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129.xml" ContentType="application/vnd.openxmlformats-officedocument.presentationml.slide+xml"/>
  <Override PartName="/ppt/slides/slide147.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activeX/activeX1.xml" ContentType="application/vnd.ms-office.activeX+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activeX/activeX1.bin" ContentType="application/vnd.ms-office.activeX"/>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3"/>
  </p:notesMasterIdLst>
  <p:handoutMasterIdLst>
    <p:handoutMasterId r:id="rId154"/>
  </p:handoutMasterIdLst>
  <p:sldIdLst>
    <p:sldId id="286" r:id="rId2"/>
    <p:sldId id="425" r:id="rId3"/>
    <p:sldId id="730" r:id="rId4"/>
    <p:sldId id="738" r:id="rId5"/>
    <p:sldId id="428" r:id="rId6"/>
    <p:sldId id="429" r:id="rId7"/>
    <p:sldId id="430" r:id="rId8"/>
    <p:sldId id="434" r:id="rId9"/>
    <p:sldId id="436" r:id="rId10"/>
    <p:sldId id="438" r:id="rId11"/>
    <p:sldId id="441" r:id="rId12"/>
    <p:sldId id="704" r:id="rId13"/>
    <p:sldId id="739" r:id="rId14"/>
    <p:sldId id="737" r:id="rId15"/>
    <p:sldId id="446" r:id="rId16"/>
    <p:sldId id="716" r:id="rId17"/>
    <p:sldId id="740" r:id="rId18"/>
    <p:sldId id="741" r:id="rId19"/>
    <p:sldId id="448" r:id="rId20"/>
    <p:sldId id="717" r:id="rId21"/>
    <p:sldId id="449" r:id="rId22"/>
    <p:sldId id="628" r:id="rId23"/>
    <p:sldId id="686" r:id="rId24"/>
    <p:sldId id="719" r:id="rId25"/>
    <p:sldId id="687" r:id="rId26"/>
    <p:sldId id="689" r:id="rId27"/>
    <p:sldId id="699" r:id="rId28"/>
    <p:sldId id="690" r:id="rId29"/>
    <p:sldId id="701" r:id="rId30"/>
    <p:sldId id="691" r:id="rId31"/>
    <p:sldId id="694" r:id="rId32"/>
    <p:sldId id="457" r:id="rId33"/>
    <p:sldId id="702" r:id="rId34"/>
    <p:sldId id="460" r:id="rId35"/>
    <p:sldId id="629" r:id="rId36"/>
    <p:sldId id="732" r:id="rId37"/>
    <p:sldId id="465" r:id="rId38"/>
    <p:sldId id="720" r:id="rId39"/>
    <p:sldId id="468" r:id="rId40"/>
    <p:sldId id="472" r:id="rId41"/>
    <p:sldId id="473" r:id="rId42"/>
    <p:sldId id="475" r:id="rId43"/>
    <p:sldId id="478" r:id="rId44"/>
    <p:sldId id="664" r:id="rId45"/>
    <p:sldId id="480" r:id="rId46"/>
    <p:sldId id="484" r:id="rId47"/>
    <p:sldId id="486" r:id="rId48"/>
    <p:sldId id="488" r:id="rId49"/>
    <p:sldId id="489" r:id="rId50"/>
    <p:sldId id="491" r:id="rId51"/>
    <p:sldId id="627" r:id="rId52"/>
    <p:sldId id="663" r:id="rId53"/>
    <p:sldId id="497" r:id="rId54"/>
    <p:sldId id="655" r:id="rId55"/>
    <p:sldId id="703" r:id="rId56"/>
    <p:sldId id="733" r:id="rId57"/>
    <p:sldId id="503" r:id="rId58"/>
    <p:sldId id="727" r:id="rId59"/>
    <p:sldId id="634" r:id="rId60"/>
    <p:sldId id="637" r:id="rId61"/>
    <p:sldId id="657" r:id="rId62"/>
    <p:sldId id="724" r:id="rId63"/>
    <p:sldId id="728" r:id="rId64"/>
    <p:sldId id="660" r:id="rId65"/>
    <p:sldId id="661" r:id="rId66"/>
    <p:sldId id="746" r:id="rId67"/>
    <p:sldId id="662" r:id="rId68"/>
    <p:sldId id="506" r:id="rId69"/>
    <p:sldId id="729" r:id="rId70"/>
    <p:sldId id="512" r:id="rId71"/>
    <p:sldId id="638" r:id="rId72"/>
    <p:sldId id="640" r:id="rId73"/>
    <p:sldId id="706" r:id="rId74"/>
    <p:sldId id="639" r:id="rId75"/>
    <p:sldId id="705" r:id="rId76"/>
    <p:sldId id="641" r:id="rId77"/>
    <p:sldId id="642" r:id="rId78"/>
    <p:sldId id="643" r:id="rId79"/>
    <p:sldId id="646" r:id="rId80"/>
    <p:sldId id="647" r:id="rId81"/>
    <p:sldId id="725" r:id="rId82"/>
    <p:sldId id="726" r:id="rId83"/>
    <p:sldId id="648" r:id="rId84"/>
    <p:sldId id="711" r:id="rId85"/>
    <p:sldId id="750" r:id="rId86"/>
    <p:sldId id="649" r:id="rId87"/>
    <p:sldId id="650" r:id="rId88"/>
    <p:sldId id="651" r:id="rId89"/>
    <p:sldId id="747" r:id="rId90"/>
    <p:sldId id="524" r:id="rId91"/>
    <p:sldId id="525" r:id="rId92"/>
    <p:sldId id="528" r:id="rId93"/>
    <p:sldId id="531" r:id="rId94"/>
    <p:sldId id="533" r:id="rId95"/>
    <p:sldId id="535" r:id="rId96"/>
    <p:sldId id="670" r:id="rId97"/>
    <p:sldId id="665" r:id="rId98"/>
    <p:sldId id="714" r:id="rId99"/>
    <p:sldId id="666" r:id="rId100"/>
    <p:sldId id="667" r:id="rId101"/>
    <p:sldId id="736" r:id="rId102"/>
    <p:sldId id="668" r:id="rId103"/>
    <p:sldId id="669" r:id="rId104"/>
    <p:sldId id="537" r:id="rId105"/>
    <p:sldId id="538" r:id="rId106"/>
    <p:sldId id="539" r:id="rId107"/>
    <p:sldId id="748" r:id="rId108"/>
    <p:sldId id="749" r:id="rId109"/>
    <p:sldId id="550" r:id="rId110"/>
    <p:sldId id="553" r:id="rId111"/>
    <p:sldId id="555" r:id="rId112"/>
    <p:sldId id="557" r:id="rId113"/>
    <p:sldId id="559" r:id="rId114"/>
    <p:sldId id="562" r:id="rId115"/>
    <p:sldId id="565" r:id="rId116"/>
    <p:sldId id="569" r:id="rId117"/>
    <p:sldId id="574" r:id="rId118"/>
    <p:sldId id="734" r:id="rId119"/>
    <p:sldId id="591" r:id="rId120"/>
    <p:sldId id="593" r:id="rId121"/>
    <p:sldId id="595" r:id="rId122"/>
    <p:sldId id="675" r:id="rId123"/>
    <p:sldId id="676" r:id="rId124"/>
    <p:sldId id="677" r:id="rId125"/>
    <p:sldId id="678" r:id="rId126"/>
    <p:sldId id="679" r:id="rId127"/>
    <p:sldId id="680" r:id="rId128"/>
    <p:sldId id="671" r:id="rId129"/>
    <p:sldId id="673" r:id="rId130"/>
    <p:sldId id="674" r:id="rId131"/>
    <p:sldId id="735" r:id="rId132"/>
    <p:sldId id="596" r:id="rId133"/>
    <p:sldId id="597" r:id="rId134"/>
    <p:sldId id="600" r:id="rId135"/>
    <p:sldId id="603" r:id="rId136"/>
    <p:sldId id="654" r:id="rId137"/>
    <p:sldId id="609" r:id="rId138"/>
    <p:sldId id="710" r:id="rId139"/>
    <p:sldId id="610" r:id="rId140"/>
    <p:sldId id="612" r:id="rId141"/>
    <p:sldId id="614" r:id="rId142"/>
    <p:sldId id="617" r:id="rId143"/>
    <p:sldId id="620" r:id="rId144"/>
    <p:sldId id="623" r:id="rId145"/>
    <p:sldId id="681" r:id="rId146"/>
    <p:sldId id="682" r:id="rId147"/>
    <p:sldId id="751" r:id="rId148"/>
    <p:sldId id="752" r:id="rId149"/>
    <p:sldId id="753" r:id="rId150"/>
    <p:sldId id="754" r:id="rId151"/>
    <p:sldId id="684" r:id="rId152"/>
  </p:sldIdLst>
  <p:sldSz cx="9144000" cy="6858000" type="screen4x3"/>
  <p:notesSz cx="9144000" cy="6858000"/>
  <p:defaultTextStyle>
    <a:defPPr>
      <a:defRPr lang="de-DE"/>
    </a:defPPr>
    <a:lvl1pPr algn="l" rtl="0" fontAlgn="base">
      <a:lnSpc>
        <a:spcPct val="90000"/>
      </a:lnSpc>
      <a:spcBef>
        <a:spcPct val="0"/>
      </a:spcBef>
      <a:spcAft>
        <a:spcPct val="0"/>
      </a:spcAft>
      <a:buFont typeface="Arial" pitchFamily="34" charset="0"/>
      <a:defRPr sz="2400" b="1" kern="1200">
        <a:solidFill>
          <a:schemeClr val="accent1"/>
        </a:solidFill>
        <a:latin typeface="Monotype Corsiva" pitchFamily="66" charset="0"/>
        <a:ea typeface="宋体" pitchFamily="2" charset="-122"/>
        <a:cs typeface="+mn-cs"/>
      </a:defRPr>
    </a:lvl1pPr>
    <a:lvl2pPr marL="457200" algn="l" rtl="0" fontAlgn="base">
      <a:lnSpc>
        <a:spcPct val="90000"/>
      </a:lnSpc>
      <a:spcBef>
        <a:spcPct val="0"/>
      </a:spcBef>
      <a:spcAft>
        <a:spcPct val="0"/>
      </a:spcAft>
      <a:buFont typeface="Arial" pitchFamily="34" charset="0"/>
      <a:defRPr sz="2400" b="1" kern="1200">
        <a:solidFill>
          <a:schemeClr val="accent1"/>
        </a:solidFill>
        <a:latin typeface="Monotype Corsiva" pitchFamily="66" charset="0"/>
        <a:ea typeface="宋体" pitchFamily="2" charset="-122"/>
        <a:cs typeface="+mn-cs"/>
      </a:defRPr>
    </a:lvl2pPr>
    <a:lvl3pPr marL="914400" algn="l" rtl="0" fontAlgn="base">
      <a:lnSpc>
        <a:spcPct val="90000"/>
      </a:lnSpc>
      <a:spcBef>
        <a:spcPct val="0"/>
      </a:spcBef>
      <a:spcAft>
        <a:spcPct val="0"/>
      </a:spcAft>
      <a:buFont typeface="Arial" pitchFamily="34" charset="0"/>
      <a:defRPr sz="2400" b="1" kern="1200">
        <a:solidFill>
          <a:schemeClr val="accent1"/>
        </a:solidFill>
        <a:latin typeface="Monotype Corsiva" pitchFamily="66" charset="0"/>
        <a:ea typeface="宋体" pitchFamily="2" charset="-122"/>
        <a:cs typeface="+mn-cs"/>
      </a:defRPr>
    </a:lvl3pPr>
    <a:lvl4pPr marL="1371600" algn="l" rtl="0" fontAlgn="base">
      <a:lnSpc>
        <a:spcPct val="90000"/>
      </a:lnSpc>
      <a:spcBef>
        <a:spcPct val="0"/>
      </a:spcBef>
      <a:spcAft>
        <a:spcPct val="0"/>
      </a:spcAft>
      <a:buFont typeface="Arial" pitchFamily="34" charset="0"/>
      <a:defRPr sz="2400" b="1" kern="1200">
        <a:solidFill>
          <a:schemeClr val="accent1"/>
        </a:solidFill>
        <a:latin typeface="Monotype Corsiva" pitchFamily="66" charset="0"/>
        <a:ea typeface="宋体" pitchFamily="2" charset="-122"/>
        <a:cs typeface="+mn-cs"/>
      </a:defRPr>
    </a:lvl4pPr>
    <a:lvl5pPr marL="1828800" algn="l" rtl="0" fontAlgn="base">
      <a:lnSpc>
        <a:spcPct val="90000"/>
      </a:lnSpc>
      <a:spcBef>
        <a:spcPct val="0"/>
      </a:spcBef>
      <a:spcAft>
        <a:spcPct val="0"/>
      </a:spcAft>
      <a:buFont typeface="Arial" pitchFamily="34" charset="0"/>
      <a:defRPr sz="2400" b="1" kern="1200">
        <a:solidFill>
          <a:schemeClr val="accent1"/>
        </a:solidFill>
        <a:latin typeface="Monotype Corsiva" pitchFamily="66" charset="0"/>
        <a:ea typeface="宋体" pitchFamily="2" charset="-122"/>
        <a:cs typeface="+mn-cs"/>
      </a:defRPr>
    </a:lvl5pPr>
    <a:lvl6pPr marL="2286000" algn="l" defTabSz="914400" rtl="0" eaLnBrk="1" latinLnBrk="0" hangingPunct="1">
      <a:defRPr sz="2400" b="1" kern="1200">
        <a:solidFill>
          <a:schemeClr val="accent1"/>
        </a:solidFill>
        <a:latin typeface="Monotype Corsiva" pitchFamily="66" charset="0"/>
        <a:ea typeface="宋体" pitchFamily="2" charset="-122"/>
        <a:cs typeface="+mn-cs"/>
      </a:defRPr>
    </a:lvl6pPr>
    <a:lvl7pPr marL="2743200" algn="l" defTabSz="914400" rtl="0" eaLnBrk="1" latinLnBrk="0" hangingPunct="1">
      <a:defRPr sz="2400" b="1" kern="1200">
        <a:solidFill>
          <a:schemeClr val="accent1"/>
        </a:solidFill>
        <a:latin typeface="Monotype Corsiva" pitchFamily="66" charset="0"/>
        <a:ea typeface="宋体" pitchFamily="2" charset="-122"/>
        <a:cs typeface="+mn-cs"/>
      </a:defRPr>
    </a:lvl7pPr>
    <a:lvl8pPr marL="3200400" algn="l" defTabSz="914400" rtl="0" eaLnBrk="1" latinLnBrk="0" hangingPunct="1">
      <a:defRPr sz="2400" b="1" kern="1200">
        <a:solidFill>
          <a:schemeClr val="accent1"/>
        </a:solidFill>
        <a:latin typeface="Monotype Corsiva" pitchFamily="66" charset="0"/>
        <a:ea typeface="宋体" pitchFamily="2" charset="-122"/>
        <a:cs typeface="+mn-cs"/>
      </a:defRPr>
    </a:lvl8pPr>
    <a:lvl9pPr marL="3657600" algn="l" defTabSz="914400" rtl="0" eaLnBrk="1" latinLnBrk="0" hangingPunct="1">
      <a:defRPr sz="2400" b="1" kern="1200">
        <a:solidFill>
          <a:schemeClr val="accent1"/>
        </a:solidFill>
        <a:latin typeface="Monotype Corsiva" pitchFamily="66"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9933"/>
    <a:srgbClr val="008080"/>
    <a:srgbClr val="FF9900"/>
    <a:srgbClr val="006666"/>
    <a:srgbClr val="66FF33"/>
    <a:srgbClr val="000009"/>
    <a:srgbClr val="FFFFFF"/>
    <a:srgbClr val="FFCC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9142" autoAdjust="0"/>
  </p:normalViewPr>
  <p:slideViewPr>
    <p:cSldViewPr snapToGrid="0">
      <p:cViewPr>
        <p:scale>
          <a:sx n="80" d="100"/>
          <a:sy n="80" d="100"/>
        </p:scale>
        <p:origin x="-2412" y="-588"/>
      </p:cViewPr>
      <p:guideLst>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3796"/>
    </p:cViewPr>
  </p:sorterViewPr>
  <p:notesViewPr>
    <p:cSldViewPr snapToGrid="0">
      <p:cViewPr varScale="1">
        <p:scale>
          <a:sx n="90" d="100"/>
          <a:sy n="90" d="100"/>
        </p:scale>
        <p:origin x="-108" y="-426"/>
      </p:cViewPr>
      <p:guideLst>
        <p:guide orient="horz" pos="2160"/>
        <p:guide pos="288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6" Type="http://schemas.openxmlformats.org/officeDocument/2006/relationships/image" Target="../media/image10.wmf"/><Relationship Id="rId5" Type="http://schemas.openxmlformats.org/officeDocument/2006/relationships/image" Target="../media/image9.wmf"/><Relationship Id="rId4"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png"/></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5" Type="http://schemas.openxmlformats.org/officeDocument/2006/relationships/image" Target="../media/image22.wmf"/><Relationship Id="rId4" Type="http://schemas.openxmlformats.org/officeDocument/2006/relationships/image" Target="../media/image2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7.wmf"/><Relationship Id="rId1" Type="http://schemas.openxmlformats.org/officeDocument/2006/relationships/image" Target="../media/image5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image" Target="../media/image65.wmf"/><Relationship Id="rId7" Type="http://schemas.openxmlformats.org/officeDocument/2006/relationships/image" Target="../media/image69.wmf"/><Relationship Id="rId2" Type="http://schemas.openxmlformats.org/officeDocument/2006/relationships/image" Target="../media/image64.wmf"/><Relationship Id="rId1" Type="http://schemas.openxmlformats.org/officeDocument/2006/relationships/image" Target="../media/image63.emf"/><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5" Type="http://schemas.openxmlformats.org/officeDocument/2006/relationships/image" Target="../media/image16.wmf"/><Relationship Id="rId4"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5" Type="http://schemas.openxmlformats.org/officeDocument/2006/relationships/image" Target="../media/image86.wmf"/><Relationship Id="rId4" Type="http://schemas.openxmlformats.org/officeDocument/2006/relationships/image" Target="../media/image8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 Id="rId4" Type="http://schemas.openxmlformats.org/officeDocument/2006/relationships/image" Target="../media/image98.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23.wmf"/><Relationship Id="rId1" Type="http://schemas.openxmlformats.org/officeDocument/2006/relationships/image" Target="../media/image99.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image" Target="../media/image103.wmf"/><Relationship Id="rId7" Type="http://schemas.openxmlformats.org/officeDocument/2006/relationships/image" Target="../media/image107.wmf"/><Relationship Id="rId2" Type="http://schemas.openxmlformats.org/officeDocument/2006/relationships/image" Target="../media/image102.wmf"/><Relationship Id="rId1" Type="http://schemas.openxmlformats.org/officeDocument/2006/relationships/image" Target="../media/image101.wmf"/><Relationship Id="rId6" Type="http://schemas.openxmlformats.org/officeDocument/2006/relationships/image" Target="../media/image106.wmf"/><Relationship Id="rId5" Type="http://schemas.openxmlformats.org/officeDocument/2006/relationships/image" Target="../media/image105.wmf"/><Relationship Id="rId10" Type="http://schemas.openxmlformats.org/officeDocument/2006/relationships/image" Target="../media/image110.wmf"/><Relationship Id="rId4" Type="http://schemas.openxmlformats.org/officeDocument/2006/relationships/image" Target="../media/image104.wmf"/><Relationship Id="rId9" Type="http://schemas.openxmlformats.org/officeDocument/2006/relationships/image" Target="../media/image10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112.wmf"/><Relationship Id="rId1" Type="http://schemas.openxmlformats.org/officeDocument/2006/relationships/image" Target="../media/image111.wmf"/><Relationship Id="rId5" Type="http://schemas.openxmlformats.org/officeDocument/2006/relationships/image" Target="../media/image114.wmf"/><Relationship Id="rId4" Type="http://schemas.openxmlformats.org/officeDocument/2006/relationships/image" Target="../media/image113.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 Id="rId4" Type="http://schemas.openxmlformats.org/officeDocument/2006/relationships/image" Target="../media/image123.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95.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 Id="rId6" Type="http://schemas.openxmlformats.org/officeDocument/2006/relationships/image" Target="../media/image131.wmf"/><Relationship Id="rId5" Type="http://schemas.openxmlformats.org/officeDocument/2006/relationships/image" Target="../media/image130.wmf"/><Relationship Id="rId4" Type="http://schemas.openxmlformats.org/officeDocument/2006/relationships/image" Target="../media/image129.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image" Target="../media/image103.wmf"/><Relationship Id="rId7" Type="http://schemas.openxmlformats.org/officeDocument/2006/relationships/image" Target="../media/image107.wmf"/><Relationship Id="rId2" Type="http://schemas.openxmlformats.org/officeDocument/2006/relationships/image" Target="../media/image102.wmf"/><Relationship Id="rId1" Type="http://schemas.openxmlformats.org/officeDocument/2006/relationships/image" Target="../media/image101.wmf"/><Relationship Id="rId6" Type="http://schemas.openxmlformats.org/officeDocument/2006/relationships/image" Target="../media/image108.wmf"/><Relationship Id="rId5" Type="http://schemas.openxmlformats.org/officeDocument/2006/relationships/image" Target="../media/image132.wmf"/><Relationship Id="rId10" Type="http://schemas.openxmlformats.org/officeDocument/2006/relationships/image" Target="../media/image110.wmf"/><Relationship Id="rId4" Type="http://schemas.openxmlformats.org/officeDocument/2006/relationships/image" Target="../media/image104.wmf"/><Relationship Id="rId9" Type="http://schemas.openxmlformats.org/officeDocument/2006/relationships/image" Target="../media/image133.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 Id="rId4" Type="http://schemas.openxmlformats.org/officeDocument/2006/relationships/image" Target="../media/image137.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1.wmf"/><Relationship Id="rId1" Type="http://schemas.openxmlformats.org/officeDocument/2006/relationships/image" Target="../media/image140.emf"/><Relationship Id="rId4" Type="http://schemas.openxmlformats.org/officeDocument/2006/relationships/image" Target="../media/image143.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52.png"/></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61.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66.wmf"/><Relationship Id="rId6" Type="http://schemas.openxmlformats.org/officeDocument/2006/relationships/image" Target="../media/image171.wmf"/><Relationship Id="rId5" Type="http://schemas.openxmlformats.org/officeDocument/2006/relationships/image" Target="../media/image170.wmf"/><Relationship Id="rId4" Type="http://schemas.openxmlformats.org/officeDocument/2006/relationships/image" Target="../media/image169.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80.wmf"/><Relationship Id="rId1" Type="http://schemas.openxmlformats.org/officeDocument/2006/relationships/image" Target="../media/image179.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83.wmf"/><Relationship Id="rId1" Type="http://schemas.openxmlformats.org/officeDocument/2006/relationships/image" Target="../media/image182.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image" Target="../media/image185.wmf"/><Relationship Id="rId1" Type="http://schemas.openxmlformats.org/officeDocument/2006/relationships/image" Target="../media/image184.wmf"/><Relationship Id="rId4" Type="http://schemas.openxmlformats.org/officeDocument/2006/relationships/image" Target="../media/image18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image" Target="../media/image188.wmf"/><Relationship Id="rId5" Type="http://schemas.openxmlformats.org/officeDocument/2006/relationships/image" Target="../media/image192.wmf"/><Relationship Id="rId4" Type="http://schemas.openxmlformats.org/officeDocument/2006/relationships/image" Target="../media/image191.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image" Target="../media/image196.wmf"/><Relationship Id="rId1" Type="http://schemas.openxmlformats.org/officeDocument/2006/relationships/image" Target="../media/image195.wmf"/><Relationship Id="rId6" Type="http://schemas.openxmlformats.org/officeDocument/2006/relationships/image" Target="../media/image200.wmf"/><Relationship Id="rId5" Type="http://schemas.openxmlformats.org/officeDocument/2006/relationships/image" Target="../media/image199.wmf"/><Relationship Id="rId4" Type="http://schemas.openxmlformats.org/officeDocument/2006/relationships/image" Target="../media/image198.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204.wmf"/><Relationship Id="rId1" Type="http://schemas.openxmlformats.org/officeDocument/2006/relationships/image" Target="../media/image203.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05.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204.wmf"/><Relationship Id="rId1" Type="http://schemas.openxmlformats.org/officeDocument/2006/relationships/image" Target="../media/image203.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208.emf"/><Relationship Id="rId1" Type="http://schemas.openxmlformats.org/officeDocument/2006/relationships/image" Target="../media/image207.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05.wmf"/><Relationship Id="rId2" Type="http://schemas.openxmlformats.org/officeDocument/2006/relationships/image" Target="../media/image210.wmf"/><Relationship Id="rId1" Type="http://schemas.openxmlformats.org/officeDocument/2006/relationships/image" Target="../media/image209.wmf"/><Relationship Id="rId6" Type="http://schemas.openxmlformats.org/officeDocument/2006/relationships/image" Target="../media/image204.wmf"/><Relationship Id="rId5" Type="http://schemas.openxmlformats.org/officeDocument/2006/relationships/image" Target="../media/image203.wmf"/><Relationship Id="rId4" Type="http://schemas.openxmlformats.org/officeDocument/2006/relationships/image" Target="../media/image211.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14.wmf"/><Relationship Id="rId7" Type="http://schemas.openxmlformats.org/officeDocument/2006/relationships/image" Target="../media/image218.wmf"/><Relationship Id="rId2" Type="http://schemas.openxmlformats.org/officeDocument/2006/relationships/image" Target="../media/image211.wmf"/><Relationship Id="rId1" Type="http://schemas.openxmlformats.org/officeDocument/2006/relationships/image" Target="../media/image210.wmf"/><Relationship Id="rId6" Type="http://schemas.openxmlformats.org/officeDocument/2006/relationships/image" Target="../media/image217.wmf"/><Relationship Id="rId5" Type="http://schemas.openxmlformats.org/officeDocument/2006/relationships/image" Target="../media/image216.wmf"/><Relationship Id="rId4" Type="http://schemas.openxmlformats.org/officeDocument/2006/relationships/image" Target="../media/image215.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image" Target="../media/image223.wmf"/><Relationship Id="rId1" Type="http://schemas.openxmlformats.org/officeDocument/2006/relationships/image" Target="../media/image222.wmf"/><Relationship Id="rId6" Type="http://schemas.openxmlformats.org/officeDocument/2006/relationships/image" Target="../media/image227.wmf"/><Relationship Id="rId5" Type="http://schemas.openxmlformats.org/officeDocument/2006/relationships/image" Target="../media/image226.wmf"/><Relationship Id="rId4" Type="http://schemas.openxmlformats.org/officeDocument/2006/relationships/image" Target="../media/image225.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image" Target="../media/image230.wmf"/><Relationship Id="rId1" Type="http://schemas.openxmlformats.org/officeDocument/2006/relationships/image" Target="../media/image22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32.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236.wmf"/><Relationship Id="rId7" Type="http://schemas.openxmlformats.org/officeDocument/2006/relationships/image" Target="../media/image240.wmf"/><Relationship Id="rId2" Type="http://schemas.openxmlformats.org/officeDocument/2006/relationships/image" Target="../media/image235.wmf"/><Relationship Id="rId1" Type="http://schemas.openxmlformats.org/officeDocument/2006/relationships/image" Target="../media/image234.wmf"/><Relationship Id="rId6" Type="http://schemas.openxmlformats.org/officeDocument/2006/relationships/image" Target="../media/image239.wmf"/><Relationship Id="rId5" Type="http://schemas.openxmlformats.org/officeDocument/2006/relationships/image" Target="../media/image238.wmf"/><Relationship Id="rId4" Type="http://schemas.openxmlformats.org/officeDocument/2006/relationships/image" Target="../media/image237.wmf"/></Relationships>
</file>

<file path=ppt/drawings/_rels/vmlDrawing62.vml.rels><?xml version="1.0" encoding="UTF-8" standalone="yes"?>
<Relationships xmlns="http://schemas.openxmlformats.org/package/2006/relationships"><Relationship Id="rId8" Type="http://schemas.openxmlformats.org/officeDocument/2006/relationships/image" Target="../media/image249.wmf"/><Relationship Id="rId3" Type="http://schemas.openxmlformats.org/officeDocument/2006/relationships/image" Target="../media/image244.wmf"/><Relationship Id="rId7" Type="http://schemas.openxmlformats.org/officeDocument/2006/relationships/image" Target="../media/image248.wmf"/><Relationship Id="rId2" Type="http://schemas.openxmlformats.org/officeDocument/2006/relationships/image" Target="../media/image243.wmf"/><Relationship Id="rId1" Type="http://schemas.openxmlformats.org/officeDocument/2006/relationships/image" Target="../media/image242.wmf"/><Relationship Id="rId6" Type="http://schemas.openxmlformats.org/officeDocument/2006/relationships/image" Target="../media/image247.wmf"/><Relationship Id="rId5" Type="http://schemas.openxmlformats.org/officeDocument/2006/relationships/image" Target="../media/image246.wmf"/><Relationship Id="rId4" Type="http://schemas.openxmlformats.org/officeDocument/2006/relationships/image" Target="../media/image245.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252.wmf"/><Relationship Id="rId2" Type="http://schemas.openxmlformats.org/officeDocument/2006/relationships/image" Target="../media/image251.wmf"/><Relationship Id="rId1" Type="http://schemas.openxmlformats.org/officeDocument/2006/relationships/image" Target="../media/image250.wmf"/><Relationship Id="rId5" Type="http://schemas.openxmlformats.org/officeDocument/2006/relationships/image" Target="../media/image254.wmf"/><Relationship Id="rId4" Type="http://schemas.openxmlformats.org/officeDocument/2006/relationships/image" Target="../media/image253.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259.wmf"/><Relationship Id="rId2" Type="http://schemas.openxmlformats.org/officeDocument/2006/relationships/image" Target="../media/image258.wmf"/><Relationship Id="rId1" Type="http://schemas.openxmlformats.org/officeDocument/2006/relationships/image" Target="../media/image257.wmf"/><Relationship Id="rId4" Type="http://schemas.openxmlformats.org/officeDocument/2006/relationships/image" Target="../media/image260.w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265.wmf"/><Relationship Id="rId1" Type="http://schemas.openxmlformats.org/officeDocument/2006/relationships/image" Target="../media/image264.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68.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69.w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273.wmf"/><Relationship Id="rId1" Type="http://schemas.openxmlformats.org/officeDocument/2006/relationships/image" Target="../media/image272.w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275.wmf"/><Relationship Id="rId1" Type="http://schemas.openxmlformats.org/officeDocument/2006/relationships/image" Target="../media/image274.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5" Type="http://schemas.openxmlformats.org/officeDocument/2006/relationships/image" Target="../media/image34.wmf"/><Relationship Id="rId4" Type="http://schemas.openxmlformats.org/officeDocument/2006/relationships/image" Target="../media/image33.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275.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278.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280.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288.wmf"/><Relationship Id="rId7" Type="http://schemas.openxmlformats.org/officeDocument/2006/relationships/image" Target="../media/image292.wmf"/><Relationship Id="rId2" Type="http://schemas.openxmlformats.org/officeDocument/2006/relationships/image" Target="../media/image287.wmf"/><Relationship Id="rId1" Type="http://schemas.openxmlformats.org/officeDocument/2006/relationships/image" Target="../media/image129.wmf"/><Relationship Id="rId6" Type="http://schemas.openxmlformats.org/officeDocument/2006/relationships/image" Target="../media/image291.wmf"/><Relationship Id="rId5" Type="http://schemas.openxmlformats.org/officeDocument/2006/relationships/image" Target="../media/image290.wmf"/><Relationship Id="rId4" Type="http://schemas.openxmlformats.org/officeDocument/2006/relationships/image" Target="../media/image289.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297.wmf"/><Relationship Id="rId2" Type="http://schemas.openxmlformats.org/officeDocument/2006/relationships/image" Target="../media/image296.wmf"/><Relationship Id="rId1" Type="http://schemas.openxmlformats.org/officeDocument/2006/relationships/image" Target="../media/image295.wmf"/><Relationship Id="rId4" Type="http://schemas.openxmlformats.org/officeDocument/2006/relationships/image" Target="../media/image298.w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298.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302.wmf"/><Relationship Id="rId2" Type="http://schemas.openxmlformats.org/officeDocument/2006/relationships/image" Target="../media/image301.wmf"/><Relationship Id="rId1" Type="http://schemas.openxmlformats.org/officeDocument/2006/relationships/image" Target="../media/image300.wmf"/><Relationship Id="rId5" Type="http://schemas.openxmlformats.org/officeDocument/2006/relationships/image" Target="../media/image298.wmf"/><Relationship Id="rId4" Type="http://schemas.openxmlformats.org/officeDocument/2006/relationships/image" Target="../media/image303.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310.wmf"/><Relationship Id="rId2" Type="http://schemas.openxmlformats.org/officeDocument/2006/relationships/image" Target="../media/image309.wmf"/><Relationship Id="rId1" Type="http://schemas.openxmlformats.org/officeDocument/2006/relationships/image" Target="../media/image308.wmf"/><Relationship Id="rId6" Type="http://schemas.openxmlformats.org/officeDocument/2006/relationships/image" Target="../media/image313.wmf"/><Relationship Id="rId5" Type="http://schemas.openxmlformats.org/officeDocument/2006/relationships/image" Target="../media/image312.wmf"/><Relationship Id="rId4" Type="http://schemas.openxmlformats.org/officeDocument/2006/relationships/image" Target="../media/image311.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317.wmf"/><Relationship Id="rId2" Type="http://schemas.openxmlformats.org/officeDocument/2006/relationships/image" Target="../media/image316.wmf"/><Relationship Id="rId1" Type="http://schemas.openxmlformats.org/officeDocument/2006/relationships/image" Target="../media/image315.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320.wmf"/><Relationship Id="rId2" Type="http://schemas.openxmlformats.org/officeDocument/2006/relationships/image" Target="../media/image319.wmf"/><Relationship Id="rId1" Type="http://schemas.openxmlformats.org/officeDocument/2006/relationships/image" Target="../media/image318.wmf"/><Relationship Id="rId5" Type="http://schemas.openxmlformats.org/officeDocument/2006/relationships/image" Target="../media/image322.wmf"/><Relationship Id="rId4" Type="http://schemas.openxmlformats.org/officeDocument/2006/relationships/image" Target="../media/image32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324.wmf"/><Relationship Id="rId1" Type="http://schemas.openxmlformats.org/officeDocument/2006/relationships/image" Target="../media/image323.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324.wmf"/><Relationship Id="rId2" Type="http://schemas.openxmlformats.org/officeDocument/2006/relationships/image" Target="../media/image327.wmf"/><Relationship Id="rId1" Type="http://schemas.openxmlformats.org/officeDocument/2006/relationships/image" Target="../media/image326.wmf"/><Relationship Id="rId6" Type="http://schemas.openxmlformats.org/officeDocument/2006/relationships/image" Target="../media/image330.wmf"/><Relationship Id="rId5" Type="http://schemas.openxmlformats.org/officeDocument/2006/relationships/image" Target="../media/image329.wmf"/><Relationship Id="rId4" Type="http://schemas.openxmlformats.org/officeDocument/2006/relationships/image" Target="../media/image328.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332.wmf"/><Relationship Id="rId2" Type="http://schemas.openxmlformats.org/officeDocument/2006/relationships/image" Target="../media/image331.wmf"/><Relationship Id="rId1" Type="http://schemas.openxmlformats.org/officeDocument/2006/relationships/image" Target="../media/image298.wmf"/><Relationship Id="rId4" Type="http://schemas.openxmlformats.org/officeDocument/2006/relationships/image" Target="../media/image333.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335.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1989" name="Rectangle 5"/>
          <p:cNvSpPr>
            <a:spLocks noGrp="1" noChangeArrowheads="1"/>
          </p:cNvSpPr>
          <p:nvPr>
            <p:ph type="sldNum" sz="quarter" idx="3"/>
          </p:nvPr>
        </p:nvSpPr>
        <p:spPr bwMode="auto">
          <a:xfrm>
            <a:off x="5181600" y="6515100"/>
            <a:ext cx="3962400" cy="3429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lnSpc>
                <a:spcPct val="100000"/>
              </a:lnSpc>
              <a:defRPr sz="1200" b="0" smtClean="0">
                <a:solidFill>
                  <a:schemeClr val="tx1"/>
                </a:solidFill>
                <a:latin typeface="Arial" pitchFamily="34" charset="0"/>
              </a:defRPr>
            </a:lvl1pPr>
          </a:lstStyle>
          <a:p>
            <a:pPr>
              <a:defRPr/>
            </a:pPr>
            <a:fld id="{8AEC766B-B278-4A85-89E6-0A04803E7177}" type="slidenum">
              <a:rPr lang="zh-CN" altLang="de-DE"/>
              <a:pPr>
                <a:defRPr/>
              </a:pPr>
              <a:t>‹#›</a:t>
            </a:fld>
            <a:endParaRPr lang="zh-CN" altLang="de-D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59746" name="Rectangle 4"/>
          <p:cNvSpPr>
            <a:spLocks noGrp="1" noRot="1" noChangeAspect="1" noChangeArrowheads="1" noTextEdit="1"/>
          </p:cNvSpPr>
          <p:nvPr>
            <p:ph type="sldImg" idx="4294967295"/>
          </p:nvPr>
        </p:nvSpPr>
        <p:spPr bwMode="auto">
          <a:xfrm>
            <a:off x="6477000" y="457200"/>
            <a:ext cx="1885950" cy="1414463"/>
          </a:xfrm>
          <a:prstGeom prst="rect">
            <a:avLst/>
          </a:prstGeom>
          <a:noFill/>
          <a:ln w="9525">
            <a:solidFill>
              <a:srgbClr val="000000"/>
            </a:solidFill>
            <a:miter lim="800000"/>
            <a:headEnd/>
            <a:tailEnd/>
          </a:ln>
        </p:spPr>
      </p:sp>
      <p:sp>
        <p:nvSpPr>
          <p:cNvPr id="45061" name="Rectangle 5"/>
          <p:cNvSpPr>
            <a:spLocks noGrp="1" noChangeArrowheads="1"/>
          </p:cNvSpPr>
          <p:nvPr>
            <p:ph type="body" sz="quarter" idx="3"/>
          </p:nvPr>
        </p:nvSpPr>
        <p:spPr bwMode="auto">
          <a:xfrm>
            <a:off x="381000" y="1885950"/>
            <a:ext cx="8458200" cy="4457700"/>
          </a:xfrm>
          <a:prstGeom prst="rect">
            <a:avLst/>
          </a:prstGeom>
          <a:noFill/>
          <a:ln w="9525">
            <a:noFill/>
            <a:miter lim="800000"/>
          </a:ln>
          <a:effectLst/>
        </p:spPr>
        <p:txBody>
          <a:bodyPr vert="horz" wrap="square" lIns="91440" tIns="45720" rIns="91440" bIns="45720" numCol="1" anchor="t" anchorCtr="0" compatLnSpc="1"/>
          <a:lstStyle/>
          <a:p>
            <a:pPr lvl="0"/>
            <a:r>
              <a:rPr lang="de-DE" altLang="zh-CN" noProof="0" smtClean="0"/>
              <a:t>Klicken Sie, um die Formate des Vorlagentextes zu bearbeiten</a:t>
            </a:r>
          </a:p>
          <a:p>
            <a:pPr lvl="1"/>
            <a:r>
              <a:rPr lang="de-DE" altLang="zh-CN" noProof="0" smtClean="0"/>
              <a:t>Zweite Ebene</a:t>
            </a:r>
          </a:p>
          <a:p>
            <a:pPr lvl="2"/>
            <a:r>
              <a:rPr lang="de-DE" altLang="zh-CN" noProof="0" smtClean="0"/>
              <a:t>Dritte Ebene</a:t>
            </a:r>
          </a:p>
          <a:p>
            <a:pPr lvl="3"/>
            <a:r>
              <a:rPr lang="de-DE" altLang="zh-CN" noProof="0" smtClean="0"/>
              <a:t>Vierte Ebene</a:t>
            </a:r>
          </a:p>
          <a:p>
            <a:pPr lvl="4"/>
            <a:r>
              <a:rPr lang="de-DE" altLang="zh-CN" noProof="0" smtClean="0"/>
              <a:t>Fünfte Ebene</a:t>
            </a:r>
          </a:p>
        </p:txBody>
      </p:sp>
    </p:spTree>
  </p:cSld>
  <p:clrMap bg1="lt1" tx1="dk1" bg2="lt2" tx2="dk2" accent1="accent1" accent2="accent2" accent3="accent3" accent4="accent4" accent5="accent5" accent6="accent6" hlink="hlink" folHlink="folHlink"/>
  <p:notesStyle>
    <a:lvl1pPr indent="193675" algn="l" rtl="0" eaLnBrk="0" fontAlgn="base" hangingPunct="0">
      <a:spcBef>
        <a:spcPct val="30000"/>
      </a:spcBef>
      <a:spcAft>
        <a:spcPct val="0"/>
      </a:spcAft>
      <a:buClr>
        <a:srgbClr val="FF9900"/>
      </a:buClr>
      <a:buSzPct val="80000"/>
      <a:buFont typeface="Wingdings" pitchFamily="2" charset="2"/>
      <a:buChar char="n"/>
      <a:defRPr sz="1200" kern="1200">
        <a:solidFill>
          <a:schemeClr val="tx1"/>
        </a:solidFill>
        <a:latin typeface="Arial" panose="020B0604020202020204" pitchFamily="34" charset="0"/>
        <a:ea typeface="+mn-ea"/>
        <a:cs typeface="+mn-cs"/>
      </a:defRPr>
    </a:lvl1pPr>
    <a:lvl2pPr marL="195263" indent="188913" algn="l" rtl="0" eaLnBrk="0" fontAlgn="base" hangingPunct="0">
      <a:spcBef>
        <a:spcPct val="30000"/>
      </a:spcBef>
      <a:spcAft>
        <a:spcPct val="0"/>
      </a:spcAft>
      <a:buClr>
        <a:srgbClr val="FF9900"/>
      </a:buClr>
      <a:buSzPct val="80000"/>
      <a:buFont typeface="Wingdings" pitchFamily="2" charset="2"/>
      <a:buChar char="n"/>
      <a:defRPr sz="1200" kern="1200">
        <a:solidFill>
          <a:schemeClr val="tx1"/>
        </a:solidFill>
        <a:latin typeface="Arial" panose="020B0604020202020204" pitchFamily="34" charset="0"/>
        <a:ea typeface="+mn-ea"/>
        <a:cs typeface="+mn-cs"/>
      </a:defRPr>
    </a:lvl2pPr>
    <a:lvl3pPr marL="385763" indent="188913" algn="l" rtl="0" eaLnBrk="0" fontAlgn="base" hangingPunct="0">
      <a:spcBef>
        <a:spcPct val="30000"/>
      </a:spcBef>
      <a:spcAft>
        <a:spcPct val="0"/>
      </a:spcAft>
      <a:buClr>
        <a:srgbClr val="FF9900"/>
      </a:buClr>
      <a:buSzPct val="80000"/>
      <a:buFont typeface="Wingdings" pitchFamily="2" charset="2"/>
      <a:buChar char="n"/>
      <a:defRPr sz="1200" kern="1200">
        <a:solidFill>
          <a:schemeClr val="tx1"/>
        </a:solidFill>
        <a:latin typeface="Arial" panose="020B0604020202020204" pitchFamily="34" charset="0"/>
        <a:ea typeface="+mn-ea"/>
        <a:cs typeface="+mn-cs"/>
      </a:defRPr>
    </a:lvl3pPr>
    <a:lvl4pPr marL="576263" indent="185738" algn="l" rtl="0" eaLnBrk="0" fontAlgn="base" hangingPunct="0">
      <a:spcBef>
        <a:spcPct val="30000"/>
      </a:spcBef>
      <a:spcAft>
        <a:spcPct val="0"/>
      </a:spcAft>
      <a:buClr>
        <a:srgbClr val="FF9900"/>
      </a:buClr>
      <a:buSzPct val="80000"/>
      <a:buFont typeface="Wingdings" pitchFamily="2" charset="2"/>
      <a:buChar char="n"/>
      <a:defRPr sz="1200" kern="1200">
        <a:solidFill>
          <a:schemeClr val="tx1"/>
        </a:solidFill>
        <a:latin typeface="Arial" panose="020B0604020202020204" pitchFamily="34" charset="0"/>
        <a:ea typeface="+mn-ea"/>
        <a:cs typeface="+mn-cs"/>
      </a:defRPr>
    </a:lvl4pPr>
    <a:lvl5pPr marL="763588" indent="192088" algn="l" rtl="0" eaLnBrk="0" fontAlgn="base" hangingPunct="0">
      <a:spcBef>
        <a:spcPct val="30000"/>
      </a:spcBef>
      <a:spcAft>
        <a:spcPct val="0"/>
      </a:spcAft>
      <a:buClr>
        <a:srgbClr val="FF9900"/>
      </a:buClr>
      <a:buSzPct val="80000"/>
      <a:buFont typeface="Wingdings" pitchFamily="2" charset="2"/>
      <a:buChar char="n"/>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idx="4294967295"/>
          </p:nvPr>
        </p:nvSpPr>
        <p:spPr>
          <a:ln/>
        </p:spPr>
      </p:sp>
      <p:sp>
        <p:nvSpPr>
          <p:cNvPr id="160771" name="Rectangle 3"/>
          <p:cNvSpPr>
            <a:spLocks noGrp="1" noChangeArrowheads="1"/>
          </p:cNvSpPr>
          <p:nvPr>
            <p:ph type="body" idx="4294967295"/>
          </p:nvPr>
        </p:nvSpPr>
        <p:spPr/>
        <p:txBody>
          <a:bodyPr>
            <a:prstTxWarp prst="textNoShape">
              <a:avLst/>
            </a:prstTxWarp>
          </a:bodyPr>
          <a:lstStyle/>
          <a:p>
            <a:pPr eaLnBrk="1" hangingPunct="1"/>
            <a:endParaRPr lang="en-US" altLang="zh-CN" smtClean="0"/>
          </a:p>
        </p:txBody>
      </p:sp>
      <p:sp>
        <p:nvSpPr>
          <p:cNvPr id="160772" name="Rectangle 4"/>
          <p:cNvSpPr>
            <a:spLocks noChangeArrowheads="1"/>
          </p:cNvSpPr>
          <p:nvPr/>
        </p:nvSpPr>
        <p:spPr bwMode="auto">
          <a:xfrm>
            <a:off x="430213" y="596900"/>
            <a:ext cx="4141787" cy="850900"/>
          </a:xfrm>
          <a:prstGeom prst="rect">
            <a:avLst/>
          </a:prstGeom>
          <a:noFill/>
          <a:ln w="9525">
            <a:noFill/>
            <a:miter lim="800000"/>
            <a:headEnd/>
            <a:tailEnd/>
          </a:ln>
        </p:spPr>
        <p:txBody>
          <a:bodyPr lIns="87591" tIns="43800" rIns="87591" bIns="43800">
            <a:spAutoFit/>
          </a:bodyPr>
          <a:lstStyle/>
          <a:p>
            <a:pPr defTabSz="730250">
              <a:lnSpc>
                <a:spcPct val="100000"/>
              </a:lnSpc>
              <a:tabLst>
                <a:tab pos="758825" algn="l"/>
              </a:tabLst>
            </a:pPr>
            <a:r>
              <a:rPr lang="de-DE" altLang="zh-CN" sz="1000">
                <a:solidFill>
                  <a:schemeClr val="tx1"/>
                </a:solidFill>
                <a:latin typeface="Arial" pitchFamily="34" charset="0"/>
              </a:rPr>
              <a:t>Kurzbeschreibung</a:t>
            </a:r>
          </a:p>
          <a:p>
            <a:pPr defTabSz="730250">
              <a:lnSpc>
                <a:spcPct val="100000"/>
              </a:lnSpc>
              <a:tabLst>
                <a:tab pos="758825" algn="l"/>
              </a:tabLst>
            </a:pPr>
            <a:r>
              <a:rPr lang="de-DE" altLang="zh-CN" sz="1000">
                <a:solidFill>
                  <a:schemeClr val="tx1"/>
                </a:solidFill>
                <a:latin typeface="Arial" pitchFamily="34" charset="0"/>
              </a:rPr>
              <a:t>Titel:</a:t>
            </a:r>
            <a:br>
              <a:rPr lang="de-DE" altLang="zh-CN" sz="1000">
                <a:solidFill>
                  <a:schemeClr val="tx1"/>
                </a:solidFill>
                <a:latin typeface="Arial" pitchFamily="34" charset="0"/>
              </a:rPr>
            </a:br>
            <a:endParaRPr lang="de-DE" altLang="zh-CN" sz="1000">
              <a:solidFill>
                <a:schemeClr val="tx1"/>
              </a:solidFill>
              <a:latin typeface="Arial" pitchFamily="34" charset="0"/>
            </a:endParaRPr>
          </a:p>
          <a:p>
            <a:pPr defTabSz="730250">
              <a:lnSpc>
                <a:spcPct val="100000"/>
              </a:lnSpc>
              <a:tabLst>
                <a:tab pos="758825" algn="l"/>
              </a:tabLst>
            </a:pPr>
            <a:r>
              <a:rPr lang="de-DE" altLang="zh-CN" sz="1000">
                <a:solidFill>
                  <a:schemeClr val="tx1"/>
                </a:solidFill>
                <a:latin typeface="Arial" pitchFamily="34" charset="0"/>
              </a:rPr>
              <a:t>Bearbeiter:  	</a:t>
            </a:r>
          </a:p>
          <a:p>
            <a:pPr defTabSz="730250">
              <a:lnSpc>
                <a:spcPct val="100000"/>
              </a:lnSpc>
              <a:tabLst>
                <a:tab pos="758825" algn="l"/>
              </a:tabLst>
            </a:pPr>
            <a:r>
              <a:rPr lang="de-DE" altLang="zh-CN" sz="1000">
                <a:solidFill>
                  <a:schemeClr val="tx1"/>
                </a:solidFill>
                <a:latin typeface="Arial" pitchFamily="34" charset="0"/>
              </a:rPr>
              <a:t>Datum: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txBox="1">
            <a:spLocks noGrp="1" noChangeArrowheads="1"/>
          </p:cNvSpPr>
          <p:nvPr/>
        </p:nvSpPr>
        <p:spPr bwMode="auto">
          <a:xfrm>
            <a:off x="5180013" y="6513513"/>
            <a:ext cx="3962400" cy="342900"/>
          </a:xfrm>
          <a:prstGeom prst="rect">
            <a:avLst/>
          </a:prstGeom>
          <a:noFill/>
          <a:ln w="9525">
            <a:noFill/>
            <a:miter lim="800000"/>
            <a:headEnd/>
            <a:tailEnd/>
          </a:ln>
        </p:spPr>
        <p:txBody>
          <a:bodyPr anchor="b"/>
          <a:lstStyle/>
          <a:p>
            <a:pPr algn="r">
              <a:lnSpc>
                <a:spcPct val="100000"/>
              </a:lnSpc>
            </a:pPr>
            <a:fld id="{59E909D3-ADC1-47E9-A902-165DE2E069CB}" type="slidenum">
              <a:rPr lang="en-US" altLang="zh-CN" sz="1200" b="0">
                <a:solidFill>
                  <a:schemeClr val="tx1"/>
                </a:solidFill>
                <a:latin typeface="Arial" pitchFamily="34" charset="0"/>
              </a:rPr>
              <a:pPr algn="r">
                <a:lnSpc>
                  <a:spcPct val="100000"/>
                </a:lnSpc>
              </a:pPr>
              <a:t>69</a:t>
            </a:fld>
            <a:endParaRPr lang="en-US" altLang="zh-CN" sz="1200" b="0">
              <a:solidFill>
                <a:schemeClr val="tx1"/>
              </a:solidFill>
              <a:latin typeface="Arial" pitchFamily="34" charset="0"/>
            </a:endParaRPr>
          </a:p>
        </p:txBody>
      </p:sp>
      <p:sp>
        <p:nvSpPr>
          <p:cNvPr id="161795" name="Rectangle 2"/>
          <p:cNvSpPr>
            <a:spLocks noGrp="1" noRot="1" noChangeAspect="1" noChangeArrowheads="1" noTextEdit="1"/>
          </p:cNvSpPr>
          <p:nvPr>
            <p:ph type="sldImg" idx="4294967295"/>
          </p:nvPr>
        </p:nvSpPr>
        <p:spPr>
          <a:xfrm>
            <a:off x="2857500" y="514350"/>
            <a:ext cx="3429000" cy="2571750"/>
          </a:xfrm>
          <a:ln/>
        </p:spPr>
      </p:sp>
      <p:sp>
        <p:nvSpPr>
          <p:cNvPr id="161796" name="Rectangle 3"/>
          <p:cNvSpPr>
            <a:spLocks noGrp="1" noChangeArrowheads="1"/>
          </p:cNvSpPr>
          <p:nvPr>
            <p:ph type="body" idx="4294967295"/>
          </p:nvPr>
        </p:nvSpPr>
        <p:spPr>
          <a:xfrm>
            <a:off x="914400" y="3257550"/>
            <a:ext cx="7315200" cy="3086100"/>
          </a:xfrm>
        </p:spPr>
        <p:txBody>
          <a:bodyPr>
            <a:prstTxWarp prst="textNoShape">
              <a:avLst/>
            </a:prstTxWarp>
          </a:bodyPr>
          <a:lstStyle/>
          <a:p>
            <a:pPr indent="0" eaLnBrk="1" hangingPunct="1"/>
            <a:r>
              <a:rPr lang="zh-CN" altLang="en-US" smtClean="0">
                <a:latin typeface="楷体_GB2312" charset="-122"/>
                <a:ea typeface="楷体_GB2312" charset="-122"/>
              </a:rPr>
              <a:t>在主电路整流和逆变两个单元中，只有逆变单元可控，通过它同时调节电压和频率，结构简单。</a:t>
            </a:r>
          </a:p>
          <a:p>
            <a:pPr indent="0" eaLnBrk="1" hangingPunct="1"/>
            <a:r>
              <a:rPr lang="zh-CN" altLang="en-US" smtClean="0">
                <a:latin typeface="楷体_GB2312" charset="-122"/>
                <a:ea typeface="楷体_GB2312" charset="-122"/>
              </a:rPr>
              <a:t>采用不可控的二极管整流器，电源侧功率因素较高，且不受逆变输出电压大小的影响。</a:t>
            </a:r>
          </a:p>
          <a:p>
            <a:pPr indent="0" eaLnBrk="1" hangingPunct="1"/>
            <a:r>
              <a:rPr lang="zh-CN" altLang="en-US" smtClean="0">
                <a:latin typeface="楷体_GB2312" charset="-122"/>
                <a:ea typeface="楷体_GB2312" charset="-122"/>
              </a:rPr>
              <a:t>逆变器同时实现调压和调频，动态响应不受中间直流环节滤波器参数的影响，系统的动态性能得以提高。</a:t>
            </a:r>
          </a:p>
          <a:p>
            <a:pPr indent="0" eaLnBrk="1" hangingPunct="1"/>
            <a:r>
              <a:rPr lang="zh-CN" altLang="en-US" smtClean="0">
                <a:latin typeface="楷体_GB2312" charset="-122"/>
                <a:ea typeface="楷体_GB2312" charset="-122"/>
              </a:rPr>
              <a:t>输出电压波形虽是一系列的</a:t>
            </a:r>
            <a:r>
              <a:rPr lang="en-US" altLang="zh-CN" smtClean="0">
                <a:latin typeface="楷体_GB2312" charset="-122"/>
                <a:ea typeface="楷体_GB2312" charset="-122"/>
              </a:rPr>
              <a:t>PWM</a:t>
            </a:r>
            <a:r>
              <a:rPr lang="zh-CN" altLang="en-US" smtClean="0">
                <a:latin typeface="楷体_GB2312" charset="-122"/>
                <a:ea typeface="楷体_GB2312" charset="-122"/>
              </a:rPr>
              <a:t>波，但由于采用了恰当的</a:t>
            </a:r>
            <a:r>
              <a:rPr lang="en-US" altLang="zh-CN" smtClean="0">
                <a:latin typeface="楷体_GB2312" charset="-122"/>
                <a:ea typeface="楷体_GB2312" charset="-122"/>
              </a:rPr>
              <a:t>PWM</a:t>
            </a:r>
            <a:r>
              <a:rPr lang="zh-CN" altLang="en-US" smtClean="0">
                <a:latin typeface="楷体_GB2312" charset="-122"/>
                <a:ea typeface="楷体_GB2312" charset="-122"/>
              </a:rPr>
              <a:t>控制技术，正弦基波的比重较大，影响电机运行的低次谐波受到很大的抑制，因而转矩脉动小，提高了系统的调速范围和稳态性能。</a:t>
            </a:r>
          </a:p>
          <a:p>
            <a:pPr indent="0" eaLnBrk="1" hangingPunct="1">
              <a:spcBef>
                <a:spcPct val="0"/>
              </a:spcBef>
            </a:pPr>
            <a:r>
              <a:rPr lang="zh-CN" altLang="en-US" smtClean="0">
                <a:solidFill>
                  <a:srgbClr val="FF00FF"/>
                </a:solidFill>
              </a:rPr>
              <a:t>总而言之，</a:t>
            </a:r>
            <a:r>
              <a:rPr lang="en-US" altLang="zh-CN" smtClean="0">
                <a:solidFill>
                  <a:srgbClr val="FF00FF"/>
                </a:solidFill>
              </a:rPr>
              <a:t>SPWM</a:t>
            </a:r>
            <a:r>
              <a:rPr lang="zh-CN" altLang="en-US" smtClean="0">
                <a:solidFill>
                  <a:schemeClr val="bg1"/>
                </a:solidFill>
              </a:rPr>
              <a:t>逆变结构简单、性能优良，成为当前</a:t>
            </a:r>
            <a:r>
              <a:rPr lang="zh-CN" altLang="en-US" smtClean="0">
                <a:solidFill>
                  <a:srgbClr val="FF00FF"/>
                </a:solidFill>
              </a:rPr>
              <a:t>最有发展前途</a:t>
            </a:r>
            <a:r>
              <a:rPr lang="zh-CN" altLang="en-US" smtClean="0">
                <a:solidFill>
                  <a:schemeClr val="bg1"/>
                </a:solidFill>
              </a:rPr>
              <a:t>的一种结构形式，下一节课我们将详细介绍</a:t>
            </a:r>
            <a:r>
              <a:rPr lang="en-US" altLang="zh-CN" smtClean="0">
                <a:solidFill>
                  <a:schemeClr val="bg1"/>
                </a:solidFill>
              </a:rPr>
              <a:t>SPWM</a:t>
            </a:r>
            <a:r>
              <a:rPr lang="zh-CN" altLang="en-US" smtClean="0">
                <a:solidFill>
                  <a:schemeClr val="bg1"/>
                </a:solidFill>
              </a:rPr>
              <a:t>变频器。</a:t>
            </a:r>
          </a:p>
          <a:p>
            <a:pPr indent="0" eaLnBrk="1" hangingPunct="1"/>
            <a:r>
              <a:rPr lang="zh-CN" altLang="en-US" smtClean="0">
                <a:latin typeface="Times New Roman" pitchFamily="18" charset="0"/>
                <a:ea typeface="楷体_GB2312" charset="-122"/>
              </a:rPr>
              <a:t>由于它的优良技术性能，当今国内外各厂商生产的变压变频器都已采用这种技术。只有在全控器件尚未能及的特大容量时例外。</a:t>
            </a:r>
          </a:p>
          <a:p>
            <a:pPr indent="0" eaLnBrk="1" hangingPunct="1"/>
            <a:endParaRPr lang="en-US" altLang="zh-CN" smtClean="0">
              <a:latin typeface="楷体_GB2312" charset="-122"/>
              <a:ea typeface="楷体_GB231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0">
              <a:buNone/>
            </a:pPr>
            <a:r>
              <a:rPr lang="zh-CN" altLang="zh-CN" dirty="0" smtClean="0"/>
              <a:t>①</a:t>
            </a:r>
            <a:r>
              <a:rPr lang="en-US" altLang="zh-CN" dirty="0" smtClean="0"/>
              <a:t>t0 </a:t>
            </a:r>
            <a:r>
              <a:rPr lang="zh-CN" altLang="zh-CN" dirty="0" smtClean="0"/>
              <a:t>时刻：</a:t>
            </a:r>
            <a:r>
              <a:rPr lang="en-US" altLang="zh-CN" dirty="0" err="1" smtClean="0"/>
              <a:t>ia</a:t>
            </a:r>
            <a:r>
              <a:rPr lang="en-US" altLang="zh-CN" dirty="0" smtClean="0"/>
              <a:t> &lt;</a:t>
            </a:r>
            <a:r>
              <a:rPr lang="en-US" altLang="zh-CN" dirty="0" err="1" smtClean="0"/>
              <a:t>ia</a:t>
            </a:r>
            <a:r>
              <a:rPr lang="en-US" altLang="zh-CN" dirty="0" smtClean="0"/>
              <a:t>* </a:t>
            </a:r>
            <a:r>
              <a:rPr lang="zh-CN" altLang="zh-CN" dirty="0" smtClean="0"/>
              <a:t>，且</a:t>
            </a:r>
            <a:r>
              <a:rPr lang="en-US" altLang="zh-CN" dirty="0" err="1" smtClean="0"/>
              <a:t>ia</a:t>
            </a:r>
            <a:r>
              <a:rPr lang="en-US" altLang="zh-CN" dirty="0" smtClean="0"/>
              <a:t>* -</a:t>
            </a:r>
            <a:r>
              <a:rPr lang="en-US" altLang="zh-CN" dirty="0" err="1" smtClean="0"/>
              <a:t>ia</a:t>
            </a:r>
            <a:r>
              <a:rPr lang="en-US" altLang="zh-CN" dirty="0" smtClean="0"/>
              <a:t> </a:t>
            </a:r>
            <a:r>
              <a:rPr lang="zh-CN" altLang="zh-CN" dirty="0" smtClean="0"/>
              <a:t>≥</a:t>
            </a:r>
            <a:r>
              <a:rPr lang="en-US" altLang="zh-CN" i="1" dirty="0" smtClean="0"/>
              <a:t>h</a:t>
            </a:r>
            <a:r>
              <a:rPr lang="zh-CN" altLang="zh-CN" dirty="0" smtClean="0"/>
              <a:t>，滞环控制器</a:t>
            </a:r>
            <a:r>
              <a:rPr lang="en-US" altLang="zh-CN" dirty="0" smtClean="0"/>
              <a:t>HBC</a:t>
            </a:r>
            <a:r>
              <a:rPr lang="zh-CN" altLang="zh-CN" dirty="0" smtClean="0"/>
              <a:t>输出正电平，驱动上桥臂功率开关器件</a:t>
            </a:r>
            <a:r>
              <a:rPr lang="en-US" altLang="zh-CN" dirty="0" smtClean="0"/>
              <a:t>VT1</a:t>
            </a:r>
            <a:r>
              <a:rPr lang="zh-CN" altLang="zh-CN" dirty="0" smtClean="0"/>
              <a:t>导通，变压变频器输出正电压，使</a:t>
            </a:r>
            <a:r>
              <a:rPr lang="en-US" altLang="zh-CN" dirty="0" smtClean="0"/>
              <a:t> </a:t>
            </a:r>
            <a:r>
              <a:rPr lang="en-US" altLang="zh-CN" dirty="0" err="1" smtClean="0"/>
              <a:t>ia</a:t>
            </a:r>
            <a:r>
              <a:rPr lang="zh-CN" altLang="zh-CN" dirty="0" smtClean="0"/>
              <a:t>增大。当</a:t>
            </a:r>
            <a:r>
              <a:rPr lang="en-US" altLang="zh-CN" dirty="0" err="1" smtClean="0"/>
              <a:t>ia</a:t>
            </a:r>
            <a:r>
              <a:rPr lang="zh-CN" altLang="zh-CN" dirty="0" smtClean="0"/>
              <a:t>增长到与</a:t>
            </a:r>
            <a:r>
              <a:rPr lang="en-US" altLang="zh-CN" dirty="0" err="1" smtClean="0"/>
              <a:t>ia</a:t>
            </a:r>
            <a:r>
              <a:rPr lang="en-US" altLang="zh-CN" dirty="0" smtClean="0"/>
              <a:t>*</a:t>
            </a:r>
            <a:r>
              <a:rPr lang="zh-CN" altLang="zh-CN" dirty="0" smtClean="0"/>
              <a:t>相等时，虽然</a:t>
            </a:r>
            <a:r>
              <a:rPr lang="el-GR" altLang="zh-CN" dirty="0" smtClean="0"/>
              <a:t>Δ</a:t>
            </a:r>
            <a:r>
              <a:rPr lang="en-US" altLang="zh-CN" dirty="0" err="1" smtClean="0"/>
              <a:t>ia</a:t>
            </a:r>
            <a:r>
              <a:rPr lang="en-US" altLang="zh-CN" dirty="0" smtClean="0"/>
              <a:t>=0 </a:t>
            </a:r>
            <a:r>
              <a:rPr lang="zh-CN" altLang="zh-CN" dirty="0" smtClean="0"/>
              <a:t>，但</a:t>
            </a:r>
            <a:r>
              <a:rPr lang="en-US" altLang="zh-CN" dirty="0" smtClean="0"/>
              <a:t>HBC</a:t>
            </a:r>
            <a:r>
              <a:rPr lang="zh-CN" altLang="zh-CN" dirty="0" smtClean="0"/>
              <a:t>仍保持正电平输出，</a:t>
            </a:r>
            <a:r>
              <a:rPr lang="en-US" altLang="zh-CN" dirty="0" smtClean="0"/>
              <a:t>VT1</a:t>
            </a:r>
            <a:r>
              <a:rPr lang="zh-CN" altLang="zh-CN" dirty="0" smtClean="0"/>
              <a:t>保持导通，使</a:t>
            </a:r>
            <a:r>
              <a:rPr lang="en-US" altLang="zh-CN" dirty="0" err="1" smtClean="0"/>
              <a:t>ia</a:t>
            </a:r>
            <a:r>
              <a:rPr lang="zh-CN" altLang="zh-CN" dirty="0" smtClean="0"/>
              <a:t>继续增大。</a:t>
            </a:r>
          </a:p>
          <a:p>
            <a:pPr indent="0">
              <a:buNone/>
            </a:pPr>
            <a:r>
              <a:rPr lang="zh-CN" altLang="zh-CN" dirty="0" smtClean="0"/>
              <a:t>②</a:t>
            </a:r>
            <a:r>
              <a:rPr lang="en-US" altLang="zh-CN" dirty="0" smtClean="0"/>
              <a:t>t1 </a:t>
            </a:r>
            <a:r>
              <a:rPr lang="zh-CN" altLang="zh-CN" dirty="0" smtClean="0"/>
              <a:t>时刻：直到</a:t>
            </a:r>
            <a:r>
              <a:rPr lang="en-US" altLang="zh-CN" dirty="0" smtClean="0"/>
              <a:t>t=t1</a:t>
            </a:r>
            <a:r>
              <a:rPr lang="zh-CN" altLang="zh-CN" dirty="0" smtClean="0"/>
              <a:t>时刻，达到</a:t>
            </a:r>
            <a:r>
              <a:rPr lang="en-US" altLang="zh-CN" dirty="0" err="1" smtClean="0"/>
              <a:t>ia</a:t>
            </a:r>
            <a:r>
              <a:rPr lang="en-US" altLang="zh-CN" dirty="0" smtClean="0"/>
              <a:t>=</a:t>
            </a:r>
            <a:r>
              <a:rPr lang="en-US" altLang="zh-CN" dirty="0" err="1" smtClean="0"/>
              <a:t>ia</a:t>
            </a:r>
            <a:r>
              <a:rPr lang="en-US" altLang="zh-CN" dirty="0" smtClean="0"/>
              <a:t>*+h,</a:t>
            </a:r>
            <a:r>
              <a:rPr lang="el-GR" altLang="zh-CN" dirty="0" smtClean="0"/>
              <a:t>Δ</a:t>
            </a:r>
            <a:r>
              <a:rPr lang="en-US" altLang="zh-CN" dirty="0" err="1" smtClean="0"/>
              <a:t>ia</a:t>
            </a:r>
            <a:r>
              <a:rPr lang="en-US" altLang="zh-CN" dirty="0" smtClean="0"/>
              <a:t>=</a:t>
            </a:r>
            <a:r>
              <a:rPr lang="zh-CN" altLang="zh-CN" dirty="0" smtClean="0"/>
              <a:t>–</a:t>
            </a:r>
            <a:r>
              <a:rPr lang="en-US" altLang="zh-CN" i="1" dirty="0" smtClean="0"/>
              <a:t>h</a:t>
            </a:r>
            <a:r>
              <a:rPr lang="zh-CN" altLang="zh-CN" dirty="0" smtClean="0"/>
              <a:t>，使滞环翻转，</a:t>
            </a:r>
            <a:r>
              <a:rPr lang="en-US" altLang="zh-CN" dirty="0" smtClean="0"/>
              <a:t>HBC</a:t>
            </a:r>
            <a:r>
              <a:rPr lang="zh-CN" altLang="zh-CN" dirty="0" smtClean="0"/>
              <a:t>输出负电平，关断</a:t>
            </a:r>
            <a:r>
              <a:rPr lang="en-US" altLang="zh-CN" dirty="0" smtClean="0"/>
              <a:t>VT1</a:t>
            </a:r>
            <a:r>
              <a:rPr lang="zh-CN" altLang="zh-CN" dirty="0" smtClean="0"/>
              <a:t>，并经延时后驱动</a:t>
            </a:r>
            <a:r>
              <a:rPr lang="en-US" altLang="zh-CN" dirty="0" smtClean="0"/>
              <a:t>VT4</a:t>
            </a:r>
            <a:r>
              <a:rPr lang="zh-CN" altLang="zh-CN" dirty="0" smtClean="0"/>
              <a:t>，但此时</a:t>
            </a:r>
            <a:r>
              <a:rPr lang="en-US" altLang="zh-CN" dirty="0" smtClean="0"/>
              <a:t>VT4</a:t>
            </a:r>
            <a:r>
              <a:rPr lang="zh-CN" altLang="zh-CN" dirty="0" smtClean="0"/>
              <a:t>未必能够导通，由</a:t>
            </a:r>
            <a:r>
              <a:rPr lang="zh-CN" altLang="en-US" dirty="0" smtClean="0"/>
              <a:t>于</a:t>
            </a:r>
            <a:r>
              <a:rPr lang="zh-CN" altLang="zh-CN" dirty="0" smtClean="0"/>
              <a:t>电机绕组的电感作用，电流</a:t>
            </a:r>
            <a:r>
              <a:rPr lang="en-US" altLang="zh-CN" dirty="0" err="1" smtClean="0"/>
              <a:t>ia</a:t>
            </a:r>
            <a:r>
              <a:rPr lang="zh-CN" altLang="zh-CN" dirty="0" smtClean="0"/>
              <a:t>不会反向，而是通过二极管</a:t>
            </a:r>
            <a:r>
              <a:rPr lang="en-US" altLang="zh-CN" dirty="0" smtClean="0"/>
              <a:t>VD4</a:t>
            </a:r>
            <a:r>
              <a:rPr lang="zh-CN" altLang="zh-CN" dirty="0" smtClean="0"/>
              <a:t>续流，使</a:t>
            </a:r>
            <a:r>
              <a:rPr lang="en-US" altLang="zh-CN" dirty="0" smtClean="0"/>
              <a:t>VT4</a:t>
            </a:r>
            <a:r>
              <a:rPr lang="zh-CN" altLang="zh-CN" dirty="0" smtClean="0"/>
              <a:t>受到反向钳位而不能导通。此后，</a:t>
            </a:r>
            <a:r>
              <a:rPr lang="en-US" altLang="zh-CN" dirty="0" err="1" smtClean="0"/>
              <a:t>ia</a:t>
            </a:r>
            <a:r>
              <a:rPr lang="zh-CN" altLang="zh-CN" dirty="0" smtClean="0"/>
              <a:t>逐渐减小。</a:t>
            </a:r>
          </a:p>
          <a:p>
            <a:pPr indent="0">
              <a:buNone/>
            </a:pPr>
            <a:r>
              <a:rPr lang="zh-CN" altLang="zh-CN" dirty="0" smtClean="0"/>
              <a:t>③</a:t>
            </a:r>
            <a:r>
              <a:rPr lang="en-US" altLang="zh-CN" dirty="0" smtClean="0"/>
              <a:t>t2 </a:t>
            </a:r>
            <a:r>
              <a:rPr lang="zh-CN" altLang="zh-CN" dirty="0" smtClean="0"/>
              <a:t>时刻：直到</a:t>
            </a:r>
            <a:r>
              <a:rPr lang="en-US" altLang="zh-CN" dirty="0" smtClean="0"/>
              <a:t>t=t2</a:t>
            </a:r>
            <a:r>
              <a:rPr lang="zh-CN" altLang="zh-CN" dirty="0" smtClean="0"/>
              <a:t>时</a:t>
            </a:r>
            <a:r>
              <a:rPr lang="zh-CN" altLang="en-US" dirty="0" smtClean="0"/>
              <a:t>，</a:t>
            </a:r>
            <a:r>
              <a:rPr lang="en-US" altLang="zh-CN" dirty="0" err="1" smtClean="0"/>
              <a:t>ia</a:t>
            </a:r>
            <a:r>
              <a:rPr lang="en-US" altLang="zh-CN" dirty="0" smtClean="0"/>
              <a:t>=</a:t>
            </a:r>
            <a:r>
              <a:rPr lang="en-US" altLang="zh-CN" dirty="0" err="1" smtClean="0"/>
              <a:t>ia</a:t>
            </a:r>
            <a:r>
              <a:rPr lang="en-US" altLang="zh-CN" dirty="0" smtClean="0"/>
              <a:t>*+h</a:t>
            </a:r>
            <a:r>
              <a:rPr lang="zh-CN" altLang="zh-CN" dirty="0" smtClean="0"/>
              <a:t>，到达滞环偏差的下限值，使</a:t>
            </a:r>
            <a:r>
              <a:rPr lang="en-US" altLang="zh-CN" dirty="0" smtClean="0"/>
              <a:t>HBC</a:t>
            </a:r>
            <a:r>
              <a:rPr lang="zh-CN" altLang="zh-CN" dirty="0" smtClean="0"/>
              <a:t>再翻转，又重复使</a:t>
            </a:r>
            <a:r>
              <a:rPr lang="en-US" altLang="zh-CN" dirty="0" smtClean="0"/>
              <a:t>VT1</a:t>
            </a:r>
            <a:r>
              <a:rPr lang="zh-CN" altLang="zh-CN" dirty="0" smtClean="0"/>
              <a:t>导通。这样，</a:t>
            </a:r>
            <a:r>
              <a:rPr lang="en-US" altLang="zh-CN" dirty="0" smtClean="0"/>
              <a:t>VT1</a:t>
            </a:r>
            <a:r>
              <a:rPr lang="zh-CN" altLang="zh-CN" dirty="0" smtClean="0"/>
              <a:t>与</a:t>
            </a:r>
            <a:r>
              <a:rPr lang="en-US" altLang="zh-CN" dirty="0" smtClean="0"/>
              <a:t>VD4</a:t>
            </a:r>
            <a:r>
              <a:rPr lang="zh-CN" altLang="zh-CN" dirty="0" smtClean="0"/>
              <a:t>交替工作，使输出电流</a:t>
            </a:r>
            <a:r>
              <a:rPr lang="en-US" altLang="zh-CN" dirty="0" err="1" smtClean="0"/>
              <a:t>ia</a:t>
            </a:r>
            <a:r>
              <a:rPr lang="zh-CN" altLang="zh-CN" dirty="0" smtClean="0"/>
              <a:t>与给定值</a:t>
            </a:r>
            <a:r>
              <a:rPr lang="en-US" altLang="zh-CN" dirty="0" err="1" smtClean="0"/>
              <a:t>ia</a:t>
            </a:r>
            <a:r>
              <a:rPr lang="en-US" altLang="zh-CN" dirty="0" smtClean="0"/>
              <a:t>*</a:t>
            </a:r>
            <a:r>
              <a:rPr lang="zh-CN" altLang="zh-CN" dirty="0" smtClean="0"/>
              <a:t>之间的偏差保持在</a:t>
            </a:r>
            <a:r>
              <a:rPr lang="en-US" altLang="zh-CN" dirty="0" smtClean="0"/>
              <a:t>±h</a:t>
            </a:r>
            <a:r>
              <a:rPr lang="zh-CN" altLang="zh-CN" dirty="0" smtClean="0"/>
              <a:t>范围内，在正弦波</a:t>
            </a:r>
            <a:r>
              <a:rPr lang="en-US" altLang="zh-CN" dirty="0" err="1" smtClean="0"/>
              <a:t>ia</a:t>
            </a:r>
            <a:r>
              <a:rPr lang="en-US" altLang="zh-CN" dirty="0" smtClean="0"/>
              <a:t>*</a:t>
            </a:r>
            <a:r>
              <a:rPr lang="zh-CN" altLang="zh-CN" dirty="0" smtClean="0"/>
              <a:t>上下作锯齿状变化。从图</a:t>
            </a:r>
            <a:r>
              <a:rPr lang="en-US" altLang="zh-CN" dirty="0" smtClean="0"/>
              <a:t>6-23</a:t>
            </a:r>
            <a:r>
              <a:rPr lang="zh-CN" altLang="zh-CN" dirty="0" smtClean="0"/>
              <a:t>中可以看到，输出电流是十分接近正弦波的。</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ChangeArrowheads="1" noTextEdit="1"/>
          </p:cNvSpPr>
          <p:nvPr>
            <p:ph type="sldImg" idx="4294967295"/>
          </p:nvPr>
        </p:nvSpPr>
        <p:spPr>
          <a:ln/>
        </p:spPr>
      </p:sp>
      <p:sp>
        <p:nvSpPr>
          <p:cNvPr id="162819" name="备注占位符 2"/>
          <p:cNvSpPr>
            <a:spLocks noGrp="1" noChangeArrowheads="1"/>
          </p:cNvSpPr>
          <p:nvPr>
            <p:ph type="body" idx="4294967295"/>
          </p:nvPr>
        </p:nvSpPr>
        <p:spPr/>
        <p:txBody>
          <a:bodyPr>
            <a:prstTxWarp prst="textNoShape">
              <a:avLst/>
            </a:prstTxWarp>
          </a:bodyPr>
          <a:lstStyle/>
          <a:p>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4"/>
          <p:cNvSpPr>
            <a:spLocks noChangeArrowheads="1"/>
          </p:cNvSpPr>
          <p:nvPr/>
        </p:nvSpPr>
        <p:spPr bwMode="auto">
          <a:xfrm>
            <a:off x="1692275" y="0"/>
            <a:ext cx="7451725" cy="930275"/>
          </a:xfrm>
          <a:prstGeom prst="rect">
            <a:avLst/>
          </a:prstGeom>
          <a:solidFill>
            <a:schemeClr val="accent1"/>
          </a:solidFill>
          <a:ln w="9525">
            <a:noFill/>
            <a:miter lim="800000"/>
          </a:ln>
          <a:effectLst/>
        </p:spPr>
        <p:txBody>
          <a:bodyPr anchor="ctr">
            <a:spAutoFit/>
          </a:bodyPr>
          <a:lstStyle/>
          <a:p>
            <a:pPr algn="ctr">
              <a:buFontTx/>
              <a:buNone/>
              <a:defRPr/>
            </a:pPr>
            <a:endParaRPr lang="zh-CN" altLang="en-US"/>
          </a:p>
        </p:txBody>
      </p:sp>
      <p:pic>
        <p:nvPicPr>
          <p:cNvPr id="5" name="Picture 8" descr="无标题"/>
          <p:cNvPicPr>
            <a:picLocks noChangeAspect="1" noChangeArrowheads="1"/>
          </p:cNvPicPr>
          <p:nvPr/>
        </p:nvPicPr>
        <p:blipFill>
          <a:blip r:embed="rId2" cstate="print"/>
          <a:srcRect/>
          <a:stretch>
            <a:fillRect/>
          </a:stretch>
        </p:blipFill>
        <p:spPr bwMode="auto">
          <a:xfrm>
            <a:off x="0" y="6410325"/>
            <a:ext cx="1698625" cy="447675"/>
          </a:xfrm>
          <a:prstGeom prst="rect">
            <a:avLst/>
          </a:prstGeom>
          <a:noFill/>
          <a:ln w="9525">
            <a:noFill/>
            <a:miter lim="800000"/>
            <a:headEnd/>
            <a:tailEnd/>
          </a:ln>
        </p:spPr>
      </p:pic>
      <p:pic>
        <p:nvPicPr>
          <p:cNvPr id="6" name="Picture 7"/>
          <p:cNvPicPr>
            <a:picLocks noChangeAspect="1" noChangeArrowheads="1"/>
          </p:cNvPicPr>
          <p:nvPr userDrawn="1"/>
        </p:nvPicPr>
        <p:blipFill>
          <a:blip r:embed="rId3" cstate="print"/>
          <a:srcRect l="2609" r="2246"/>
          <a:stretch>
            <a:fillRect/>
          </a:stretch>
        </p:blipFill>
        <p:spPr bwMode="auto">
          <a:xfrm>
            <a:off x="0" y="0"/>
            <a:ext cx="9180513" cy="2181225"/>
          </a:xfrm>
          <a:prstGeom prst="rect">
            <a:avLst/>
          </a:prstGeom>
          <a:noFill/>
          <a:ln w="9525">
            <a:noFill/>
            <a:miter lim="800000"/>
            <a:headEnd/>
            <a:tailEnd/>
          </a:ln>
        </p:spPr>
      </p:pic>
      <p:sp>
        <p:nvSpPr>
          <p:cNvPr id="211970" name="Rectangle 2"/>
          <p:cNvSpPr>
            <a:spLocks noGrp="1" noChangeArrowheads="1"/>
          </p:cNvSpPr>
          <p:nvPr>
            <p:ph type="subTitle" idx="1"/>
          </p:nvPr>
        </p:nvSpPr>
        <p:spPr>
          <a:xfrm>
            <a:off x="2201863" y="3848100"/>
            <a:ext cx="6400800" cy="1752600"/>
          </a:xfrm>
        </p:spPr>
        <p:txBody>
          <a:bodyPr/>
          <a:lstStyle>
            <a:lvl1pPr algn="ctr">
              <a:defRPr/>
            </a:lvl1pPr>
          </a:lstStyle>
          <a:p>
            <a:r>
              <a:rPr lang="zh-CN" altLang="en-US" noProof="1"/>
              <a:t>单击此处编辑母版副标题样式</a:t>
            </a:r>
          </a:p>
        </p:txBody>
      </p:sp>
      <p:sp>
        <p:nvSpPr>
          <p:cNvPr id="211974" name="Rectangle 6"/>
          <p:cNvSpPr>
            <a:spLocks noGrp="1" noChangeArrowheads="1"/>
          </p:cNvSpPr>
          <p:nvPr>
            <p:ph type="ctrTitle"/>
          </p:nvPr>
        </p:nvSpPr>
        <p:spPr>
          <a:xfrm>
            <a:off x="1771650" y="1987550"/>
            <a:ext cx="7372350" cy="1470025"/>
          </a:xfrm>
        </p:spPr>
        <p:txBody>
          <a:bodyPr/>
          <a:lstStyle>
            <a:lvl1pPr>
              <a:defRPr/>
            </a:lvl1pPr>
          </a:lstStyle>
          <a:p>
            <a:r>
              <a:rPr lang="zh-CN" altLang="en-US" noProof="1"/>
              <a:t>单击此处编辑母版标题样式</a:t>
            </a:r>
          </a:p>
        </p:txBody>
      </p:sp>
    </p:spTree>
  </p:cSld>
  <p:clrMapOvr>
    <a:masterClrMapping/>
  </p:clrMapOvr>
  <p:transition spd="med">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med">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34250" y="206375"/>
            <a:ext cx="1809750" cy="62261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905000" y="206375"/>
            <a:ext cx="5276850" cy="62261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med">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905000" y="206375"/>
            <a:ext cx="7239000" cy="7413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1906588" y="1184275"/>
            <a:ext cx="3354387" cy="52482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413375" y="1184275"/>
            <a:ext cx="3354388" cy="52482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med">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905000" y="206375"/>
            <a:ext cx="7239000" cy="62261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med">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med">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Tree>
  </p:cSld>
  <p:clrMapOvr>
    <a:masterClrMapping/>
  </p:clrMapOvr>
  <p:transition spd="med">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906588" y="1184275"/>
            <a:ext cx="3354387"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413375" y="1184275"/>
            <a:ext cx="3354388"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med">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med">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Tree>
  </p:cSld>
  <p:clrMapOvr>
    <a:masterClrMapping/>
  </p:clrMapOvr>
  <p:transition spd="med">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Tree>
  </p:cSld>
  <p:clrMapOvr>
    <a:masterClrMapping/>
  </p:clrMapOvr>
  <p:transition spd="med">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Tree>
  </p:cSld>
  <p:clrMapOvr>
    <a:masterClrMapping/>
  </p:clrMapOvr>
  <p:transition spd="med">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0114" name="Rectangle 3"/>
          <p:cNvSpPr>
            <a:spLocks noGrp="1" noChangeArrowheads="1"/>
          </p:cNvSpPr>
          <p:nvPr>
            <p:ph type="body" idx="4294967295"/>
          </p:nvPr>
        </p:nvSpPr>
        <p:spPr bwMode="auto">
          <a:xfrm>
            <a:off x="1906588" y="1184275"/>
            <a:ext cx="6861175" cy="5248275"/>
          </a:xfrm>
          <a:prstGeom prst="rect">
            <a:avLst/>
          </a:prstGeom>
          <a:noFill/>
          <a:ln w="9525">
            <a:noFill/>
            <a:miter lim="800000"/>
            <a:headEnd/>
            <a:tailEnd/>
          </a:ln>
        </p:spPr>
        <p:txBody>
          <a:bodyPr vert="horz" wrap="square" lIns="0" tIns="0" rIns="90000" bIns="0" numCol="1" anchor="t" anchorCtr="0" compatLnSpc="1">
            <a:prstTxWarp prst="textNoShape">
              <a:avLst/>
            </a:prstTxWarp>
          </a:bodyPr>
          <a:lstStyle/>
          <a:p>
            <a:pPr lvl="0"/>
            <a:r>
              <a:rPr lang="en-US" altLang="zh-CN" smtClean="0"/>
              <a:t>Klicken Sie, um die Formate des Vorlagentextes zu bearbeiten</a:t>
            </a:r>
          </a:p>
          <a:p>
            <a:pPr lvl="1"/>
            <a:r>
              <a:rPr lang="en-US" altLang="zh-CN" smtClean="0"/>
              <a:t>Zweite Ebene</a:t>
            </a:r>
          </a:p>
          <a:p>
            <a:pPr lvl="2"/>
            <a:r>
              <a:rPr lang="en-US" altLang="zh-CN" smtClean="0"/>
              <a:t>Dritte Ebene</a:t>
            </a:r>
          </a:p>
          <a:p>
            <a:pPr lvl="3"/>
            <a:r>
              <a:rPr lang="en-US" altLang="zh-CN" smtClean="0"/>
              <a:t>Vierte Ebene</a:t>
            </a:r>
          </a:p>
          <a:p>
            <a:pPr lvl="4"/>
            <a:r>
              <a:rPr lang="en-US" altLang="zh-CN" smtClean="0"/>
              <a:t>Fünfte Ebene</a:t>
            </a:r>
          </a:p>
        </p:txBody>
      </p:sp>
      <p:sp>
        <p:nvSpPr>
          <p:cNvPr id="1031" name="Rectangle 7"/>
          <p:cNvSpPr>
            <a:spLocks noChangeArrowheads="1"/>
          </p:cNvSpPr>
          <p:nvPr/>
        </p:nvSpPr>
        <p:spPr bwMode="auto">
          <a:xfrm>
            <a:off x="1693863" y="0"/>
            <a:ext cx="7450137" cy="950913"/>
          </a:xfrm>
          <a:prstGeom prst="rect">
            <a:avLst/>
          </a:prstGeom>
          <a:solidFill>
            <a:srgbClr val="BCC7DC"/>
          </a:solidFill>
          <a:ln w="9525">
            <a:noFill/>
            <a:miter lim="800000"/>
          </a:ln>
          <a:effectLst/>
        </p:spPr>
        <p:txBody>
          <a:bodyPr anchor="ctr">
            <a:spAutoFit/>
          </a:bodyPr>
          <a:lstStyle/>
          <a:p>
            <a:pPr algn="ctr">
              <a:buFontTx/>
              <a:buNone/>
              <a:defRPr/>
            </a:pPr>
            <a:endParaRPr lang="zh-CN" altLang="en-US"/>
          </a:p>
        </p:txBody>
      </p:sp>
      <p:sp>
        <p:nvSpPr>
          <p:cNvPr id="1033" name="Rectangle 9"/>
          <p:cNvSpPr>
            <a:spLocks noChangeArrowheads="1"/>
          </p:cNvSpPr>
          <p:nvPr/>
        </p:nvSpPr>
        <p:spPr bwMode="auto">
          <a:xfrm>
            <a:off x="1692275" y="0"/>
            <a:ext cx="7451725" cy="207963"/>
          </a:xfrm>
          <a:prstGeom prst="rect">
            <a:avLst/>
          </a:prstGeom>
          <a:solidFill>
            <a:schemeClr val="accent1"/>
          </a:solidFill>
          <a:ln w="9525">
            <a:noFill/>
            <a:miter lim="800000"/>
          </a:ln>
          <a:effectLst/>
        </p:spPr>
        <p:txBody>
          <a:bodyPr anchor="ctr">
            <a:spAutoFit/>
          </a:bodyPr>
          <a:lstStyle/>
          <a:p>
            <a:pPr algn="ctr">
              <a:buFontTx/>
              <a:buNone/>
              <a:defRPr/>
            </a:pPr>
            <a:endParaRPr lang="zh-CN" altLang="en-US"/>
          </a:p>
        </p:txBody>
      </p:sp>
      <p:sp>
        <p:nvSpPr>
          <p:cNvPr id="1035" name="Rectangle 11"/>
          <p:cNvSpPr>
            <a:spLocks noChangeArrowheads="1"/>
          </p:cNvSpPr>
          <p:nvPr/>
        </p:nvSpPr>
        <p:spPr bwMode="auto">
          <a:xfrm>
            <a:off x="0" y="949325"/>
            <a:ext cx="1697038" cy="5908675"/>
          </a:xfrm>
          <a:prstGeom prst="rect">
            <a:avLst/>
          </a:prstGeom>
          <a:solidFill>
            <a:schemeClr val="accent1"/>
          </a:solidFill>
          <a:ln w="9525">
            <a:noFill/>
            <a:miter lim="800000"/>
          </a:ln>
        </p:spPr>
        <p:txBody>
          <a:bodyPr/>
          <a:lstStyle/>
          <a:p>
            <a:pPr algn="ctr">
              <a:buFontTx/>
              <a:buNone/>
              <a:defRPr/>
            </a:pPr>
            <a:endParaRPr lang="zh-CN" altLang="en-US" sz="4800">
              <a:solidFill>
                <a:schemeClr val="tx1"/>
              </a:solidFill>
            </a:endParaRPr>
          </a:p>
        </p:txBody>
      </p:sp>
      <p:sp>
        <p:nvSpPr>
          <p:cNvPr id="90118" name="Rectangle 2"/>
          <p:cNvSpPr>
            <a:spLocks noGrp="1" noChangeArrowheads="1"/>
          </p:cNvSpPr>
          <p:nvPr>
            <p:ph type="title" idx="4294967295"/>
          </p:nvPr>
        </p:nvSpPr>
        <p:spPr bwMode="auto">
          <a:xfrm>
            <a:off x="1905000" y="206375"/>
            <a:ext cx="7239000" cy="741363"/>
          </a:xfrm>
          <a:prstGeom prst="rect">
            <a:avLst/>
          </a:prstGeom>
          <a:noFill/>
          <a:ln w="9525">
            <a:noFill/>
            <a:miter lim="800000"/>
            <a:headEnd/>
            <a:tailEnd/>
          </a:ln>
        </p:spPr>
        <p:txBody>
          <a:bodyPr vert="horz" wrap="square" lIns="0" tIns="0" rIns="91440" bIns="0" numCol="1" anchor="ctr" anchorCtr="0" compatLnSpc="1">
            <a:prstTxWarp prst="textNoShape">
              <a:avLst/>
            </a:prstTxWarp>
          </a:bodyPr>
          <a:lstStyle/>
          <a:p>
            <a:pPr lvl="0"/>
            <a:r>
              <a:rPr lang="en-US" altLang="zh-CN" smtClean="0"/>
              <a:t>Klicken Sie, um das Titelformat zu bearbeiten</a:t>
            </a:r>
          </a:p>
        </p:txBody>
      </p:sp>
      <p:pic>
        <p:nvPicPr>
          <p:cNvPr id="90119" name="Picture 22" descr="mc"/>
          <p:cNvPicPr>
            <a:picLocks noChangeAspect="1" noChangeArrowheads="1"/>
          </p:cNvPicPr>
          <p:nvPr/>
        </p:nvPicPr>
        <p:blipFill>
          <a:blip r:embed="rId15" cstate="print"/>
          <a:srcRect/>
          <a:stretch>
            <a:fillRect/>
          </a:stretch>
        </p:blipFill>
        <p:spPr bwMode="auto">
          <a:xfrm>
            <a:off x="0" y="0"/>
            <a:ext cx="1700213" cy="950913"/>
          </a:xfrm>
          <a:prstGeom prst="rect">
            <a:avLst/>
          </a:prstGeom>
          <a:noFill/>
          <a:ln w="9525">
            <a:noFill/>
            <a:miter lim="800000"/>
            <a:headEnd/>
            <a:tailEnd/>
          </a:ln>
        </p:spPr>
      </p:pic>
      <p:pic>
        <p:nvPicPr>
          <p:cNvPr id="90120" name="Picture 51" descr="无标题"/>
          <p:cNvPicPr>
            <a:picLocks noChangeAspect="1" noChangeArrowheads="1"/>
          </p:cNvPicPr>
          <p:nvPr/>
        </p:nvPicPr>
        <p:blipFill>
          <a:blip r:embed="rId16" cstate="print"/>
          <a:srcRect/>
          <a:stretch>
            <a:fillRect/>
          </a:stretch>
        </p:blipFill>
        <p:spPr bwMode="auto">
          <a:xfrm>
            <a:off x="0" y="6410325"/>
            <a:ext cx="1698625" cy="4476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6"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ransition spd="med">
    <p:wipe dir="d"/>
  </p:transition>
  <p:txStyles>
    <p:titleStyle>
      <a:lvl1pPr algn="l" rtl="0" eaLnBrk="0" fontAlgn="base" hangingPunct="0">
        <a:lnSpc>
          <a:spcPct val="90000"/>
        </a:lnSpc>
        <a:spcBef>
          <a:spcPct val="0"/>
        </a:spcBef>
        <a:spcAft>
          <a:spcPct val="0"/>
        </a:spcAft>
        <a:defRPr sz="2400" b="1">
          <a:solidFill>
            <a:schemeClr val="tx1"/>
          </a:solidFill>
          <a:latin typeface="+mj-lt"/>
          <a:ea typeface="+mj-ea"/>
          <a:cs typeface="+mj-cs"/>
        </a:defRPr>
      </a:lvl1pPr>
      <a:lvl2pPr algn="l" rtl="0" eaLnBrk="0" fontAlgn="base" hangingPunct="0">
        <a:lnSpc>
          <a:spcPct val="90000"/>
        </a:lnSpc>
        <a:spcBef>
          <a:spcPct val="0"/>
        </a:spcBef>
        <a:spcAft>
          <a:spcPct val="0"/>
        </a:spcAft>
        <a:defRPr sz="2400" b="1">
          <a:solidFill>
            <a:schemeClr val="tx1"/>
          </a:solidFill>
          <a:latin typeface="Arial" panose="020B0604020202020204" pitchFamily="34" charset="0"/>
        </a:defRPr>
      </a:lvl2pPr>
      <a:lvl3pPr algn="l" rtl="0" eaLnBrk="0" fontAlgn="base" hangingPunct="0">
        <a:lnSpc>
          <a:spcPct val="90000"/>
        </a:lnSpc>
        <a:spcBef>
          <a:spcPct val="0"/>
        </a:spcBef>
        <a:spcAft>
          <a:spcPct val="0"/>
        </a:spcAft>
        <a:defRPr sz="2400" b="1">
          <a:solidFill>
            <a:schemeClr val="tx1"/>
          </a:solidFill>
          <a:latin typeface="Arial" panose="020B0604020202020204" pitchFamily="34" charset="0"/>
        </a:defRPr>
      </a:lvl3pPr>
      <a:lvl4pPr algn="l" rtl="0" eaLnBrk="0" fontAlgn="base" hangingPunct="0">
        <a:lnSpc>
          <a:spcPct val="90000"/>
        </a:lnSpc>
        <a:spcBef>
          <a:spcPct val="0"/>
        </a:spcBef>
        <a:spcAft>
          <a:spcPct val="0"/>
        </a:spcAft>
        <a:defRPr sz="2400" b="1">
          <a:solidFill>
            <a:schemeClr val="tx1"/>
          </a:solidFill>
          <a:latin typeface="Arial" panose="020B0604020202020204" pitchFamily="34" charset="0"/>
        </a:defRPr>
      </a:lvl4pPr>
      <a:lvl5pPr algn="l" rtl="0" eaLnBrk="0" fontAlgn="base" hangingPunct="0">
        <a:lnSpc>
          <a:spcPct val="90000"/>
        </a:lnSpc>
        <a:spcBef>
          <a:spcPct val="0"/>
        </a:spcBef>
        <a:spcAft>
          <a:spcPct val="0"/>
        </a:spcAft>
        <a:defRPr sz="2400" b="1">
          <a:solidFill>
            <a:schemeClr val="tx1"/>
          </a:solidFill>
          <a:latin typeface="Arial" panose="020B0604020202020204" pitchFamily="34" charset="0"/>
        </a:defRPr>
      </a:lvl5pPr>
      <a:lvl6pPr marL="457200" algn="l" rtl="0" fontAlgn="base">
        <a:lnSpc>
          <a:spcPct val="90000"/>
        </a:lnSpc>
        <a:spcBef>
          <a:spcPct val="0"/>
        </a:spcBef>
        <a:spcAft>
          <a:spcPct val="0"/>
        </a:spcAft>
        <a:defRPr sz="2400" b="1">
          <a:solidFill>
            <a:schemeClr val="tx1"/>
          </a:solidFill>
          <a:latin typeface="Arial" panose="020B0604020202020204" pitchFamily="34" charset="0"/>
        </a:defRPr>
      </a:lvl6pPr>
      <a:lvl7pPr marL="914400" algn="l" rtl="0" fontAlgn="base">
        <a:lnSpc>
          <a:spcPct val="90000"/>
        </a:lnSpc>
        <a:spcBef>
          <a:spcPct val="0"/>
        </a:spcBef>
        <a:spcAft>
          <a:spcPct val="0"/>
        </a:spcAft>
        <a:defRPr sz="2400" b="1">
          <a:solidFill>
            <a:schemeClr val="tx1"/>
          </a:solidFill>
          <a:latin typeface="Arial" panose="020B0604020202020204" pitchFamily="34" charset="0"/>
        </a:defRPr>
      </a:lvl7pPr>
      <a:lvl8pPr marL="1371600" algn="l" rtl="0" fontAlgn="base">
        <a:lnSpc>
          <a:spcPct val="90000"/>
        </a:lnSpc>
        <a:spcBef>
          <a:spcPct val="0"/>
        </a:spcBef>
        <a:spcAft>
          <a:spcPct val="0"/>
        </a:spcAft>
        <a:defRPr sz="2400" b="1">
          <a:solidFill>
            <a:schemeClr val="tx1"/>
          </a:solidFill>
          <a:latin typeface="Arial" panose="020B0604020202020204" pitchFamily="34" charset="0"/>
        </a:defRPr>
      </a:lvl8pPr>
      <a:lvl9pPr marL="1828800" algn="l" rtl="0" fontAlgn="base">
        <a:lnSpc>
          <a:spcPct val="90000"/>
        </a:lnSpc>
        <a:spcBef>
          <a:spcPct val="0"/>
        </a:spcBef>
        <a:spcAft>
          <a:spcPct val="0"/>
        </a:spcAft>
        <a:defRPr sz="2400" b="1">
          <a:solidFill>
            <a:schemeClr val="tx1"/>
          </a:solidFill>
          <a:latin typeface="Arial" panose="020B0604020202020204" pitchFamily="34" charset="0"/>
        </a:defRPr>
      </a:lvl9pPr>
    </p:titleStyle>
    <p:bodyStyle>
      <a:lvl1pPr algn="l" rtl="0" eaLnBrk="0" fontAlgn="base" hangingPunct="0">
        <a:spcBef>
          <a:spcPct val="0"/>
        </a:spcBef>
        <a:spcAft>
          <a:spcPct val="0"/>
        </a:spcAft>
        <a:buClr>
          <a:srgbClr val="FF9933"/>
        </a:buClr>
        <a:buFont typeface="Wingdings" pitchFamily="2" charset="2"/>
        <a:defRPr sz="2000" b="1">
          <a:solidFill>
            <a:schemeClr val="tx1"/>
          </a:solidFill>
          <a:latin typeface="+mn-lt"/>
          <a:ea typeface="+mn-ea"/>
          <a:cs typeface="+mn-cs"/>
        </a:defRPr>
      </a:lvl1pPr>
      <a:lvl2pPr marL="381000" indent="-192088" algn="l" rtl="0" eaLnBrk="0" fontAlgn="base" hangingPunct="0">
        <a:spcBef>
          <a:spcPct val="0"/>
        </a:spcBef>
        <a:spcAft>
          <a:spcPct val="0"/>
        </a:spcAft>
        <a:buClr>
          <a:srgbClr val="FF9933"/>
        </a:buClr>
        <a:buSzPct val="80000"/>
        <a:buFont typeface="Wingdings" pitchFamily="2" charset="2"/>
        <a:buChar char="n"/>
        <a:defRPr sz="2000" b="1">
          <a:solidFill>
            <a:schemeClr val="tx1"/>
          </a:solidFill>
          <a:latin typeface="+mn-lt"/>
        </a:defRPr>
      </a:lvl2pPr>
      <a:lvl3pPr marL="569913" indent="-187325" algn="l" rtl="0" eaLnBrk="0" fontAlgn="base" hangingPunct="0">
        <a:spcBef>
          <a:spcPct val="0"/>
        </a:spcBef>
        <a:spcAft>
          <a:spcPct val="0"/>
        </a:spcAft>
        <a:buClr>
          <a:srgbClr val="FF9933"/>
        </a:buClr>
        <a:buSzPct val="80000"/>
        <a:buFont typeface="Wingdings" pitchFamily="2" charset="2"/>
        <a:buChar char="n"/>
        <a:defRPr sz="1600" b="1">
          <a:solidFill>
            <a:schemeClr val="tx1"/>
          </a:solidFill>
          <a:latin typeface="+mn-lt"/>
        </a:defRPr>
      </a:lvl3pPr>
      <a:lvl4pPr marL="757238" indent="-176213" algn="l" rtl="0" eaLnBrk="0" fontAlgn="base" hangingPunct="0">
        <a:spcBef>
          <a:spcPct val="0"/>
        </a:spcBef>
        <a:spcAft>
          <a:spcPct val="0"/>
        </a:spcAft>
        <a:buClr>
          <a:srgbClr val="FF9933"/>
        </a:buClr>
        <a:buSzPct val="80000"/>
        <a:buFont typeface="Wingdings" pitchFamily="2" charset="2"/>
        <a:buChar char="n"/>
        <a:defRPr sz="1600" b="1">
          <a:solidFill>
            <a:schemeClr val="tx1"/>
          </a:solidFill>
          <a:latin typeface="+mn-lt"/>
        </a:defRPr>
      </a:lvl4pPr>
      <a:lvl5pPr marL="950913" indent="-192088" algn="l" rtl="0" eaLnBrk="0" fontAlgn="base" hangingPunct="0">
        <a:spcBef>
          <a:spcPct val="0"/>
        </a:spcBef>
        <a:spcAft>
          <a:spcPct val="0"/>
        </a:spcAft>
        <a:buClr>
          <a:srgbClr val="FF9933"/>
        </a:buClr>
        <a:buSzPct val="80000"/>
        <a:buFont typeface="Wingdings" pitchFamily="2" charset="2"/>
        <a:buChar char="n"/>
        <a:defRPr sz="1600" b="1">
          <a:solidFill>
            <a:schemeClr val="tx1"/>
          </a:solidFill>
          <a:latin typeface="+mn-lt"/>
        </a:defRPr>
      </a:lvl5pPr>
      <a:lvl6pPr marL="1408430" indent="-192405" algn="l" rtl="0" fontAlgn="base">
        <a:spcBef>
          <a:spcPct val="0"/>
        </a:spcBef>
        <a:spcAft>
          <a:spcPct val="0"/>
        </a:spcAft>
        <a:buClr>
          <a:srgbClr val="FF9933"/>
        </a:buClr>
        <a:buSzPct val="80000"/>
        <a:buFont typeface="Wingdings" panose="05000000000000000000" pitchFamily="2" charset="2"/>
        <a:buChar char="n"/>
        <a:defRPr sz="1600" b="1">
          <a:solidFill>
            <a:schemeClr val="tx1"/>
          </a:solidFill>
          <a:latin typeface="+mn-lt"/>
        </a:defRPr>
      </a:lvl6pPr>
      <a:lvl7pPr marL="1865630" indent="-192405" algn="l" rtl="0" fontAlgn="base">
        <a:spcBef>
          <a:spcPct val="0"/>
        </a:spcBef>
        <a:spcAft>
          <a:spcPct val="0"/>
        </a:spcAft>
        <a:buClr>
          <a:srgbClr val="FF9933"/>
        </a:buClr>
        <a:buSzPct val="80000"/>
        <a:buFont typeface="Wingdings" panose="05000000000000000000" pitchFamily="2" charset="2"/>
        <a:buChar char="n"/>
        <a:defRPr sz="1600" b="1">
          <a:solidFill>
            <a:schemeClr val="tx1"/>
          </a:solidFill>
          <a:latin typeface="+mn-lt"/>
        </a:defRPr>
      </a:lvl7pPr>
      <a:lvl8pPr marL="2322830" indent="-192405" algn="l" rtl="0" fontAlgn="base">
        <a:spcBef>
          <a:spcPct val="0"/>
        </a:spcBef>
        <a:spcAft>
          <a:spcPct val="0"/>
        </a:spcAft>
        <a:buClr>
          <a:srgbClr val="FF9933"/>
        </a:buClr>
        <a:buSzPct val="80000"/>
        <a:buFont typeface="Wingdings" panose="05000000000000000000" pitchFamily="2" charset="2"/>
        <a:buChar char="n"/>
        <a:defRPr sz="1600" b="1">
          <a:solidFill>
            <a:schemeClr val="tx1"/>
          </a:solidFill>
          <a:latin typeface="+mn-lt"/>
        </a:defRPr>
      </a:lvl8pPr>
      <a:lvl9pPr marL="2780030" indent="-192405" algn="l" rtl="0" fontAlgn="base">
        <a:spcBef>
          <a:spcPct val="0"/>
        </a:spcBef>
        <a:spcAft>
          <a:spcPct val="0"/>
        </a:spcAft>
        <a:buClr>
          <a:srgbClr val="FF9933"/>
        </a:buClr>
        <a:buSzPct val="80000"/>
        <a:buFont typeface="Wingdings" panose="05000000000000000000" pitchFamily="2" charset="2"/>
        <a:buChar char="n"/>
        <a:defRPr sz="1600" b="1">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oleObject" Target="../embeddings/oleObject18.bin"/><Relationship Id="rId7" Type="http://schemas.openxmlformats.org/officeDocument/2006/relationships/slide" Target="slide4.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slide" Target="slide131.xml"/><Relationship Id="rId11" Type="http://schemas.openxmlformats.org/officeDocument/2006/relationships/slide" Target="slide118.xml"/><Relationship Id="rId5" Type="http://schemas.openxmlformats.org/officeDocument/2006/relationships/image" Target="../media/image26.wmf"/><Relationship Id="rId10" Type="http://schemas.openxmlformats.org/officeDocument/2006/relationships/slide" Target="slide56.xml"/><Relationship Id="rId4" Type="http://schemas.openxmlformats.org/officeDocument/2006/relationships/oleObject" Target="../embeddings/oleObject19.bin"/><Relationship Id="rId9" Type="http://schemas.openxmlformats.org/officeDocument/2006/relationships/slide" Target="slide36.xml"/></Relationships>
</file>

<file path=ppt/slides/_rels/slide100.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slideLayout" Target="../slideLayouts/slideLayout12.xml"/><Relationship Id="rId1" Type="http://schemas.openxmlformats.org/officeDocument/2006/relationships/vmlDrawing" Target="../drawings/vmlDrawing53.v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 Id="rId9" Type="http://schemas.openxmlformats.org/officeDocument/2006/relationships/oleObject" Target="../embeddings/oleObject172.bin"/></Relationships>
</file>

<file path=ppt/slides/_rels/slide101.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206.png"/><Relationship Id="rId7" Type="http://schemas.openxmlformats.org/officeDocument/2006/relationships/slide" Target="slide36.xml"/><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slide" Target="slide14.xml"/><Relationship Id="rId11" Type="http://schemas.openxmlformats.org/officeDocument/2006/relationships/oleObject" Target="../embeddings/oleObject174.bin"/><Relationship Id="rId5" Type="http://schemas.openxmlformats.org/officeDocument/2006/relationships/slide" Target="slide4.xml"/><Relationship Id="rId10" Type="http://schemas.openxmlformats.org/officeDocument/2006/relationships/oleObject" Target="../embeddings/oleObject173.bin"/><Relationship Id="rId4" Type="http://schemas.openxmlformats.org/officeDocument/2006/relationships/slide" Target="slide131.xml"/><Relationship Id="rId9" Type="http://schemas.openxmlformats.org/officeDocument/2006/relationships/slide" Target="slide118.xml"/></Relationships>
</file>

<file path=ppt/slides/_rels/slide10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103.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oleObject" Target="../embeddings/oleObject175.bin"/><Relationship Id="rId7" Type="http://schemas.openxmlformats.org/officeDocument/2006/relationships/slide" Target="slide14.xml"/><Relationship Id="rId2" Type="http://schemas.openxmlformats.org/officeDocument/2006/relationships/slideLayout" Target="../slideLayouts/slideLayout4.xml"/><Relationship Id="rId1" Type="http://schemas.openxmlformats.org/officeDocument/2006/relationships/vmlDrawing" Target="../drawings/vmlDrawing55.vml"/><Relationship Id="rId6" Type="http://schemas.openxmlformats.org/officeDocument/2006/relationships/slide" Target="slide4.xml"/><Relationship Id="rId5" Type="http://schemas.openxmlformats.org/officeDocument/2006/relationships/slide" Target="slide131.xml"/><Relationship Id="rId10" Type="http://schemas.openxmlformats.org/officeDocument/2006/relationships/slide" Target="slide118.xml"/><Relationship Id="rId4" Type="http://schemas.openxmlformats.org/officeDocument/2006/relationships/oleObject" Target="../embeddings/oleObject176.bin"/><Relationship Id="rId9" Type="http://schemas.openxmlformats.org/officeDocument/2006/relationships/slide" Target="slide56.xml"/></Relationships>
</file>

<file path=ppt/slides/_rels/slide104.xml.rels><?xml version="1.0" encoding="UTF-8" standalone="yes"?>
<Relationships xmlns="http://schemas.openxmlformats.org/package/2006/relationships"><Relationship Id="rId8" Type="http://schemas.openxmlformats.org/officeDocument/2006/relationships/slide" Target="slide131.xml"/><Relationship Id="rId13" Type="http://schemas.openxmlformats.org/officeDocument/2006/relationships/slide" Target="slide118.xml"/><Relationship Id="rId3" Type="http://schemas.openxmlformats.org/officeDocument/2006/relationships/image" Target="../media/image212.png"/><Relationship Id="rId7" Type="http://schemas.openxmlformats.org/officeDocument/2006/relationships/oleObject" Target="../embeddings/oleObject180.bin"/><Relationship Id="rId12" Type="http://schemas.openxmlformats.org/officeDocument/2006/relationships/slide" Target="slide56.xml"/><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oleObject" Target="../embeddings/oleObject179.bin"/><Relationship Id="rId11" Type="http://schemas.openxmlformats.org/officeDocument/2006/relationships/slide" Target="slide36.xml"/><Relationship Id="rId5" Type="http://schemas.openxmlformats.org/officeDocument/2006/relationships/oleObject" Target="../embeddings/oleObject178.bin"/><Relationship Id="rId15" Type="http://schemas.openxmlformats.org/officeDocument/2006/relationships/oleObject" Target="../embeddings/oleObject182.bin"/><Relationship Id="rId10" Type="http://schemas.openxmlformats.org/officeDocument/2006/relationships/slide" Target="slide14.xml"/><Relationship Id="rId4" Type="http://schemas.openxmlformats.org/officeDocument/2006/relationships/oleObject" Target="../embeddings/oleObject177.bin"/><Relationship Id="rId9" Type="http://schemas.openxmlformats.org/officeDocument/2006/relationships/slide" Target="slide4.xml"/><Relationship Id="rId14" Type="http://schemas.openxmlformats.org/officeDocument/2006/relationships/oleObject" Target="../embeddings/oleObject181.bin"/></Relationships>
</file>

<file path=ppt/slides/_rels/slide105.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188.bin"/><Relationship Id="rId13" Type="http://schemas.openxmlformats.org/officeDocument/2006/relationships/slide" Target="slide131.xml"/><Relationship Id="rId18" Type="http://schemas.openxmlformats.org/officeDocument/2006/relationships/slide" Target="slide118.xml"/><Relationship Id="rId3" Type="http://schemas.openxmlformats.org/officeDocument/2006/relationships/oleObject" Target="../embeddings/oleObject183.bin"/><Relationship Id="rId7" Type="http://schemas.openxmlformats.org/officeDocument/2006/relationships/oleObject" Target="../embeddings/oleObject187.bin"/><Relationship Id="rId12" Type="http://schemas.openxmlformats.org/officeDocument/2006/relationships/image" Target="../media/image221.png"/><Relationship Id="rId17" Type="http://schemas.openxmlformats.org/officeDocument/2006/relationships/slide" Target="slide56.xml"/><Relationship Id="rId2" Type="http://schemas.openxmlformats.org/officeDocument/2006/relationships/slideLayout" Target="../slideLayouts/slideLayout2.xml"/><Relationship Id="rId16" Type="http://schemas.openxmlformats.org/officeDocument/2006/relationships/slide" Target="slide36.xml"/><Relationship Id="rId1" Type="http://schemas.openxmlformats.org/officeDocument/2006/relationships/vmlDrawing" Target="../drawings/vmlDrawing57.vml"/><Relationship Id="rId6" Type="http://schemas.openxmlformats.org/officeDocument/2006/relationships/oleObject" Target="../embeddings/oleObject186.bin"/><Relationship Id="rId11" Type="http://schemas.openxmlformats.org/officeDocument/2006/relationships/image" Target="../media/image220.png"/><Relationship Id="rId5" Type="http://schemas.openxmlformats.org/officeDocument/2006/relationships/oleObject" Target="../embeddings/oleObject185.bin"/><Relationship Id="rId15" Type="http://schemas.openxmlformats.org/officeDocument/2006/relationships/slide" Target="slide14.xml"/><Relationship Id="rId10" Type="http://schemas.openxmlformats.org/officeDocument/2006/relationships/oleObject" Target="../embeddings/oleObject189.bin"/><Relationship Id="rId4" Type="http://schemas.openxmlformats.org/officeDocument/2006/relationships/oleObject" Target="../embeddings/oleObject184.bin"/><Relationship Id="rId9" Type="http://schemas.openxmlformats.org/officeDocument/2006/relationships/image" Target="../media/image219.png"/><Relationship Id="rId14" Type="http://schemas.openxmlformats.org/officeDocument/2006/relationships/slide" Target="slide4.xml"/></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195.bin"/><Relationship Id="rId13" Type="http://schemas.openxmlformats.org/officeDocument/2006/relationships/slide" Target="slide6.xml"/><Relationship Id="rId3" Type="http://schemas.openxmlformats.org/officeDocument/2006/relationships/oleObject" Target="../embeddings/oleObject190.bin"/><Relationship Id="rId7" Type="http://schemas.openxmlformats.org/officeDocument/2006/relationships/oleObject" Target="../embeddings/oleObject194.bin"/><Relationship Id="rId12" Type="http://schemas.openxmlformats.org/officeDocument/2006/relationships/slide" Target="slide98.xml"/><Relationship Id="rId2" Type="http://schemas.openxmlformats.org/officeDocument/2006/relationships/slideLayout" Target="../slideLayouts/slideLayout2.xml"/><Relationship Id="rId1" Type="http://schemas.openxmlformats.org/officeDocument/2006/relationships/vmlDrawing" Target="../drawings/vmlDrawing58.vml"/><Relationship Id="rId6" Type="http://schemas.openxmlformats.org/officeDocument/2006/relationships/oleObject" Target="../embeddings/oleObject193.bin"/><Relationship Id="rId11" Type="http://schemas.openxmlformats.org/officeDocument/2006/relationships/slide" Target="slide91.xml"/><Relationship Id="rId5" Type="http://schemas.openxmlformats.org/officeDocument/2006/relationships/oleObject" Target="../embeddings/oleObject192.bin"/><Relationship Id="rId10" Type="http://schemas.openxmlformats.org/officeDocument/2006/relationships/slide" Target="slide131.xml"/><Relationship Id="rId4" Type="http://schemas.openxmlformats.org/officeDocument/2006/relationships/oleObject" Target="../embeddings/oleObject191.bin"/><Relationship Id="rId9" Type="http://schemas.openxmlformats.org/officeDocument/2006/relationships/image" Target="../media/image228.png"/><Relationship Id="rId14" Type="http://schemas.openxmlformats.org/officeDocument/2006/relationships/slide" Target="slide118.xml"/></Relationships>
</file>

<file path=ppt/slides/_rels/slide108.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oleObject" Target="../embeddings/oleObject196.bin"/><Relationship Id="rId7" Type="http://schemas.openxmlformats.org/officeDocument/2006/relationships/slide" Target="slide91.xml"/><Relationship Id="rId2" Type="http://schemas.openxmlformats.org/officeDocument/2006/relationships/slideLayout" Target="../slideLayouts/slideLayout4.xml"/><Relationship Id="rId1" Type="http://schemas.openxmlformats.org/officeDocument/2006/relationships/vmlDrawing" Target="../drawings/vmlDrawing59.vml"/><Relationship Id="rId6" Type="http://schemas.openxmlformats.org/officeDocument/2006/relationships/slide" Target="slide131.xml"/><Relationship Id="rId5" Type="http://schemas.openxmlformats.org/officeDocument/2006/relationships/oleObject" Target="../embeddings/oleObject198.bin"/><Relationship Id="rId10" Type="http://schemas.openxmlformats.org/officeDocument/2006/relationships/slide" Target="slide118.xml"/><Relationship Id="rId4" Type="http://schemas.openxmlformats.org/officeDocument/2006/relationships/oleObject" Target="../embeddings/oleObject197.bin"/><Relationship Id="rId9" Type="http://schemas.openxmlformats.org/officeDocument/2006/relationships/slide" Target="slide6.xml"/></Relationships>
</file>

<file path=ppt/slides/_rels/slide109.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notesSlide" Target="../notesSlides/notesSlide6.xml"/><Relationship Id="rId7" Type="http://schemas.openxmlformats.org/officeDocument/2006/relationships/slide" Target="slide131.xml"/><Relationship Id="rId12" Type="http://schemas.openxmlformats.org/officeDocument/2006/relationships/slide" Target="slide118.xml"/><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220.png"/><Relationship Id="rId11" Type="http://schemas.openxmlformats.org/officeDocument/2006/relationships/slide" Target="slide56.xml"/><Relationship Id="rId5" Type="http://schemas.openxmlformats.org/officeDocument/2006/relationships/image" Target="../media/image233.png"/><Relationship Id="rId10" Type="http://schemas.openxmlformats.org/officeDocument/2006/relationships/slide" Target="slide36.xml"/><Relationship Id="rId4" Type="http://schemas.openxmlformats.org/officeDocument/2006/relationships/oleObject" Target="../embeddings/oleObject199.bin"/><Relationship Id="rId9" Type="http://schemas.openxmlformats.org/officeDocument/2006/relationships/slide" Target="slide14.xml"/></Relationships>
</file>

<file path=ppt/slides/_rels/slide11.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image" Target="../media/image28.png"/><Relationship Id="rId7" Type="http://schemas.openxmlformats.org/officeDocument/2006/relationships/slide" Target="slide14.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slide" Target="slide4.xml"/><Relationship Id="rId5" Type="http://schemas.openxmlformats.org/officeDocument/2006/relationships/slide" Target="slide131.xml"/><Relationship Id="rId10" Type="http://schemas.openxmlformats.org/officeDocument/2006/relationships/slide" Target="slide118.xml"/><Relationship Id="rId4" Type="http://schemas.openxmlformats.org/officeDocument/2006/relationships/oleObject" Target="../embeddings/oleObject20.bin"/><Relationship Id="rId9" Type="http://schemas.openxmlformats.org/officeDocument/2006/relationships/slide" Target="slide56.xml"/></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204.bin"/><Relationship Id="rId13" Type="http://schemas.openxmlformats.org/officeDocument/2006/relationships/slide" Target="slide131.xml"/><Relationship Id="rId18" Type="http://schemas.openxmlformats.org/officeDocument/2006/relationships/slide" Target="slide118.xml"/><Relationship Id="rId3" Type="http://schemas.openxmlformats.org/officeDocument/2006/relationships/image" Target="../media/image241.png"/><Relationship Id="rId7" Type="http://schemas.openxmlformats.org/officeDocument/2006/relationships/oleObject" Target="../embeddings/oleObject203.bin"/><Relationship Id="rId12" Type="http://schemas.openxmlformats.org/officeDocument/2006/relationships/oleObject" Target="../embeddings/oleObject208.bin"/><Relationship Id="rId17" Type="http://schemas.openxmlformats.org/officeDocument/2006/relationships/slide" Target="slide56.xml"/><Relationship Id="rId2" Type="http://schemas.openxmlformats.org/officeDocument/2006/relationships/slideLayout" Target="../slideLayouts/slideLayout4.xml"/><Relationship Id="rId16" Type="http://schemas.openxmlformats.org/officeDocument/2006/relationships/slide" Target="slide36.xml"/><Relationship Id="rId1" Type="http://schemas.openxmlformats.org/officeDocument/2006/relationships/vmlDrawing" Target="../drawings/vmlDrawing61.vml"/><Relationship Id="rId6" Type="http://schemas.openxmlformats.org/officeDocument/2006/relationships/oleObject" Target="../embeddings/oleObject202.bin"/><Relationship Id="rId11" Type="http://schemas.openxmlformats.org/officeDocument/2006/relationships/oleObject" Target="../embeddings/oleObject207.bin"/><Relationship Id="rId5" Type="http://schemas.openxmlformats.org/officeDocument/2006/relationships/oleObject" Target="../embeddings/oleObject201.bin"/><Relationship Id="rId15" Type="http://schemas.openxmlformats.org/officeDocument/2006/relationships/slide" Target="slide14.xml"/><Relationship Id="rId10" Type="http://schemas.openxmlformats.org/officeDocument/2006/relationships/oleObject" Target="../embeddings/oleObject206.bin"/><Relationship Id="rId4" Type="http://schemas.openxmlformats.org/officeDocument/2006/relationships/oleObject" Target="../embeddings/oleObject200.bin"/><Relationship Id="rId9" Type="http://schemas.openxmlformats.org/officeDocument/2006/relationships/oleObject" Target="../embeddings/oleObject205.bin"/><Relationship Id="rId14" Type="http://schemas.openxmlformats.org/officeDocument/2006/relationships/slide" Target="slide4.xml"/></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214.bin"/><Relationship Id="rId13" Type="http://schemas.openxmlformats.org/officeDocument/2006/relationships/slide" Target="slide14.xml"/><Relationship Id="rId3" Type="http://schemas.openxmlformats.org/officeDocument/2006/relationships/oleObject" Target="../embeddings/oleObject209.bin"/><Relationship Id="rId7" Type="http://schemas.openxmlformats.org/officeDocument/2006/relationships/oleObject" Target="../embeddings/oleObject213.bin"/><Relationship Id="rId12" Type="http://schemas.openxmlformats.org/officeDocument/2006/relationships/slide" Target="slide4.xml"/><Relationship Id="rId2" Type="http://schemas.openxmlformats.org/officeDocument/2006/relationships/slideLayout" Target="../slideLayouts/slideLayout4.xml"/><Relationship Id="rId16" Type="http://schemas.openxmlformats.org/officeDocument/2006/relationships/slide" Target="slide118.xml"/><Relationship Id="rId1" Type="http://schemas.openxmlformats.org/officeDocument/2006/relationships/vmlDrawing" Target="../drawings/vmlDrawing62.vml"/><Relationship Id="rId6" Type="http://schemas.openxmlformats.org/officeDocument/2006/relationships/oleObject" Target="../embeddings/oleObject212.bin"/><Relationship Id="rId11" Type="http://schemas.openxmlformats.org/officeDocument/2006/relationships/slide" Target="slide131.xml"/><Relationship Id="rId5" Type="http://schemas.openxmlformats.org/officeDocument/2006/relationships/oleObject" Target="../embeddings/oleObject211.bin"/><Relationship Id="rId15" Type="http://schemas.openxmlformats.org/officeDocument/2006/relationships/slide" Target="slide56.xml"/><Relationship Id="rId10" Type="http://schemas.openxmlformats.org/officeDocument/2006/relationships/oleObject" Target="../embeddings/oleObject216.bin"/><Relationship Id="rId4" Type="http://schemas.openxmlformats.org/officeDocument/2006/relationships/oleObject" Target="../embeddings/oleObject210.bin"/><Relationship Id="rId9" Type="http://schemas.openxmlformats.org/officeDocument/2006/relationships/oleObject" Target="../embeddings/oleObject215.bin"/><Relationship Id="rId14" Type="http://schemas.openxmlformats.org/officeDocument/2006/relationships/slide" Target="slide36.xml"/></Relationships>
</file>

<file path=ppt/slides/_rels/slide112.xml.rels><?xml version="1.0" encoding="UTF-8" standalone="yes"?>
<Relationships xmlns="http://schemas.openxmlformats.org/package/2006/relationships"><Relationship Id="rId8" Type="http://schemas.openxmlformats.org/officeDocument/2006/relationships/slide" Target="slide131.xml"/><Relationship Id="rId13" Type="http://schemas.openxmlformats.org/officeDocument/2006/relationships/slide" Target="slide118.xml"/><Relationship Id="rId3" Type="http://schemas.openxmlformats.org/officeDocument/2006/relationships/oleObject" Target="../embeddings/oleObject217.bin"/><Relationship Id="rId7" Type="http://schemas.openxmlformats.org/officeDocument/2006/relationships/oleObject" Target="../embeddings/oleObject221.bin"/><Relationship Id="rId12" Type="http://schemas.openxmlformats.org/officeDocument/2006/relationships/slide" Target="slide56.xml"/><Relationship Id="rId2" Type="http://schemas.openxmlformats.org/officeDocument/2006/relationships/slideLayout" Target="../slideLayouts/slideLayout4.xml"/><Relationship Id="rId1" Type="http://schemas.openxmlformats.org/officeDocument/2006/relationships/vmlDrawing" Target="../drawings/vmlDrawing63.vml"/><Relationship Id="rId6" Type="http://schemas.openxmlformats.org/officeDocument/2006/relationships/oleObject" Target="../embeddings/oleObject220.bin"/><Relationship Id="rId11" Type="http://schemas.openxmlformats.org/officeDocument/2006/relationships/slide" Target="slide36.xml"/><Relationship Id="rId5" Type="http://schemas.openxmlformats.org/officeDocument/2006/relationships/oleObject" Target="../embeddings/oleObject219.bin"/><Relationship Id="rId10" Type="http://schemas.openxmlformats.org/officeDocument/2006/relationships/slide" Target="slide14.xml"/><Relationship Id="rId4" Type="http://schemas.openxmlformats.org/officeDocument/2006/relationships/oleObject" Target="../embeddings/oleObject218.bin"/><Relationship Id="rId9" Type="http://schemas.openxmlformats.org/officeDocument/2006/relationships/slide" Target="slide4.xml"/></Relationships>
</file>

<file path=ppt/slides/_rels/slide11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255.png"/><Relationship Id="rId1" Type="http://schemas.openxmlformats.org/officeDocument/2006/relationships/slideLayout" Target="../slideLayouts/slideLayout4.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114.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256.png"/><Relationship Id="rId1" Type="http://schemas.openxmlformats.org/officeDocument/2006/relationships/slideLayout" Target="../slideLayouts/slideLayout4.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115.xml.rels><?xml version="1.0" encoding="UTF-8" standalone="yes"?>
<Relationships xmlns="http://schemas.openxmlformats.org/package/2006/relationships"><Relationship Id="rId8" Type="http://schemas.openxmlformats.org/officeDocument/2006/relationships/image" Target="../media/image262.png"/><Relationship Id="rId13" Type="http://schemas.openxmlformats.org/officeDocument/2006/relationships/slide" Target="slide36.xml"/><Relationship Id="rId3" Type="http://schemas.openxmlformats.org/officeDocument/2006/relationships/oleObject" Target="../embeddings/oleObject222.bin"/><Relationship Id="rId7" Type="http://schemas.openxmlformats.org/officeDocument/2006/relationships/oleObject" Target="../embeddings/oleObject225.bin"/><Relationship Id="rId12" Type="http://schemas.openxmlformats.org/officeDocument/2006/relationships/slide" Target="slide14.xml"/><Relationship Id="rId2" Type="http://schemas.openxmlformats.org/officeDocument/2006/relationships/slideLayout" Target="../slideLayouts/slideLayout4.xml"/><Relationship Id="rId1" Type="http://schemas.openxmlformats.org/officeDocument/2006/relationships/vmlDrawing" Target="../drawings/vmlDrawing64.vml"/><Relationship Id="rId6" Type="http://schemas.openxmlformats.org/officeDocument/2006/relationships/image" Target="../media/image261.png"/><Relationship Id="rId11" Type="http://schemas.openxmlformats.org/officeDocument/2006/relationships/slide" Target="slide4.xml"/><Relationship Id="rId5" Type="http://schemas.openxmlformats.org/officeDocument/2006/relationships/oleObject" Target="../embeddings/oleObject224.bin"/><Relationship Id="rId15" Type="http://schemas.openxmlformats.org/officeDocument/2006/relationships/slide" Target="slide118.xml"/><Relationship Id="rId10" Type="http://schemas.openxmlformats.org/officeDocument/2006/relationships/slide" Target="slide131.xml"/><Relationship Id="rId4" Type="http://schemas.openxmlformats.org/officeDocument/2006/relationships/oleObject" Target="../embeddings/oleObject223.bin"/><Relationship Id="rId9" Type="http://schemas.openxmlformats.org/officeDocument/2006/relationships/image" Target="../media/image263.png"/><Relationship Id="rId14" Type="http://schemas.openxmlformats.org/officeDocument/2006/relationships/slide" Target="slide56.xml"/></Relationships>
</file>

<file path=ppt/slides/_rels/slide116.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266.png"/><Relationship Id="rId7" Type="http://schemas.openxmlformats.org/officeDocument/2006/relationships/slide" Target="slide131.xml"/><Relationship Id="rId12" Type="http://schemas.openxmlformats.org/officeDocument/2006/relationships/slide" Target="slide118.xml"/><Relationship Id="rId2" Type="http://schemas.openxmlformats.org/officeDocument/2006/relationships/slideLayout" Target="../slideLayouts/slideLayout2.xml"/><Relationship Id="rId1" Type="http://schemas.openxmlformats.org/officeDocument/2006/relationships/vmlDrawing" Target="../drawings/vmlDrawing65.vml"/><Relationship Id="rId6" Type="http://schemas.openxmlformats.org/officeDocument/2006/relationships/oleObject" Target="../embeddings/oleObject227.bin"/><Relationship Id="rId11" Type="http://schemas.openxmlformats.org/officeDocument/2006/relationships/slide" Target="slide56.xml"/><Relationship Id="rId5" Type="http://schemas.openxmlformats.org/officeDocument/2006/relationships/image" Target="../media/image267.png"/><Relationship Id="rId10" Type="http://schemas.openxmlformats.org/officeDocument/2006/relationships/slide" Target="slide36.xml"/><Relationship Id="rId4" Type="http://schemas.openxmlformats.org/officeDocument/2006/relationships/oleObject" Target="../embeddings/oleObject226.bin"/><Relationship Id="rId9" Type="http://schemas.openxmlformats.org/officeDocument/2006/relationships/slide" Target="slide14.xml"/></Relationships>
</file>

<file path=ppt/slides/_rels/slide117.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4.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118.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119.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oleObject" Target="../embeddings/oleObject228.bin"/><Relationship Id="rId7" Type="http://schemas.openxmlformats.org/officeDocument/2006/relationships/slide" Target="slide36.xml"/><Relationship Id="rId2" Type="http://schemas.openxmlformats.org/officeDocument/2006/relationships/slideLayout" Target="../slideLayouts/slideLayout4.xml"/><Relationship Id="rId1" Type="http://schemas.openxmlformats.org/officeDocument/2006/relationships/vmlDrawing" Target="../drawings/vmlDrawing66.vml"/><Relationship Id="rId6" Type="http://schemas.openxmlformats.org/officeDocument/2006/relationships/slide" Target="slide14.xml"/><Relationship Id="rId5" Type="http://schemas.openxmlformats.org/officeDocument/2006/relationships/slide" Target="slide4.xml"/><Relationship Id="rId4" Type="http://schemas.openxmlformats.org/officeDocument/2006/relationships/slide" Target="slide131.xml"/><Relationship Id="rId9" Type="http://schemas.openxmlformats.org/officeDocument/2006/relationships/slide" Target="slide118.xml"/></Relationships>
</file>

<file path=ppt/slides/_rels/slide12.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29.wmf"/><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120.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oleObject" Target="../embeddings/oleObject229.bin"/><Relationship Id="rId7" Type="http://schemas.openxmlformats.org/officeDocument/2006/relationships/slide" Target="slide14.xml"/><Relationship Id="rId2" Type="http://schemas.openxmlformats.org/officeDocument/2006/relationships/slideLayout" Target="../slideLayouts/slideLayout4.xml"/><Relationship Id="rId1" Type="http://schemas.openxmlformats.org/officeDocument/2006/relationships/vmlDrawing" Target="../drawings/vmlDrawing67.vml"/><Relationship Id="rId6" Type="http://schemas.openxmlformats.org/officeDocument/2006/relationships/slide" Target="slide4.xml"/><Relationship Id="rId5" Type="http://schemas.openxmlformats.org/officeDocument/2006/relationships/slide" Target="slide131.xml"/><Relationship Id="rId10" Type="http://schemas.openxmlformats.org/officeDocument/2006/relationships/slide" Target="slide118.xml"/><Relationship Id="rId4" Type="http://schemas.openxmlformats.org/officeDocument/2006/relationships/image" Target="../media/image270.png"/><Relationship Id="rId9" Type="http://schemas.openxmlformats.org/officeDocument/2006/relationships/slide" Target="slide56.xml"/></Relationships>
</file>

<file path=ppt/slides/_rels/slide121.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271.png"/><Relationship Id="rId1" Type="http://schemas.openxmlformats.org/officeDocument/2006/relationships/slideLayout" Target="../slideLayouts/slideLayout4.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122.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oleObject" Target="../embeddings/oleObject230.bin"/><Relationship Id="rId7" Type="http://schemas.openxmlformats.org/officeDocument/2006/relationships/slide" Target="slide4.xml"/><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slide" Target="slide131.xml"/><Relationship Id="rId11" Type="http://schemas.openxmlformats.org/officeDocument/2006/relationships/slide" Target="slide118.xml"/><Relationship Id="rId5" Type="http://schemas.openxmlformats.org/officeDocument/2006/relationships/oleObject" Target="../embeddings/oleObject232.bin"/><Relationship Id="rId10" Type="http://schemas.openxmlformats.org/officeDocument/2006/relationships/slide" Target="slide56.xml"/><Relationship Id="rId4" Type="http://schemas.openxmlformats.org/officeDocument/2006/relationships/oleObject" Target="../embeddings/oleObject231.bin"/><Relationship Id="rId9" Type="http://schemas.openxmlformats.org/officeDocument/2006/relationships/slide" Target="slide36.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Layout" Target="../slideLayouts/slideLayout12.xml"/><Relationship Id="rId1" Type="http://schemas.openxmlformats.org/officeDocument/2006/relationships/vmlDrawing" Target="../drawings/vmlDrawing69.vml"/><Relationship Id="rId6" Type="http://schemas.openxmlformats.org/officeDocument/2006/relationships/oleObject" Target="../embeddings/oleObject235.bin"/><Relationship Id="rId5" Type="http://schemas.openxmlformats.org/officeDocument/2006/relationships/oleObject" Target="../embeddings/oleObject234.bin"/><Relationship Id="rId4" Type="http://schemas.openxmlformats.org/officeDocument/2006/relationships/image" Target="../media/image276.png"/></Relationships>
</file>

<file path=ppt/slides/_rels/slide124.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oleObject" Target="../embeddings/oleObject236.bin"/><Relationship Id="rId7" Type="http://schemas.openxmlformats.org/officeDocument/2006/relationships/slide" Target="slide131.xml"/><Relationship Id="rId12" Type="http://schemas.openxmlformats.org/officeDocument/2006/relationships/slide" Target="slide118.xml"/><Relationship Id="rId2" Type="http://schemas.openxmlformats.org/officeDocument/2006/relationships/slideLayout" Target="../slideLayouts/slideLayout2.xml"/><Relationship Id="rId1" Type="http://schemas.openxmlformats.org/officeDocument/2006/relationships/vmlDrawing" Target="../drawings/vmlDrawing70.vml"/><Relationship Id="rId6" Type="http://schemas.openxmlformats.org/officeDocument/2006/relationships/image" Target="../media/image277.png"/><Relationship Id="rId11" Type="http://schemas.openxmlformats.org/officeDocument/2006/relationships/slide" Target="slide56.xml"/><Relationship Id="rId5" Type="http://schemas.openxmlformats.org/officeDocument/2006/relationships/oleObject" Target="../embeddings/oleObject238.bin"/><Relationship Id="rId10" Type="http://schemas.openxmlformats.org/officeDocument/2006/relationships/slide" Target="slide36.xml"/><Relationship Id="rId4" Type="http://schemas.openxmlformats.org/officeDocument/2006/relationships/oleObject" Target="../embeddings/oleObject237.bin"/><Relationship Id="rId9" Type="http://schemas.openxmlformats.org/officeDocument/2006/relationships/slide" Target="slide14.xml"/></Relationships>
</file>

<file path=ppt/slides/_rels/slide125.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oleObject" Target="../embeddings/oleObject239.bin"/><Relationship Id="rId7" Type="http://schemas.openxmlformats.org/officeDocument/2006/relationships/slide" Target="slide14.xml"/><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slide" Target="slide4.xml"/><Relationship Id="rId5" Type="http://schemas.openxmlformats.org/officeDocument/2006/relationships/slide" Target="slide131.xml"/><Relationship Id="rId10" Type="http://schemas.openxmlformats.org/officeDocument/2006/relationships/slide" Target="slide118.xml"/><Relationship Id="rId4" Type="http://schemas.openxmlformats.org/officeDocument/2006/relationships/image" Target="../media/image279.png"/><Relationship Id="rId9" Type="http://schemas.openxmlformats.org/officeDocument/2006/relationships/slide" Target="slide56.xml"/></Relationships>
</file>

<file path=ppt/slides/_rels/slide126.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oleObject" Target="../embeddings/oleObject240.bin"/><Relationship Id="rId7" Type="http://schemas.openxmlformats.org/officeDocument/2006/relationships/slide" Target="slide14.xml"/><Relationship Id="rId2" Type="http://schemas.openxmlformats.org/officeDocument/2006/relationships/slideLayout" Target="../slideLayouts/slideLayout2.xml"/><Relationship Id="rId1" Type="http://schemas.openxmlformats.org/officeDocument/2006/relationships/vmlDrawing" Target="../drawings/vmlDrawing72.vml"/><Relationship Id="rId6" Type="http://schemas.openxmlformats.org/officeDocument/2006/relationships/slide" Target="slide4.xml"/><Relationship Id="rId5" Type="http://schemas.openxmlformats.org/officeDocument/2006/relationships/slide" Target="slide131.xml"/><Relationship Id="rId10" Type="http://schemas.openxmlformats.org/officeDocument/2006/relationships/slide" Target="slide118.xml"/><Relationship Id="rId4" Type="http://schemas.openxmlformats.org/officeDocument/2006/relationships/image" Target="../media/image281.png"/><Relationship Id="rId9" Type="http://schemas.openxmlformats.org/officeDocument/2006/relationships/slide" Target="slide56.xml"/></Relationships>
</file>

<file path=ppt/slides/_rels/slide127.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283.png"/><Relationship Id="rId7" Type="http://schemas.openxmlformats.org/officeDocument/2006/relationships/slide" Target="slide36.xml"/><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4.xml"/><Relationship Id="rId4" Type="http://schemas.openxmlformats.org/officeDocument/2006/relationships/slide" Target="slide131.xml"/><Relationship Id="rId9" Type="http://schemas.openxmlformats.org/officeDocument/2006/relationships/slide" Target="slide118.xml"/></Relationships>
</file>

<file path=ppt/slides/_rels/slide128.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8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oleObject" Target="../embeddings/oleObject25.bin"/><Relationship Id="rId3" Type="http://schemas.openxmlformats.org/officeDocument/2006/relationships/oleObject" Target="../embeddings/oleObject21.bin"/><Relationship Id="rId7" Type="http://schemas.openxmlformats.org/officeDocument/2006/relationships/slide" Target="slide14.xml"/><Relationship Id="rId12"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slide" Target="slide4.xml"/><Relationship Id="rId11" Type="http://schemas.openxmlformats.org/officeDocument/2006/relationships/oleObject" Target="../embeddings/oleObject23.bin"/><Relationship Id="rId5" Type="http://schemas.openxmlformats.org/officeDocument/2006/relationships/slide" Target="slide131.xml"/><Relationship Id="rId10" Type="http://schemas.openxmlformats.org/officeDocument/2006/relationships/slide" Target="slide118.xml"/><Relationship Id="rId4" Type="http://schemas.openxmlformats.org/officeDocument/2006/relationships/oleObject" Target="../embeddings/oleObject22.bin"/><Relationship Id="rId9" Type="http://schemas.openxmlformats.org/officeDocument/2006/relationships/slide" Target="slide56.xml"/></Relationships>
</file>

<file path=ppt/slides/_rels/slide130.xml.rels><?xml version="1.0" encoding="UTF-8" standalone="yes"?>
<Relationships xmlns="http://schemas.openxmlformats.org/package/2006/relationships"><Relationship Id="rId2" Type="http://schemas.openxmlformats.org/officeDocument/2006/relationships/image" Target="../media/image286.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13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4.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245.bin"/><Relationship Id="rId13" Type="http://schemas.openxmlformats.org/officeDocument/2006/relationships/slide" Target="slide14.xml"/><Relationship Id="rId3" Type="http://schemas.openxmlformats.org/officeDocument/2006/relationships/oleObject" Target="../embeddings/oleObject241.bin"/><Relationship Id="rId7" Type="http://schemas.openxmlformats.org/officeDocument/2006/relationships/oleObject" Target="../embeddings/oleObject244.bin"/><Relationship Id="rId12" Type="http://schemas.openxmlformats.org/officeDocument/2006/relationships/slide" Target="slide4.xml"/><Relationship Id="rId17" Type="http://schemas.openxmlformats.org/officeDocument/2006/relationships/oleObject" Target="../embeddings/oleObject247.bin"/><Relationship Id="rId2" Type="http://schemas.openxmlformats.org/officeDocument/2006/relationships/slideLayout" Target="../slideLayouts/slideLayout4.xml"/><Relationship Id="rId16" Type="http://schemas.openxmlformats.org/officeDocument/2006/relationships/slide" Target="slide118.xml"/><Relationship Id="rId1" Type="http://schemas.openxmlformats.org/officeDocument/2006/relationships/vmlDrawing" Target="../drawings/vmlDrawing73.vml"/><Relationship Id="rId6" Type="http://schemas.openxmlformats.org/officeDocument/2006/relationships/image" Target="../media/image293.png"/><Relationship Id="rId11" Type="http://schemas.openxmlformats.org/officeDocument/2006/relationships/slide" Target="slide131.xml"/><Relationship Id="rId5" Type="http://schemas.openxmlformats.org/officeDocument/2006/relationships/oleObject" Target="../embeddings/oleObject243.bin"/><Relationship Id="rId15" Type="http://schemas.openxmlformats.org/officeDocument/2006/relationships/slide" Target="slide56.xml"/><Relationship Id="rId10" Type="http://schemas.openxmlformats.org/officeDocument/2006/relationships/image" Target="../media/image294.png"/><Relationship Id="rId4" Type="http://schemas.openxmlformats.org/officeDocument/2006/relationships/oleObject" Target="../embeddings/oleObject242.bin"/><Relationship Id="rId9" Type="http://schemas.openxmlformats.org/officeDocument/2006/relationships/oleObject" Target="../embeddings/oleObject246.bin"/><Relationship Id="rId14" Type="http://schemas.openxmlformats.org/officeDocument/2006/relationships/slide" Target="slide36.xml"/></Relationships>
</file>

<file path=ppt/slides/_rels/slide134.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oleObject" Target="../embeddings/oleObject248.bin"/><Relationship Id="rId7" Type="http://schemas.openxmlformats.org/officeDocument/2006/relationships/slide" Target="slide131.xml"/><Relationship Id="rId12" Type="http://schemas.openxmlformats.org/officeDocument/2006/relationships/slide" Target="slide118.xml"/><Relationship Id="rId2" Type="http://schemas.openxmlformats.org/officeDocument/2006/relationships/slideLayout" Target="../slideLayouts/slideLayout4.xml"/><Relationship Id="rId1" Type="http://schemas.openxmlformats.org/officeDocument/2006/relationships/vmlDrawing" Target="../drawings/vmlDrawing74.vml"/><Relationship Id="rId6" Type="http://schemas.openxmlformats.org/officeDocument/2006/relationships/oleObject" Target="../embeddings/oleObject251.bin"/><Relationship Id="rId11" Type="http://schemas.openxmlformats.org/officeDocument/2006/relationships/slide" Target="slide56.xml"/><Relationship Id="rId5" Type="http://schemas.openxmlformats.org/officeDocument/2006/relationships/oleObject" Target="../embeddings/oleObject250.bin"/><Relationship Id="rId10" Type="http://schemas.openxmlformats.org/officeDocument/2006/relationships/slide" Target="slide36.xml"/><Relationship Id="rId4" Type="http://schemas.openxmlformats.org/officeDocument/2006/relationships/oleObject" Target="../embeddings/oleObject249.bin"/><Relationship Id="rId9" Type="http://schemas.openxmlformats.org/officeDocument/2006/relationships/slide" Target="slide14.xml"/></Relationships>
</file>

<file path=ppt/slides/_rels/slide135.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image" Target="../media/image299.png"/><Relationship Id="rId7" Type="http://schemas.openxmlformats.org/officeDocument/2006/relationships/slide" Target="slide14.xml"/><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slide" Target="slide4.xml"/><Relationship Id="rId5" Type="http://schemas.openxmlformats.org/officeDocument/2006/relationships/slide" Target="slide131.xml"/><Relationship Id="rId10" Type="http://schemas.openxmlformats.org/officeDocument/2006/relationships/slide" Target="slide118.xml"/><Relationship Id="rId4" Type="http://schemas.openxmlformats.org/officeDocument/2006/relationships/oleObject" Target="../embeddings/oleObject252.bin"/><Relationship Id="rId9" Type="http://schemas.openxmlformats.org/officeDocument/2006/relationships/slide" Target="slide56.xml"/></Relationships>
</file>

<file path=ppt/slides/_rels/slide136.xml.rels><?xml version="1.0" encoding="UTF-8" standalone="yes"?>
<Relationships xmlns="http://schemas.openxmlformats.org/package/2006/relationships"><Relationship Id="rId8" Type="http://schemas.openxmlformats.org/officeDocument/2006/relationships/image" Target="../media/image305.png"/><Relationship Id="rId13" Type="http://schemas.openxmlformats.org/officeDocument/2006/relationships/slide" Target="slide36.xml"/><Relationship Id="rId3" Type="http://schemas.openxmlformats.org/officeDocument/2006/relationships/oleObject" Target="../embeddings/oleObject253.bin"/><Relationship Id="rId7" Type="http://schemas.openxmlformats.org/officeDocument/2006/relationships/oleObject" Target="../embeddings/oleObject256.bin"/><Relationship Id="rId12" Type="http://schemas.openxmlformats.org/officeDocument/2006/relationships/slide" Target="slide14.xml"/><Relationship Id="rId2" Type="http://schemas.openxmlformats.org/officeDocument/2006/relationships/slideLayout" Target="../slideLayouts/slideLayout12.xml"/><Relationship Id="rId1" Type="http://schemas.openxmlformats.org/officeDocument/2006/relationships/vmlDrawing" Target="../drawings/vmlDrawing76.vml"/><Relationship Id="rId6" Type="http://schemas.openxmlformats.org/officeDocument/2006/relationships/image" Target="../media/image304.wmf"/><Relationship Id="rId11" Type="http://schemas.openxmlformats.org/officeDocument/2006/relationships/slide" Target="slide4.xml"/><Relationship Id="rId5" Type="http://schemas.openxmlformats.org/officeDocument/2006/relationships/oleObject" Target="../embeddings/oleObject255.bin"/><Relationship Id="rId15" Type="http://schemas.openxmlformats.org/officeDocument/2006/relationships/slide" Target="slide118.xml"/><Relationship Id="rId10" Type="http://schemas.openxmlformats.org/officeDocument/2006/relationships/slide" Target="slide131.xml"/><Relationship Id="rId4" Type="http://schemas.openxmlformats.org/officeDocument/2006/relationships/oleObject" Target="../embeddings/oleObject254.bin"/><Relationship Id="rId9" Type="http://schemas.openxmlformats.org/officeDocument/2006/relationships/oleObject" Target="../embeddings/oleObject257.bin"/><Relationship Id="rId14" Type="http://schemas.openxmlformats.org/officeDocument/2006/relationships/slide" Target="slide56.xml"/></Relationships>
</file>

<file path=ppt/slides/_rels/slide137.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306.png"/><Relationship Id="rId1" Type="http://schemas.openxmlformats.org/officeDocument/2006/relationships/slideLayout" Target="../slideLayouts/slideLayout4.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 Id="rId9" Type="http://schemas.openxmlformats.org/officeDocument/2006/relationships/image" Target="../media/image307.png"/></Relationships>
</file>

<file path=ppt/slides/_rels/slide138.xml.rels><?xml version="1.0" encoding="UTF-8" standalone="yes"?>
<Relationships xmlns="http://schemas.openxmlformats.org/package/2006/relationships"><Relationship Id="rId8" Type="http://schemas.openxmlformats.org/officeDocument/2006/relationships/oleObject" Target="../embeddings/oleObject263.bin"/><Relationship Id="rId13" Type="http://schemas.openxmlformats.org/officeDocument/2006/relationships/slide" Target="slide14.xml"/><Relationship Id="rId3" Type="http://schemas.openxmlformats.org/officeDocument/2006/relationships/oleObject" Target="../embeddings/oleObject258.bin"/><Relationship Id="rId7" Type="http://schemas.openxmlformats.org/officeDocument/2006/relationships/oleObject" Target="../embeddings/oleObject262.bin"/><Relationship Id="rId12" Type="http://schemas.openxmlformats.org/officeDocument/2006/relationships/slide" Target="slide4.xml"/><Relationship Id="rId2" Type="http://schemas.openxmlformats.org/officeDocument/2006/relationships/slideLayout" Target="../slideLayouts/slideLayout7.xml"/><Relationship Id="rId16" Type="http://schemas.openxmlformats.org/officeDocument/2006/relationships/slide" Target="slide118.xml"/><Relationship Id="rId1" Type="http://schemas.openxmlformats.org/officeDocument/2006/relationships/vmlDrawing" Target="../drawings/vmlDrawing77.vml"/><Relationship Id="rId6" Type="http://schemas.openxmlformats.org/officeDocument/2006/relationships/oleObject" Target="../embeddings/oleObject261.bin"/><Relationship Id="rId11" Type="http://schemas.openxmlformats.org/officeDocument/2006/relationships/slide" Target="slide131.xml"/><Relationship Id="rId5" Type="http://schemas.openxmlformats.org/officeDocument/2006/relationships/oleObject" Target="../embeddings/oleObject260.bin"/><Relationship Id="rId15" Type="http://schemas.openxmlformats.org/officeDocument/2006/relationships/slide" Target="slide56.xml"/><Relationship Id="rId10" Type="http://schemas.openxmlformats.org/officeDocument/2006/relationships/image" Target="../media/image314.png"/><Relationship Id="rId4" Type="http://schemas.openxmlformats.org/officeDocument/2006/relationships/oleObject" Target="../embeddings/oleObject259.bin"/><Relationship Id="rId9" Type="http://schemas.openxmlformats.org/officeDocument/2006/relationships/oleObject" Target="../embeddings/oleObject264.bin"/><Relationship Id="rId14" Type="http://schemas.openxmlformats.org/officeDocument/2006/relationships/slide" Target="slide36.xml"/></Relationships>
</file>

<file path=ppt/slides/_rels/slide139.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oleObject" Target="../embeddings/oleObject265.bin"/><Relationship Id="rId7" Type="http://schemas.openxmlformats.org/officeDocument/2006/relationships/slide" Target="slide4.xml"/><Relationship Id="rId2" Type="http://schemas.openxmlformats.org/officeDocument/2006/relationships/slideLayout" Target="../slideLayouts/slideLayout4.xml"/><Relationship Id="rId1" Type="http://schemas.openxmlformats.org/officeDocument/2006/relationships/vmlDrawing" Target="../drawings/vmlDrawing78.vml"/><Relationship Id="rId6" Type="http://schemas.openxmlformats.org/officeDocument/2006/relationships/slide" Target="slide131.xml"/><Relationship Id="rId11" Type="http://schemas.openxmlformats.org/officeDocument/2006/relationships/slide" Target="slide118.xml"/><Relationship Id="rId5" Type="http://schemas.openxmlformats.org/officeDocument/2006/relationships/oleObject" Target="../embeddings/oleObject267.bin"/><Relationship Id="rId10" Type="http://schemas.openxmlformats.org/officeDocument/2006/relationships/slide" Target="slide56.xml"/><Relationship Id="rId4" Type="http://schemas.openxmlformats.org/officeDocument/2006/relationships/oleObject" Target="../embeddings/oleObject266.bin"/><Relationship Id="rId9" Type="http://schemas.openxmlformats.org/officeDocument/2006/relationships/slide" Target="slide36.xml"/></Relationships>
</file>

<file path=ppt/slides/_rels/slide14.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140.xml.rels><?xml version="1.0" encoding="UTF-8" standalone="yes"?>
<Relationships xmlns="http://schemas.openxmlformats.org/package/2006/relationships"><Relationship Id="rId8" Type="http://schemas.openxmlformats.org/officeDocument/2006/relationships/slide" Target="slide131.xml"/><Relationship Id="rId13" Type="http://schemas.openxmlformats.org/officeDocument/2006/relationships/slide" Target="slide118.xml"/><Relationship Id="rId3" Type="http://schemas.openxmlformats.org/officeDocument/2006/relationships/oleObject" Target="../embeddings/oleObject268.bin"/><Relationship Id="rId7" Type="http://schemas.openxmlformats.org/officeDocument/2006/relationships/oleObject" Target="../embeddings/oleObject272.bin"/><Relationship Id="rId12" Type="http://schemas.openxmlformats.org/officeDocument/2006/relationships/slide" Target="slide56.xml"/><Relationship Id="rId2" Type="http://schemas.openxmlformats.org/officeDocument/2006/relationships/slideLayout" Target="../slideLayouts/slideLayout4.xml"/><Relationship Id="rId1" Type="http://schemas.openxmlformats.org/officeDocument/2006/relationships/vmlDrawing" Target="../drawings/vmlDrawing79.vml"/><Relationship Id="rId6" Type="http://schemas.openxmlformats.org/officeDocument/2006/relationships/oleObject" Target="../embeddings/oleObject271.bin"/><Relationship Id="rId11" Type="http://schemas.openxmlformats.org/officeDocument/2006/relationships/slide" Target="slide36.xml"/><Relationship Id="rId5" Type="http://schemas.openxmlformats.org/officeDocument/2006/relationships/oleObject" Target="../embeddings/oleObject270.bin"/><Relationship Id="rId10" Type="http://schemas.openxmlformats.org/officeDocument/2006/relationships/slide" Target="slide14.xml"/><Relationship Id="rId4" Type="http://schemas.openxmlformats.org/officeDocument/2006/relationships/oleObject" Target="../embeddings/oleObject269.bin"/><Relationship Id="rId9" Type="http://schemas.openxmlformats.org/officeDocument/2006/relationships/slide" Target="slide4.xml"/></Relationships>
</file>

<file path=ppt/slides/_rels/slide141.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oleObject" Target="../embeddings/oleObject273.bin"/><Relationship Id="rId7" Type="http://schemas.openxmlformats.org/officeDocument/2006/relationships/slide" Target="slide4.xml"/><Relationship Id="rId2" Type="http://schemas.openxmlformats.org/officeDocument/2006/relationships/slideLayout" Target="../slideLayouts/slideLayout4.xml"/><Relationship Id="rId1" Type="http://schemas.openxmlformats.org/officeDocument/2006/relationships/vmlDrawing" Target="../drawings/vmlDrawing80.vml"/><Relationship Id="rId6" Type="http://schemas.openxmlformats.org/officeDocument/2006/relationships/slide" Target="slide131.xml"/><Relationship Id="rId11" Type="http://schemas.openxmlformats.org/officeDocument/2006/relationships/slide" Target="slide118.xml"/><Relationship Id="rId5" Type="http://schemas.openxmlformats.org/officeDocument/2006/relationships/image" Target="../media/image325.png"/><Relationship Id="rId10" Type="http://schemas.openxmlformats.org/officeDocument/2006/relationships/slide" Target="slide56.xml"/><Relationship Id="rId4" Type="http://schemas.openxmlformats.org/officeDocument/2006/relationships/oleObject" Target="../embeddings/oleObject274.bin"/><Relationship Id="rId9" Type="http://schemas.openxmlformats.org/officeDocument/2006/relationships/slide" Target="slide36.xml"/></Relationships>
</file>

<file path=ppt/slides/_rels/slide142.xml.rels><?xml version="1.0" encoding="UTF-8" standalone="yes"?>
<Relationships xmlns="http://schemas.openxmlformats.org/package/2006/relationships"><Relationship Id="rId8" Type="http://schemas.openxmlformats.org/officeDocument/2006/relationships/oleObject" Target="../embeddings/oleObject280.bin"/><Relationship Id="rId13" Type="http://schemas.openxmlformats.org/officeDocument/2006/relationships/slide" Target="slide36.xml"/><Relationship Id="rId3" Type="http://schemas.openxmlformats.org/officeDocument/2006/relationships/oleObject" Target="../embeddings/oleObject275.bin"/><Relationship Id="rId7" Type="http://schemas.openxmlformats.org/officeDocument/2006/relationships/oleObject" Target="../embeddings/oleObject279.bin"/><Relationship Id="rId12" Type="http://schemas.openxmlformats.org/officeDocument/2006/relationships/slide" Target="slide14.xml"/><Relationship Id="rId2" Type="http://schemas.openxmlformats.org/officeDocument/2006/relationships/slideLayout" Target="../slideLayouts/slideLayout2.xml"/><Relationship Id="rId1" Type="http://schemas.openxmlformats.org/officeDocument/2006/relationships/vmlDrawing" Target="../drawings/vmlDrawing81.vml"/><Relationship Id="rId6" Type="http://schemas.openxmlformats.org/officeDocument/2006/relationships/oleObject" Target="../embeddings/oleObject278.bin"/><Relationship Id="rId11" Type="http://schemas.openxmlformats.org/officeDocument/2006/relationships/slide" Target="slide4.xml"/><Relationship Id="rId5" Type="http://schemas.openxmlformats.org/officeDocument/2006/relationships/oleObject" Target="../embeddings/oleObject277.bin"/><Relationship Id="rId15" Type="http://schemas.openxmlformats.org/officeDocument/2006/relationships/slide" Target="slide118.xml"/><Relationship Id="rId10" Type="http://schemas.openxmlformats.org/officeDocument/2006/relationships/slide" Target="slide131.xml"/><Relationship Id="rId4" Type="http://schemas.openxmlformats.org/officeDocument/2006/relationships/oleObject" Target="../embeddings/oleObject276.bin"/><Relationship Id="rId9" Type="http://schemas.openxmlformats.org/officeDocument/2006/relationships/oleObject" Target="../embeddings/oleObject281.bin"/><Relationship Id="rId14" Type="http://schemas.openxmlformats.org/officeDocument/2006/relationships/slide" Target="slide56.xml"/></Relationships>
</file>

<file path=ppt/slides/_rels/slide14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oleObject" Target="../embeddings/oleObject282.bin"/><Relationship Id="rId7" Type="http://schemas.openxmlformats.org/officeDocument/2006/relationships/slide" Target="slide131.xml"/><Relationship Id="rId12" Type="http://schemas.openxmlformats.org/officeDocument/2006/relationships/slide" Target="slide118.xml"/><Relationship Id="rId2" Type="http://schemas.openxmlformats.org/officeDocument/2006/relationships/slideLayout" Target="../slideLayouts/slideLayout2.xml"/><Relationship Id="rId1" Type="http://schemas.openxmlformats.org/officeDocument/2006/relationships/vmlDrawing" Target="../drawings/vmlDrawing82.vml"/><Relationship Id="rId6" Type="http://schemas.openxmlformats.org/officeDocument/2006/relationships/oleObject" Target="../embeddings/oleObject285.bin"/><Relationship Id="rId11" Type="http://schemas.openxmlformats.org/officeDocument/2006/relationships/slide" Target="slide56.xml"/><Relationship Id="rId5" Type="http://schemas.openxmlformats.org/officeDocument/2006/relationships/oleObject" Target="../embeddings/oleObject284.bin"/><Relationship Id="rId10" Type="http://schemas.openxmlformats.org/officeDocument/2006/relationships/slide" Target="slide36.xml"/><Relationship Id="rId4" Type="http://schemas.openxmlformats.org/officeDocument/2006/relationships/oleObject" Target="../embeddings/oleObject283.bin"/><Relationship Id="rId9" Type="http://schemas.openxmlformats.org/officeDocument/2006/relationships/slide" Target="slide14.xml"/></Relationships>
</file>

<file path=ppt/slides/_rels/slide144.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145.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334.png"/><Relationship Id="rId7" Type="http://schemas.openxmlformats.org/officeDocument/2006/relationships/slide" Target="slide36.xml"/><Relationship Id="rId2" Type="http://schemas.openxmlformats.org/officeDocument/2006/relationships/image" Target="../media/image306.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4.xml"/><Relationship Id="rId4" Type="http://schemas.openxmlformats.org/officeDocument/2006/relationships/slide" Target="slide131.xml"/><Relationship Id="rId9" Type="http://schemas.openxmlformats.org/officeDocument/2006/relationships/slide" Target="slide118.xml"/></Relationships>
</file>

<file path=ppt/slides/_rels/slide146.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oleObject" Target="../embeddings/oleObject286.bin"/><Relationship Id="rId7" Type="http://schemas.openxmlformats.org/officeDocument/2006/relationships/slide" Target="slide36.xml"/><Relationship Id="rId2" Type="http://schemas.openxmlformats.org/officeDocument/2006/relationships/slideLayout" Target="../slideLayouts/slideLayout2.xml"/><Relationship Id="rId1" Type="http://schemas.openxmlformats.org/officeDocument/2006/relationships/vmlDrawing" Target="../drawings/vmlDrawing83.vml"/><Relationship Id="rId6" Type="http://schemas.openxmlformats.org/officeDocument/2006/relationships/slide" Target="slide14.xml"/><Relationship Id="rId5" Type="http://schemas.openxmlformats.org/officeDocument/2006/relationships/slide" Target="slide4.xml"/><Relationship Id="rId4" Type="http://schemas.openxmlformats.org/officeDocument/2006/relationships/slide" Target="slide131.xml"/><Relationship Id="rId9" Type="http://schemas.openxmlformats.org/officeDocument/2006/relationships/slide" Target="slide118.xml"/></Relationships>
</file>

<file path=ppt/slides/_rels/slide147.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oleObject" Target="../embeddings/oleObject26.bin"/><Relationship Id="rId7" Type="http://schemas.openxmlformats.org/officeDocument/2006/relationships/slide" Target="slide14.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slide" Target="slide4.xml"/><Relationship Id="rId5" Type="http://schemas.openxmlformats.org/officeDocument/2006/relationships/slide" Target="slide131.xml"/><Relationship Id="rId10" Type="http://schemas.openxmlformats.org/officeDocument/2006/relationships/slide" Target="slide118.xml"/><Relationship Id="rId4" Type="http://schemas.openxmlformats.org/officeDocument/2006/relationships/oleObject" Target="../embeddings/oleObject27.bin"/><Relationship Id="rId9" Type="http://schemas.openxmlformats.org/officeDocument/2006/relationships/slide" Target="slide56.xml"/></Relationships>
</file>

<file path=ppt/slides/_rels/slide15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oleObject" Target="../embeddings/oleObject28.bin"/><Relationship Id="rId7" Type="http://schemas.openxmlformats.org/officeDocument/2006/relationships/slide" Target="slide4.xml"/><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slide" Target="slide131.xml"/><Relationship Id="rId11" Type="http://schemas.openxmlformats.org/officeDocument/2006/relationships/slide" Target="slide118.xml"/><Relationship Id="rId5" Type="http://schemas.openxmlformats.org/officeDocument/2006/relationships/oleObject" Target="../embeddings/oleObject30.bin"/><Relationship Id="rId10" Type="http://schemas.openxmlformats.org/officeDocument/2006/relationships/slide" Target="slide56.xml"/><Relationship Id="rId4" Type="http://schemas.openxmlformats.org/officeDocument/2006/relationships/oleObject" Target="../embeddings/oleObject29.bin"/><Relationship Id="rId9" Type="http://schemas.openxmlformats.org/officeDocument/2006/relationships/slide" Target="slide36.xml"/></Relationships>
</file>

<file path=ppt/slides/_rels/slide17.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oleObject" Target="../embeddings/oleObject31.bin"/><Relationship Id="rId7" Type="http://schemas.openxmlformats.org/officeDocument/2006/relationships/slide" Target="slide4.xml"/><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slide" Target="slide131.xml"/><Relationship Id="rId11" Type="http://schemas.openxmlformats.org/officeDocument/2006/relationships/slide" Target="slide118.xml"/><Relationship Id="rId5" Type="http://schemas.openxmlformats.org/officeDocument/2006/relationships/oleObject" Target="../embeddings/oleObject33.bin"/><Relationship Id="rId10" Type="http://schemas.openxmlformats.org/officeDocument/2006/relationships/slide" Target="slide56.xml"/><Relationship Id="rId4" Type="http://schemas.openxmlformats.org/officeDocument/2006/relationships/oleObject" Target="../embeddings/oleObject32.bin"/><Relationship Id="rId9" Type="http://schemas.openxmlformats.org/officeDocument/2006/relationships/slide" Target="slide36.xml"/></Relationships>
</file>

<file path=ppt/slides/_rels/slide18.xml.rels><?xml version="1.0" encoding="UTF-8" standalone="yes"?>
<Relationships xmlns="http://schemas.openxmlformats.org/package/2006/relationships"><Relationship Id="rId8" Type="http://schemas.openxmlformats.org/officeDocument/2006/relationships/slide" Target="slide131.xml"/><Relationship Id="rId13" Type="http://schemas.openxmlformats.org/officeDocument/2006/relationships/slide" Target="slide118.xml"/><Relationship Id="rId3" Type="http://schemas.openxmlformats.org/officeDocument/2006/relationships/image" Target="../media/image46.wmf"/><Relationship Id="rId7" Type="http://schemas.openxmlformats.org/officeDocument/2006/relationships/oleObject" Target="../embeddings/oleObject36.bin"/><Relationship Id="rId12" Type="http://schemas.openxmlformats.org/officeDocument/2006/relationships/slide" Target="slide56.xml"/><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35.bin"/><Relationship Id="rId11" Type="http://schemas.openxmlformats.org/officeDocument/2006/relationships/slide" Target="slide36.xml"/><Relationship Id="rId5" Type="http://schemas.openxmlformats.org/officeDocument/2006/relationships/image" Target="../media/image47.wmf"/><Relationship Id="rId10" Type="http://schemas.openxmlformats.org/officeDocument/2006/relationships/slide" Target="slide14.xml"/><Relationship Id="rId4" Type="http://schemas.openxmlformats.org/officeDocument/2006/relationships/oleObject" Target="../embeddings/oleObject34.bin"/><Relationship Id="rId9" Type="http://schemas.openxmlformats.org/officeDocument/2006/relationships/slide" Target="slide4.xml"/></Relationships>
</file>

<file path=ppt/slides/_rels/slide19.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12.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20.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oleObject" Target="../embeddings/oleObject37.bin"/><Relationship Id="rId7" Type="http://schemas.openxmlformats.org/officeDocument/2006/relationships/slide" Target="slide4.xml"/><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slide" Target="slide131.xml"/><Relationship Id="rId11" Type="http://schemas.openxmlformats.org/officeDocument/2006/relationships/slide" Target="slide118.xml"/><Relationship Id="rId5" Type="http://schemas.openxmlformats.org/officeDocument/2006/relationships/oleObject" Target="../embeddings/oleObject39.bin"/><Relationship Id="rId10" Type="http://schemas.openxmlformats.org/officeDocument/2006/relationships/slide" Target="slide56.xml"/><Relationship Id="rId4" Type="http://schemas.openxmlformats.org/officeDocument/2006/relationships/oleObject" Target="../embeddings/oleObject38.bin"/><Relationship Id="rId9" Type="http://schemas.openxmlformats.org/officeDocument/2006/relationships/slide" Target="slide36.xml"/></Relationships>
</file>

<file path=ppt/slides/_rels/slide21.xml.rels><?xml version="1.0" encoding="UTF-8" standalone="yes"?>
<Relationships xmlns="http://schemas.openxmlformats.org/package/2006/relationships"><Relationship Id="rId8" Type="http://schemas.openxmlformats.org/officeDocument/2006/relationships/slide" Target="slide131.xml"/><Relationship Id="rId13" Type="http://schemas.openxmlformats.org/officeDocument/2006/relationships/slide" Target="slide118.xml"/><Relationship Id="rId3" Type="http://schemas.openxmlformats.org/officeDocument/2006/relationships/oleObject" Target="../embeddings/oleObject40.bin"/><Relationship Id="rId7" Type="http://schemas.openxmlformats.org/officeDocument/2006/relationships/oleObject" Target="../embeddings/oleObject44.bin"/><Relationship Id="rId12" Type="http://schemas.openxmlformats.org/officeDocument/2006/relationships/slide" Target="slide56.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43.bin"/><Relationship Id="rId11" Type="http://schemas.openxmlformats.org/officeDocument/2006/relationships/slide" Target="slide36.xml"/><Relationship Id="rId5" Type="http://schemas.openxmlformats.org/officeDocument/2006/relationships/oleObject" Target="../embeddings/oleObject42.bin"/><Relationship Id="rId10" Type="http://schemas.openxmlformats.org/officeDocument/2006/relationships/slide" Target="slide14.xml"/><Relationship Id="rId4" Type="http://schemas.openxmlformats.org/officeDocument/2006/relationships/oleObject" Target="../embeddings/oleObject41.bin"/><Relationship Id="rId9" Type="http://schemas.openxmlformats.org/officeDocument/2006/relationships/slide" Target="slide4.xml"/></Relationships>
</file>

<file path=ppt/slides/_rels/slide22.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oleObject" Target="../embeddings/oleObject45.bin"/><Relationship Id="rId7" Type="http://schemas.openxmlformats.org/officeDocument/2006/relationships/slide" Target="slide36.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slide" Target="slide14.xml"/><Relationship Id="rId5" Type="http://schemas.openxmlformats.org/officeDocument/2006/relationships/slide" Target="slide4.xml"/><Relationship Id="rId4" Type="http://schemas.openxmlformats.org/officeDocument/2006/relationships/slide" Target="slide131.xml"/><Relationship Id="rId9" Type="http://schemas.openxmlformats.org/officeDocument/2006/relationships/slide" Target="slide118.xml"/></Relationships>
</file>

<file path=ppt/slides/_rels/slide2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oleObject" Target="../embeddings/oleObject46.bin"/><Relationship Id="rId7" Type="http://schemas.openxmlformats.org/officeDocument/2006/relationships/slide" Target="slide131.xml"/><Relationship Id="rId12" Type="http://schemas.openxmlformats.org/officeDocument/2006/relationships/slide" Target="slide118.xml"/><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58.png"/><Relationship Id="rId11" Type="http://schemas.openxmlformats.org/officeDocument/2006/relationships/slide" Target="slide56.xml"/><Relationship Id="rId5" Type="http://schemas.openxmlformats.org/officeDocument/2006/relationships/oleObject" Target="../embeddings/oleObject48.bin"/><Relationship Id="rId10" Type="http://schemas.openxmlformats.org/officeDocument/2006/relationships/slide" Target="slide36.xml"/><Relationship Id="rId4" Type="http://schemas.openxmlformats.org/officeDocument/2006/relationships/oleObject" Target="../embeddings/oleObject47.bin"/><Relationship Id="rId9" Type="http://schemas.openxmlformats.org/officeDocument/2006/relationships/slide" Target="slide14.xml"/></Relationships>
</file>

<file path=ppt/slides/_rels/slide24.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59.png"/><Relationship Id="rId1" Type="http://schemas.openxmlformats.org/officeDocument/2006/relationships/slideLayout" Target="../slideLayouts/slideLayout13.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25.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oleObject" Target="../embeddings/oleObject49.bin"/><Relationship Id="rId7" Type="http://schemas.openxmlformats.org/officeDocument/2006/relationships/slide" Target="slide36.xml"/><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slide" Target="slide14.xml"/><Relationship Id="rId5" Type="http://schemas.openxmlformats.org/officeDocument/2006/relationships/slide" Target="slide4.xml"/><Relationship Id="rId4" Type="http://schemas.openxmlformats.org/officeDocument/2006/relationships/slide" Target="slide131.xml"/><Relationship Id="rId9" Type="http://schemas.openxmlformats.org/officeDocument/2006/relationships/slide" Target="slide118.xml"/></Relationships>
</file>

<file path=ppt/slides/_rels/slide26.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oleObject" Target="../embeddings/oleObject50.bin"/><Relationship Id="rId7" Type="http://schemas.openxmlformats.org/officeDocument/2006/relationships/slide" Target="slide36.xml"/><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slide" Target="slide14.xml"/><Relationship Id="rId5" Type="http://schemas.openxmlformats.org/officeDocument/2006/relationships/slide" Target="slide4.xml"/><Relationship Id="rId4" Type="http://schemas.openxmlformats.org/officeDocument/2006/relationships/slide" Target="slide131.xml"/><Relationship Id="rId9" Type="http://schemas.openxmlformats.org/officeDocument/2006/relationships/slide" Target="slide118.xml"/></Relationships>
</file>

<file path=ppt/slides/_rels/slide27.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oleObject" Target="../embeddings/oleObject51.bin"/><Relationship Id="rId7" Type="http://schemas.openxmlformats.org/officeDocument/2006/relationships/slide" Target="slide36.xml"/><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slide" Target="slide14.xml"/><Relationship Id="rId5" Type="http://schemas.openxmlformats.org/officeDocument/2006/relationships/slide" Target="slide4.xml"/><Relationship Id="rId4" Type="http://schemas.openxmlformats.org/officeDocument/2006/relationships/slide" Target="slide131.xml"/><Relationship Id="rId9" Type="http://schemas.openxmlformats.org/officeDocument/2006/relationships/slide" Target="slide118.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slide" Target="slide4.xml"/><Relationship Id="rId3" Type="http://schemas.openxmlformats.org/officeDocument/2006/relationships/oleObject" Target="../embeddings/oleObject52.bin"/><Relationship Id="rId7" Type="http://schemas.openxmlformats.org/officeDocument/2006/relationships/oleObject" Target="../embeddings/oleObject56.bin"/><Relationship Id="rId12" Type="http://schemas.openxmlformats.org/officeDocument/2006/relationships/slide" Target="slide131.xml"/><Relationship Id="rId17" Type="http://schemas.openxmlformats.org/officeDocument/2006/relationships/slide" Target="slide118.xml"/><Relationship Id="rId2" Type="http://schemas.openxmlformats.org/officeDocument/2006/relationships/slideLayout" Target="../slideLayouts/slideLayout7.xml"/><Relationship Id="rId16" Type="http://schemas.openxmlformats.org/officeDocument/2006/relationships/slide" Target="slide56.xml"/><Relationship Id="rId1" Type="http://schemas.openxmlformats.org/officeDocument/2006/relationships/vmlDrawing" Target="../drawings/vmlDrawing19.vml"/><Relationship Id="rId6" Type="http://schemas.openxmlformats.org/officeDocument/2006/relationships/oleObject" Target="../embeddings/oleObject55.bin"/><Relationship Id="rId11" Type="http://schemas.openxmlformats.org/officeDocument/2006/relationships/image" Target="../media/image71.png"/><Relationship Id="rId5" Type="http://schemas.openxmlformats.org/officeDocument/2006/relationships/oleObject" Target="../embeddings/oleObject54.bin"/><Relationship Id="rId15" Type="http://schemas.openxmlformats.org/officeDocument/2006/relationships/slide" Target="slide36.xml"/><Relationship Id="rId10" Type="http://schemas.openxmlformats.org/officeDocument/2006/relationships/oleObject" Target="../embeddings/oleObject59.bin"/><Relationship Id="rId4" Type="http://schemas.openxmlformats.org/officeDocument/2006/relationships/oleObject" Target="../embeddings/oleObject53.bin"/><Relationship Id="rId9" Type="http://schemas.openxmlformats.org/officeDocument/2006/relationships/oleObject" Target="../embeddings/oleObject58.bin"/><Relationship Id="rId14" Type="http://schemas.openxmlformats.org/officeDocument/2006/relationships/slide" Target="slide14.xml"/></Relationships>
</file>

<file path=ppt/slides/_rels/slide29.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74.png"/><Relationship Id="rId7" Type="http://schemas.openxmlformats.org/officeDocument/2006/relationships/slide" Target="slide4.xml"/><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slide" Target="slide131.xml"/><Relationship Id="rId11" Type="http://schemas.openxmlformats.org/officeDocument/2006/relationships/slide" Target="slide118.xml"/><Relationship Id="rId5" Type="http://schemas.openxmlformats.org/officeDocument/2006/relationships/oleObject" Target="../embeddings/oleObject61.bin"/><Relationship Id="rId10" Type="http://schemas.openxmlformats.org/officeDocument/2006/relationships/slide" Target="slide56.xml"/><Relationship Id="rId4" Type="http://schemas.openxmlformats.org/officeDocument/2006/relationships/oleObject" Target="../embeddings/oleObject60.bin"/><Relationship Id="rId9" Type="http://schemas.openxmlformats.org/officeDocument/2006/relationships/slide" Target="slide36.xml"/></Relationships>
</file>

<file path=ppt/slides/_rels/slide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oleObject" Target="../embeddings/oleObject62.bin"/><Relationship Id="rId7" Type="http://schemas.openxmlformats.org/officeDocument/2006/relationships/slide" Target="slide36.xml"/><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slide" Target="slide14.xml"/><Relationship Id="rId5" Type="http://schemas.openxmlformats.org/officeDocument/2006/relationships/slide" Target="slide4.xml"/><Relationship Id="rId4" Type="http://schemas.openxmlformats.org/officeDocument/2006/relationships/slide" Target="slide131.xml"/><Relationship Id="rId9" Type="http://schemas.openxmlformats.org/officeDocument/2006/relationships/slide" Target="slide118.xml"/></Relationships>
</file>

<file path=ppt/slides/_rels/slide31.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oleObject" Target="../embeddings/oleObject63.bin"/><Relationship Id="rId7" Type="http://schemas.openxmlformats.org/officeDocument/2006/relationships/slide" Target="slide4.xml"/><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slide" Target="slide131.xml"/><Relationship Id="rId11" Type="http://schemas.openxmlformats.org/officeDocument/2006/relationships/slide" Target="slide118.xml"/><Relationship Id="rId5" Type="http://schemas.openxmlformats.org/officeDocument/2006/relationships/oleObject" Target="../embeddings/oleObject65.bin"/><Relationship Id="rId10" Type="http://schemas.openxmlformats.org/officeDocument/2006/relationships/slide" Target="slide56.xml"/><Relationship Id="rId4" Type="http://schemas.openxmlformats.org/officeDocument/2006/relationships/oleObject" Target="../embeddings/oleObject64.bin"/><Relationship Id="rId9" Type="http://schemas.openxmlformats.org/officeDocument/2006/relationships/slide" Target="slide36.xml"/></Relationships>
</file>

<file path=ppt/slides/_rels/slide3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33.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7.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34.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oleObject" Target="../embeddings/oleObject66.bin"/><Relationship Id="rId7" Type="http://schemas.openxmlformats.org/officeDocument/2006/relationships/slide" Target="slide14.xml"/><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slide" Target="slide4.xml"/><Relationship Id="rId5" Type="http://schemas.openxmlformats.org/officeDocument/2006/relationships/slide" Target="slide131.xml"/><Relationship Id="rId10" Type="http://schemas.openxmlformats.org/officeDocument/2006/relationships/slide" Target="slide118.xml"/><Relationship Id="rId4" Type="http://schemas.openxmlformats.org/officeDocument/2006/relationships/oleObject" Target="../embeddings/oleObject67.bin"/><Relationship Id="rId9" Type="http://schemas.openxmlformats.org/officeDocument/2006/relationships/slide" Target="slide56.xml"/></Relationships>
</file>

<file path=ppt/slides/_rels/slide35.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36.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37.xml.rels><?xml version="1.0" encoding="UTF-8" standalone="yes"?>
<Relationships xmlns="http://schemas.openxmlformats.org/package/2006/relationships"><Relationship Id="rId8" Type="http://schemas.openxmlformats.org/officeDocument/2006/relationships/slide" Target="slide131.xml"/><Relationship Id="rId13" Type="http://schemas.openxmlformats.org/officeDocument/2006/relationships/slide" Target="slide118.xml"/><Relationship Id="rId3" Type="http://schemas.openxmlformats.org/officeDocument/2006/relationships/oleObject" Target="../embeddings/oleObject68.bin"/><Relationship Id="rId7" Type="http://schemas.openxmlformats.org/officeDocument/2006/relationships/oleObject" Target="../embeddings/oleObject72.bin"/><Relationship Id="rId12" Type="http://schemas.openxmlformats.org/officeDocument/2006/relationships/slide" Target="slide56.xml"/><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71.bin"/><Relationship Id="rId11" Type="http://schemas.openxmlformats.org/officeDocument/2006/relationships/slide" Target="slide36.xml"/><Relationship Id="rId5" Type="http://schemas.openxmlformats.org/officeDocument/2006/relationships/oleObject" Target="../embeddings/oleObject70.bin"/><Relationship Id="rId10" Type="http://schemas.openxmlformats.org/officeDocument/2006/relationships/slide" Target="slide14.xml"/><Relationship Id="rId4" Type="http://schemas.openxmlformats.org/officeDocument/2006/relationships/oleObject" Target="../embeddings/oleObject69.bin"/><Relationship Id="rId9" Type="http://schemas.openxmlformats.org/officeDocument/2006/relationships/slide" Target="slide4.xml"/></Relationships>
</file>

<file path=ppt/slides/_rels/slide38.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oleObject" Target="../embeddings/oleObject73.bin"/><Relationship Id="rId7" Type="http://schemas.openxmlformats.org/officeDocument/2006/relationships/slide" Target="slide131.xml"/><Relationship Id="rId12" Type="http://schemas.openxmlformats.org/officeDocument/2006/relationships/slide" Target="slide118.xml"/><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90.png"/><Relationship Id="rId11" Type="http://schemas.openxmlformats.org/officeDocument/2006/relationships/slide" Target="slide56.xml"/><Relationship Id="rId5" Type="http://schemas.openxmlformats.org/officeDocument/2006/relationships/oleObject" Target="../embeddings/oleObject75.bin"/><Relationship Id="rId10" Type="http://schemas.openxmlformats.org/officeDocument/2006/relationships/slide" Target="slide36.xml"/><Relationship Id="rId4" Type="http://schemas.openxmlformats.org/officeDocument/2006/relationships/oleObject" Target="../embeddings/oleObject74.bin"/><Relationship Id="rId9" Type="http://schemas.openxmlformats.org/officeDocument/2006/relationships/slide" Target="slide14.xml"/></Relationships>
</file>

<file path=ppt/slides/_rels/slide39.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oleObject" Target="../embeddings/oleObject76.bin"/><Relationship Id="rId7" Type="http://schemas.openxmlformats.org/officeDocument/2006/relationships/slide" Target="slide14.xml"/><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slide" Target="slide4.xml"/><Relationship Id="rId5" Type="http://schemas.openxmlformats.org/officeDocument/2006/relationships/slide" Target="slide131.xml"/><Relationship Id="rId10" Type="http://schemas.openxmlformats.org/officeDocument/2006/relationships/slide" Target="slide118.xml"/><Relationship Id="rId4" Type="http://schemas.openxmlformats.org/officeDocument/2006/relationships/oleObject" Target="../embeddings/oleObject77.bin"/><Relationship Id="rId9" Type="http://schemas.openxmlformats.org/officeDocument/2006/relationships/slide" Target="slide56.xml"/></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40.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41.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42.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oleObject" Target="../embeddings/oleObject78.bin"/><Relationship Id="rId7" Type="http://schemas.openxmlformats.org/officeDocument/2006/relationships/slide" Target="slide131.xml"/><Relationship Id="rId12" Type="http://schemas.openxmlformats.org/officeDocument/2006/relationships/slide" Target="slide118.xml"/><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81.bin"/><Relationship Id="rId11" Type="http://schemas.openxmlformats.org/officeDocument/2006/relationships/slide" Target="slide56.xml"/><Relationship Id="rId5" Type="http://schemas.openxmlformats.org/officeDocument/2006/relationships/oleObject" Target="../embeddings/oleObject80.bin"/><Relationship Id="rId10" Type="http://schemas.openxmlformats.org/officeDocument/2006/relationships/slide" Target="slide36.xml"/><Relationship Id="rId4" Type="http://schemas.openxmlformats.org/officeDocument/2006/relationships/oleObject" Target="../embeddings/oleObject79.bin"/><Relationship Id="rId9" Type="http://schemas.openxmlformats.org/officeDocument/2006/relationships/slide" Target="slide14.xml"/></Relationships>
</file>

<file path=ppt/slides/_rels/slide43.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oleObject" Target="../embeddings/oleObject82.bin"/><Relationship Id="rId7" Type="http://schemas.openxmlformats.org/officeDocument/2006/relationships/slide" Target="slide4.xml"/><Relationship Id="rId2" Type="http://schemas.openxmlformats.org/officeDocument/2006/relationships/slideLayout" Target="../slideLayouts/slideLayout13.xml"/><Relationship Id="rId1" Type="http://schemas.openxmlformats.org/officeDocument/2006/relationships/vmlDrawing" Target="../drawings/vmlDrawing28.vml"/><Relationship Id="rId6" Type="http://schemas.openxmlformats.org/officeDocument/2006/relationships/slide" Target="slide131.xml"/><Relationship Id="rId11" Type="http://schemas.openxmlformats.org/officeDocument/2006/relationships/slide" Target="slide118.xml"/><Relationship Id="rId5" Type="http://schemas.openxmlformats.org/officeDocument/2006/relationships/oleObject" Target="../embeddings/oleObject84.bin"/><Relationship Id="rId10" Type="http://schemas.openxmlformats.org/officeDocument/2006/relationships/slide" Target="slide56.xml"/><Relationship Id="rId4" Type="http://schemas.openxmlformats.org/officeDocument/2006/relationships/oleObject" Target="../embeddings/oleObject83.bin"/><Relationship Id="rId9" Type="http://schemas.openxmlformats.org/officeDocument/2006/relationships/slide" Target="slide36.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slide" Target="slide131.xml"/><Relationship Id="rId18" Type="http://schemas.openxmlformats.org/officeDocument/2006/relationships/slide" Target="slide118.xml"/><Relationship Id="rId3" Type="http://schemas.openxmlformats.org/officeDocument/2006/relationships/oleObject" Target="../embeddings/oleObject85.bin"/><Relationship Id="rId7" Type="http://schemas.openxmlformats.org/officeDocument/2006/relationships/oleObject" Target="../embeddings/oleObject89.bin"/><Relationship Id="rId12" Type="http://schemas.openxmlformats.org/officeDocument/2006/relationships/oleObject" Target="../embeddings/oleObject94.bin"/><Relationship Id="rId17" Type="http://schemas.openxmlformats.org/officeDocument/2006/relationships/slide" Target="slide56.xml"/><Relationship Id="rId2" Type="http://schemas.openxmlformats.org/officeDocument/2006/relationships/slideLayout" Target="../slideLayouts/slideLayout2.xml"/><Relationship Id="rId16" Type="http://schemas.openxmlformats.org/officeDocument/2006/relationships/slide" Target="slide36.xml"/><Relationship Id="rId1" Type="http://schemas.openxmlformats.org/officeDocument/2006/relationships/vmlDrawing" Target="../drawings/vmlDrawing29.vml"/><Relationship Id="rId6" Type="http://schemas.openxmlformats.org/officeDocument/2006/relationships/oleObject" Target="../embeddings/oleObject88.bin"/><Relationship Id="rId11" Type="http://schemas.openxmlformats.org/officeDocument/2006/relationships/oleObject" Target="../embeddings/oleObject93.bin"/><Relationship Id="rId5" Type="http://schemas.openxmlformats.org/officeDocument/2006/relationships/oleObject" Target="../embeddings/oleObject87.bin"/><Relationship Id="rId15" Type="http://schemas.openxmlformats.org/officeDocument/2006/relationships/slide" Target="slide14.xml"/><Relationship Id="rId10" Type="http://schemas.openxmlformats.org/officeDocument/2006/relationships/oleObject" Target="../embeddings/oleObject92.bin"/><Relationship Id="rId4" Type="http://schemas.openxmlformats.org/officeDocument/2006/relationships/oleObject" Target="../embeddings/oleObject86.bin"/><Relationship Id="rId9" Type="http://schemas.openxmlformats.org/officeDocument/2006/relationships/oleObject" Target="../embeddings/oleObject91.bin"/><Relationship Id="rId14" Type="http://schemas.openxmlformats.org/officeDocument/2006/relationships/slide" Target="slide4.xml"/></Relationships>
</file>

<file path=ppt/slides/_rels/slide45.xml.rels><?xml version="1.0" encoding="UTF-8" standalone="yes"?>
<Relationships xmlns="http://schemas.openxmlformats.org/package/2006/relationships"><Relationship Id="rId8" Type="http://schemas.openxmlformats.org/officeDocument/2006/relationships/slide" Target="slide131.xml"/><Relationship Id="rId13" Type="http://schemas.openxmlformats.org/officeDocument/2006/relationships/slide" Target="slide118.xml"/><Relationship Id="rId3" Type="http://schemas.openxmlformats.org/officeDocument/2006/relationships/oleObject" Target="../embeddings/oleObject95.bin"/><Relationship Id="rId7" Type="http://schemas.openxmlformats.org/officeDocument/2006/relationships/oleObject" Target="../embeddings/oleObject99.bin"/><Relationship Id="rId12" Type="http://schemas.openxmlformats.org/officeDocument/2006/relationships/slide" Target="slide56.xml"/><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98.bin"/><Relationship Id="rId11" Type="http://schemas.openxmlformats.org/officeDocument/2006/relationships/slide" Target="slide36.xml"/><Relationship Id="rId5" Type="http://schemas.openxmlformats.org/officeDocument/2006/relationships/oleObject" Target="../embeddings/oleObject97.bin"/><Relationship Id="rId10" Type="http://schemas.openxmlformats.org/officeDocument/2006/relationships/slide" Target="slide14.xml"/><Relationship Id="rId4" Type="http://schemas.openxmlformats.org/officeDocument/2006/relationships/oleObject" Target="../embeddings/oleObject96.bin"/><Relationship Id="rId9" Type="http://schemas.openxmlformats.org/officeDocument/2006/relationships/slide" Target="slide4.xml"/></Relationships>
</file>

<file path=ppt/slides/_rels/slide46.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47.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48.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oleObject" Target="../embeddings/oleObject100.bin"/><Relationship Id="rId7" Type="http://schemas.openxmlformats.org/officeDocument/2006/relationships/slide" Target="slide4.xml"/><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slide" Target="slide131.xml"/><Relationship Id="rId11" Type="http://schemas.openxmlformats.org/officeDocument/2006/relationships/slide" Target="slide118.xml"/><Relationship Id="rId5" Type="http://schemas.openxmlformats.org/officeDocument/2006/relationships/oleObject" Target="../embeddings/oleObject102.bin"/><Relationship Id="rId10" Type="http://schemas.openxmlformats.org/officeDocument/2006/relationships/slide" Target="slide56.xml"/><Relationship Id="rId4" Type="http://schemas.openxmlformats.org/officeDocument/2006/relationships/oleObject" Target="../embeddings/oleObject101.bin"/><Relationship Id="rId9" Type="http://schemas.openxmlformats.org/officeDocument/2006/relationships/slide" Target="slide36.xml"/></Relationships>
</file>

<file path=ppt/slides/_rels/slide49.xml.rels><?xml version="1.0" encoding="UTF-8" standalone="yes"?>
<Relationships xmlns="http://schemas.openxmlformats.org/package/2006/relationships"><Relationship Id="rId8" Type="http://schemas.openxmlformats.org/officeDocument/2006/relationships/slide" Target="slide131.xml"/><Relationship Id="rId13" Type="http://schemas.openxmlformats.org/officeDocument/2006/relationships/slide" Target="slide118.xml"/><Relationship Id="rId3" Type="http://schemas.openxmlformats.org/officeDocument/2006/relationships/oleObject" Target="../embeddings/oleObject103.bin"/><Relationship Id="rId7" Type="http://schemas.openxmlformats.org/officeDocument/2006/relationships/image" Target="../media/image116.png"/><Relationship Id="rId12" Type="http://schemas.openxmlformats.org/officeDocument/2006/relationships/slide" Target="slide56.xml"/><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106.bin"/><Relationship Id="rId11" Type="http://schemas.openxmlformats.org/officeDocument/2006/relationships/slide" Target="slide36.xml"/><Relationship Id="rId5" Type="http://schemas.openxmlformats.org/officeDocument/2006/relationships/oleObject" Target="../embeddings/oleObject105.bin"/><Relationship Id="rId10" Type="http://schemas.openxmlformats.org/officeDocument/2006/relationships/slide" Target="slide14.xml"/><Relationship Id="rId4" Type="http://schemas.openxmlformats.org/officeDocument/2006/relationships/oleObject" Target="../embeddings/oleObject104.bin"/><Relationship Id="rId9" Type="http://schemas.openxmlformats.org/officeDocument/2006/relationships/slide" Target="slide4.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50.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oleObject" Target="../embeddings/oleObject107.bin"/><Relationship Id="rId7" Type="http://schemas.openxmlformats.org/officeDocument/2006/relationships/slide" Target="slide4.xml"/><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slide" Target="slide131.xml"/><Relationship Id="rId11" Type="http://schemas.openxmlformats.org/officeDocument/2006/relationships/slide" Target="slide118.xml"/><Relationship Id="rId5" Type="http://schemas.openxmlformats.org/officeDocument/2006/relationships/oleObject" Target="../embeddings/oleObject109.bin"/><Relationship Id="rId10" Type="http://schemas.openxmlformats.org/officeDocument/2006/relationships/slide" Target="slide56.xml"/><Relationship Id="rId4" Type="http://schemas.openxmlformats.org/officeDocument/2006/relationships/oleObject" Target="../embeddings/oleObject108.bin"/><Relationship Id="rId9" Type="http://schemas.openxmlformats.org/officeDocument/2006/relationships/slide" Target="slide36.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15.bin"/><Relationship Id="rId13" Type="http://schemas.openxmlformats.org/officeDocument/2006/relationships/slide" Target="slide36.xml"/><Relationship Id="rId3" Type="http://schemas.openxmlformats.org/officeDocument/2006/relationships/oleObject" Target="../embeddings/oleObject110.bin"/><Relationship Id="rId7" Type="http://schemas.openxmlformats.org/officeDocument/2006/relationships/oleObject" Target="../embeddings/oleObject114.bin"/><Relationship Id="rId12" Type="http://schemas.openxmlformats.org/officeDocument/2006/relationships/slide" Target="slide14.xml"/><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113.bin"/><Relationship Id="rId11" Type="http://schemas.openxmlformats.org/officeDocument/2006/relationships/slide" Target="slide4.xml"/><Relationship Id="rId5" Type="http://schemas.openxmlformats.org/officeDocument/2006/relationships/oleObject" Target="../embeddings/oleObject112.bin"/><Relationship Id="rId15" Type="http://schemas.openxmlformats.org/officeDocument/2006/relationships/slide" Target="slide118.xml"/><Relationship Id="rId10" Type="http://schemas.openxmlformats.org/officeDocument/2006/relationships/slide" Target="slide131.xml"/><Relationship Id="rId4" Type="http://schemas.openxmlformats.org/officeDocument/2006/relationships/oleObject" Target="../embeddings/oleObject111.bin"/><Relationship Id="rId9" Type="http://schemas.openxmlformats.org/officeDocument/2006/relationships/image" Target="../media/image116.png"/><Relationship Id="rId14" Type="http://schemas.openxmlformats.org/officeDocument/2006/relationships/slide" Target="slide56.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21.bin"/><Relationship Id="rId13" Type="http://schemas.openxmlformats.org/officeDocument/2006/relationships/slide" Target="slide131.xml"/><Relationship Id="rId18" Type="http://schemas.openxmlformats.org/officeDocument/2006/relationships/slide" Target="slide118.xml"/><Relationship Id="rId3" Type="http://schemas.openxmlformats.org/officeDocument/2006/relationships/oleObject" Target="../embeddings/oleObject116.bin"/><Relationship Id="rId7" Type="http://schemas.openxmlformats.org/officeDocument/2006/relationships/oleObject" Target="../embeddings/oleObject120.bin"/><Relationship Id="rId12" Type="http://schemas.openxmlformats.org/officeDocument/2006/relationships/oleObject" Target="../embeddings/oleObject125.bin"/><Relationship Id="rId17" Type="http://schemas.openxmlformats.org/officeDocument/2006/relationships/slide" Target="slide56.xml"/><Relationship Id="rId2" Type="http://schemas.openxmlformats.org/officeDocument/2006/relationships/slideLayout" Target="../slideLayouts/slideLayout2.xml"/><Relationship Id="rId16" Type="http://schemas.openxmlformats.org/officeDocument/2006/relationships/slide" Target="slide36.xml"/><Relationship Id="rId1" Type="http://schemas.openxmlformats.org/officeDocument/2006/relationships/vmlDrawing" Target="../drawings/vmlDrawing35.vml"/><Relationship Id="rId6" Type="http://schemas.openxmlformats.org/officeDocument/2006/relationships/oleObject" Target="../embeddings/oleObject119.bin"/><Relationship Id="rId11" Type="http://schemas.openxmlformats.org/officeDocument/2006/relationships/oleObject" Target="../embeddings/oleObject124.bin"/><Relationship Id="rId5" Type="http://schemas.openxmlformats.org/officeDocument/2006/relationships/oleObject" Target="../embeddings/oleObject118.bin"/><Relationship Id="rId15" Type="http://schemas.openxmlformats.org/officeDocument/2006/relationships/slide" Target="slide14.xml"/><Relationship Id="rId10" Type="http://schemas.openxmlformats.org/officeDocument/2006/relationships/oleObject" Target="../embeddings/oleObject123.bin"/><Relationship Id="rId4" Type="http://schemas.openxmlformats.org/officeDocument/2006/relationships/oleObject" Target="../embeddings/oleObject117.bin"/><Relationship Id="rId9" Type="http://schemas.openxmlformats.org/officeDocument/2006/relationships/oleObject" Target="../embeddings/oleObject122.bin"/><Relationship Id="rId14" Type="http://schemas.openxmlformats.org/officeDocument/2006/relationships/slide" Target="slide4.xml"/></Relationships>
</file>

<file path=ppt/slides/_rels/slide53.xml.rels><?xml version="1.0" encoding="UTF-8" standalone="yes"?>
<Relationships xmlns="http://schemas.openxmlformats.org/package/2006/relationships"><Relationship Id="rId8" Type="http://schemas.openxmlformats.org/officeDocument/2006/relationships/slide" Target="slide131.xml"/><Relationship Id="rId13" Type="http://schemas.openxmlformats.org/officeDocument/2006/relationships/slide" Target="slide118.xml"/><Relationship Id="rId3" Type="http://schemas.openxmlformats.org/officeDocument/2006/relationships/oleObject" Target="../embeddings/oleObject126.bin"/><Relationship Id="rId7" Type="http://schemas.openxmlformats.org/officeDocument/2006/relationships/image" Target="../media/image116.png"/><Relationship Id="rId12" Type="http://schemas.openxmlformats.org/officeDocument/2006/relationships/slide" Target="slide56.xml"/><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129.bin"/><Relationship Id="rId11" Type="http://schemas.openxmlformats.org/officeDocument/2006/relationships/slide" Target="slide36.xml"/><Relationship Id="rId5" Type="http://schemas.openxmlformats.org/officeDocument/2006/relationships/oleObject" Target="../embeddings/oleObject128.bin"/><Relationship Id="rId10" Type="http://schemas.openxmlformats.org/officeDocument/2006/relationships/slide" Target="slide14.xml"/><Relationship Id="rId4" Type="http://schemas.openxmlformats.org/officeDocument/2006/relationships/oleObject" Target="../embeddings/oleObject127.bin"/><Relationship Id="rId9" Type="http://schemas.openxmlformats.org/officeDocument/2006/relationships/slide" Target="slide4.xml"/></Relationships>
</file>

<file path=ppt/slides/_rels/slide54.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55.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56.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57.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58.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59.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oleObject" Target="../embeddings/oleObject130.bin"/><Relationship Id="rId7" Type="http://schemas.openxmlformats.org/officeDocument/2006/relationships/slide" Target="slide131.xml"/><Relationship Id="rId12" Type="http://schemas.openxmlformats.org/officeDocument/2006/relationships/slide" Target="slide118.xml"/><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oleObject" Target="../embeddings/oleObject133.bin"/><Relationship Id="rId11" Type="http://schemas.openxmlformats.org/officeDocument/2006/relationships/slide" Target="slide56.xml"/><Relationship Id="rId5" Type="http://schemas.openxmlformats.org/officeDocument/2006/relationships/oleObject" Target="../embeddings/oleObject132.bin"/><Relationship Id="rId10" Type="http://schemas.openxmlformats.org/officeDocument/2006/relationships/slide" Target="slide36.xml"/><Relationship Id="rId4" Type="http://schemas.openxmlformats.org/officeDocument/2006/relationships/oleObject" Target="../embeddings/oleObject131.bin"/><Relationship Id="rId9" Type="http://schemas.openxmlformats.org/officeDocument/2006/relationships/slide" Target="slide1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36.xml"/><Relationship Id="rId3" Type="http://schemas.openxmlformats.org/officeDocument/2006/relationships/oleObject" Target="../embeddings/oleObject1.bin"/><Relationship Id="rId7" Type="http://schemas.openxmlformats.org/officeDocument/2006/relationships/oleObject" Target="../embeddings/oleObject5.bin"/><Relationship Id="rId12" Type="http://schemas.openxmlformats.org/officeDocument/2006/relationships/slide" Target="slide14.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4.bin"/><Relationship Id="rId11" Type="http://schemas.openxmlformats.org/officeDocument/2006/relationships/slide" Target="slide4.xml"/><Relationship Id="rId5" Type="http://schemas.openxmlformats.org/officeDocument/2006/relationships/oleObject" Target="../embeddings/oleObject3.bin"/><Relationship Id="rId15" Type="http://schemas.openxmlformats.org/officeDocument/2006/relationships/slide" Target="slide118.xml"/><Relationship Id="rId10" Type="http://schemas.openxmlformats.org/officeDocument/2006/relationships/slide" Target="slide131.xml"/><Relationship Id="rId4" Type="http://schemas.openxmlformats.org/officeDocument/2006/relationships/oleObject" Target="../embeddings/oleObject2.bin"/><Relationship Id="rId9" Type="http://schemas.openxmlformats.org/officeDocument/2006/relationships/oleObject" Target="../embeddings/oleObject6.bin"/><Relationship Id="rId14" Type="http://schemas.openxmlformats.org/officeDocument/2006/relationships/slide" Target="slide56.xml"/></Relationships>
</file>

<file path=ppt/slides/_rels/slide60.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61.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62.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63.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7.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7.xml"/><Relationship Id="rId1" Type="http://schemas.openxmlformats.org/officeDocument/2006/relationships/vmlDrawing" Target="../drawings/vmlDrawing38.vml"/></Relationships>
</file>

<file path=ppt/slides/_rels/slide67.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oleObject" Target="../embeddings/oleObject135.bin"/><Relationship Id="rId7" Type="http://schemas.openxmlformats.org/officeDocument/2006/relationships/slide" Target="slide36.xml"/><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slide" Target="slide14.xml"/><Relationship Id="rId5" Type="http://schemas.openxmlformats.org/officeDocument/2006/relationships/slide" Target="slide4.xml"/><Relationship Id="rId4" Type="http://schemas.openxmlformats.org/officeDocument/2006/relationships/slide" Target="slide131.xml"/><Relationship Id="rId9" Type="http://schemas.openxmlformats.org/officeDocument/2006/relationships/slide" Target="slide118.xml"/></Relationships>
</file>

<file path=ppt/slides/_rels/slide68.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69.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oleObject" Target="../embeddings/oleObject10.bin"/><Relationship Id="rId3" Type="http://schemas.openxmlformats.org/officeDocument/2006/relationships/oleObject" Target="../embeddings/oleObject7.bin"/><Relationship Id="rId7" Type="http://schemas.openxmlformats.org/officeDocument/2006/relationships/slide" Target="slide4.xml"/><Relationship Id="rId12"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slide" Target="slide131.xml"/><Relationship Id="rId11" Type="http://schemas.openxmlformats.org/officeDocument/2006/relationships/slide" Target="slide118.xml"/><Relationship Id="rId5" Type="http://schemas.openxmlformats.org/officeDocument/2006/relationships/image" Target="../media/image17.png"/><Relationship Id="rId10" Type="http://schemas.openxmlformats.org/officeDocument/2006/relationships/slide" Target="slide56.xml"/><Relationship Id="rId4" Type="http://schemas.openxmlformats.org/officeDocument/2006/relationships/oleObject" Target="../embeddings/oleObject8.bin"/><Relationship Id="rId9" Type="http://schemas.openxmlformats.org/officeDocument/2006/relationships/slide" Target="slide36.xml"/><Relationship Id="rId14" Type="http://schemas.openxmlformats.org/officeDocument/2006/relationships/oleObject" Target="../embeddings/oleObject11.bin"/></Relationships>
</file>

<file path=ppt/slides/_rels/slide70.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71.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slideLayout" Target="../slideLayouts/slideLayout2.xml"/><Relationship Id="rId7" Type="http://schemas.openxmlformats.org/officeDocument/2006/relationships/slide" Target="slide14.xml"/><Relationship Id="rId2" Type="http://schemas.openxmlformats.org/officeDocument/2006/relationships/control" Target="../activeX/activeX1.xml"/><Relationship Id="rId1" Type="http://schemas.openxmlformats.org/officeDocument/2006/relationships/vmlDrawing" Target="../drawings/vmlDrawing40.vml"/><Relationship Id="rId6" Type="http://schemas.openxmlformats.org/officeDocument/2006/relationships/slide" Target="slide4.xml"/><Relationship Id="rId5" Type="http://schemas.openxmlformats.org/officeDocument/2006/relationships/slide" Target="slide131.xml"/><Relationship Id="rId10" Type="http://schemas.openxmlformats.org/officeDocument/2006/relationships/slide" Target="slide118.xml"/><Relationship Id="rId4" Type="http://schemas.openxmlformats.org/officeDocument/2006/relationships/image" Target="../media/image153.png"/><Relationship Id="rId9" Type="http://schemas.openxmlformats.org/officeDocument/2006/relationships/slide" Target="slide56.xml"/></Relationships>
</file>

<file path=ppt/slides/_rels/slide72.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73.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58.png"/><Relationship Id="rId7" Type="http://schemas.openxmlformats.org/officeDocument/2006/relationships/slide" Target="slide4.xml"/><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slide" Target="slide131.xml"/><Relationship Id="rId11" Type="http://schemas.openxmlformats.org/officeDocument/2006/relationships/slide" Target="slide118.xml"/><Relationship Id="rId5" Type="http://schemas.openxmlformats.org/officeDocument/2006/relationships/oleObject" Target="../embeddings/oleObject137.bin"/><Relationship Id="rId10" Type="http://schemas.openxmlformats.org/officeDocument/2006/relationships/slide" Target="slide56.xml"/><Relationship Id="rId4" Type="http://schemas.openxmlformats.org/officeDocument/2006/relationships/oleObject" Target="../embeddings/oleObject136.bin"/><Relationship Id="rId9" Type="http://schemas.openxmlformats.org/officeDocument/2006/relationships/slide" Target="slide36.xml"/></Relationships>
</file>

<file path=ppt/slides/_rels/slide74.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oleObject" Target="../embeddings/oleObject138.bin"/><Relationship Id="rId7" Type="http://schemas.openxmlformats.org/officeDocument/2006/relationships/slide" Target="slide36.xml"/><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slide" Target="slide14.xml"/><Relationship Id="rId5" Type="http://schemas.openxmlformats.org/officeDocument/2006/relationships/slide" Target="slide4.xml"/><Relationship Id="rId4" Type="http://schemas.openxmlformats.org/officeDocument/2006/relationships/slide" Target="slide131.xml"/><Relationship Id="rId9" Type="http://schemas.openxmlformats.org/officeDocument/2006/relationships/slide" Target="slide118.xml"/></Relationships>
</file>

<file path=ppt/slides/_rels/slide75.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76.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oleObject" Target="../embeddings/oleObject139.bin"/><Relationship Id="rId7" Type="http://schemas.openxmlformats.org/officeDocument/2006/relationships/slide" Target="slide36.xml"/><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slide" Target="slide14.xml"/><Relationship Id="rId5" Type="http://schemas.openxmlformats.org/officeDocument/2006/relationships/slide" Target="slide4.xml"/><Relationship Id="rId4" Type="http://schemas.openxmlformats.org/officeDocument/2006/relationships/slide" Target="slide131.xml"/><Relationship Id="rId9" Type="http://schemas.openxmlformats.org/officeDocument/2006/relationships/slide" Target="slide118.xml"/></Relationships>
</file>

<file path=ppt/slides/_rels/slide77.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oleObject" Target="../embeddings/oleObject140.bin"/><Relationship Id="rId7" Type="http://schemas.openxmlformats.org/officeDocument/2006/relationships/slide" Target="slide36.xml"/><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slide" Target="slide14.xml"/><Relationship Id="rId5" Type="http://schemas.openxmlformats.org/officeDocument/2006/relationships/slide" Target="slide4.xml"/><Relationship Id="rId4" Type="http://schemas.openxmlformats.org/officeDocument/2006/relationships/slide" Target="slide131.xml"/><Relationship Id="rId9" Type="http://schemas.openxmlformats.org/officeDocument/2006/relationships/slide" Target="slide118.xml"/></Relationships>
</file>

<file path=ppt/slides/_rels/slide78.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63.png"/><Relationship Id="rId7" Type="http://schemas.openxmlformats.org/officeDocument/2006/relationships/slide" Target="slide4.xml"/><Relationship Id="rId2" Type="http://schemas.openxmlformats.org/officeDocument/2006/relationships/image" Target="../media/image162.jpeg"/><Relationship Id="rId1" Type="http://schemas.openxmlformats.org/officeDocument/2006/relationships/slideLayout" Target="../slideLayouts/slideLayout2.xml"/><Relationship Id="rId6" Type="http://schemas.openxmlformats.org/officeDocument/2006/relationships/slide" Target="slide131.xml"/><Relationship Id="rId11" Type="http://schemas.openxmlformats.org/officeDocument/2006/relationships/slide" Target="slide118.xml"/><Relationship Id="rId5" Type="http://schemas.openxmlformats.org/officeDocument/2006/relationships/image" Target="G:/&#25945;&#23398;&#37325;&#35201;/&#12298;&#30005;&#21147;&#25302;&#21160;&#33258;&#21160;&#25511;&#21046;&#31995;&#32479;&#12299;/&#26495;&#20070;&#19982;&#35838;&#20214;&#25945;&#26696;/kcnr/Word/dltd/images/image888.gif" TargetMode="External"/><Relationship Id="rId10" Type="http://schemas.openxmlformats.org/officeDocument/2006/relationships/slide" Target="slide56.xml"/><Relationship Id="rId4" Type="http://schemas.openxmlformats.org/officeDocument/2006/relationships/image" Target="../media/image164.png"/><Relationship Id="rId9" Type="http://schemas.openxmlformats.org/officeDocument/2006/relationships/slide" Target="slide36.xml"/></Relationships>
</file>

<file path=ppt/slides/_rels/slide79.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165.jpeg"/><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8.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oleObject" Target="../embeddings/oleObject12.bin"/><Relationship Id="rId7" Type="http://schemas.openxmlformats.org/officeDocument/2006/relationships/slide" Target="slide4.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slide" Target="slide131.xml"/><Relationship Id="rId11" Type="http://schemas.openxmlformats.org/officeDocument/2006/relationships/slide" Target="slide118.xml"/><Relationship Id="rId5" Type="http://schemas.openxmlformats.org/officeDocument/2006/relationships/oleObject" Target="../embeddings/oleObject14.bin"/><Relationship Id="rId10" Type="http://schemas.openxmlformats.org/officeDocument/2006/relationships/slide" Target="slide56.xml"/><Relationship Id="rId4" Type="http://schemas.openxmlformats.org/officeDocument/2006/relationships/oleObject" Target="../embeddings/oleObject13.bin"/><Relationship Id="rId9" Type="http://schemas.openxmlformats.org/officeDocument/2006/relationships/slide" Target="slide36.xml"/></Relationships>
</file>

<file path=ppt/slides/_rels/slide80.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oleObject" Target="../embeddings/oleObject145.bin"/><Relationship Id="rId3" Type="http://schemas.openxmlformats.org/officeDocument/2006/relationships/oleObject" Target="../embeddings/oleObject141.bin"/><Relationship Id="rId7" Type="http://schemas.openxmlformats.org/officeDocument/2006/relationships/slide" Target="slide14.xml"/><Relationship Id="rId12" Type="http://schemas.openxmlformats.org/officeDocument/2006/relationships/oleObject" Target="../embeddings/oleObject144.bin"/><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slide" Target="slide4.xml"/><Relationship Id="rId11" Type="http://schemas.openxmlformats.org/officeDocument/2006/relationships/oleObject" Target="../embeddings/oleObject143.bin"/><Relationship Id="rId5" Type="http://schemas.openxmlformats.org/officeDocument/2006/relationships/slide" Target="slide131.xml"/><Relationship Id="rId15" Type="http://schemas.openxmlformats.org/officeDocument/2006/relationships/image" Target="../media/image172.png"/><Relationship Id="rId10" Type="http://schemas.openxmlformats.org/officeDocument/2006/relationships/slide" Target="slide118.xml"/><Relationship Id="rId4" Type="http://schemas.openxmlformats.org/officeDocument/2006/relationships/oleObject" Target="../embeddings/oleObject142.bin"/><Relationship Id="rId9" Type="http://schemas.openxmlformats.org/officeDocument/2006/relationships/slide" Target="slide56.xml"/><Relationship Id="rId14" Type="http://schemas.openxmlformats.org/officeDocument/2006/relationships/oleObject" Target="../embeddings/oleObject146.bin"/></Relationships>
</file>

<file path=ppt/slides/_rels/slide81.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8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83.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84.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8.xml"/><Relationship Id="rId2" Type="http://schemas.openxmlformats.org/officeDocument/2006/relationships/slide" Target="slide131.xml"/><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36.xml"/><Relationship Id="rId4" Type="http://schemas.openxmlformats.org/officeDocument/2006/relationships/slide" Target="slide14.xml"/></Relationships>
</file>

<file path=ppt/slides/_rels/slide85.xml.rels><?xml version="1.0" encoding="UTF-8" standalone="yes"?>
<Relationships xmlns="http://schemas.openxmlformats.org/package/2006/relationships"><Relationship Id="rId3" Type="http://schemas.openxmlformats.org/officeDocument/2006/relationships/slide" Target="slide107.xml"/><Relationship Id="rId7" Type="http://schemas.openxmlformats.org/officeDocument/2006/relationships/slide" Target="slide151.xml"/><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slide" Target="slide66.xml"/><Relationship Id="rId5" Type="http://schemas.openxmlformats.org/officeDocument/2006/relationships/slide" Target="slide6.xml"/><Relationship Id="rId4" Type="http://schemas.openxmlformats.org/officeDocument/2006/relationships/slide" Target="slide94.xml"/></Relationships>
</file>

<file path=ppt/slides/_rels/slide86.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74.png"/><Relationship Id="rId7"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131.xml"/><Relationship Id="rId11" Type="http://schemas.openxmlformats.org/officeDocument/2006/relationships/slide" Target="slide118.xml"/><Relationship Id="rId5" Type="http://schemas.openxmlformats.org/officeDocument/2006/relationships/image" Target="../media/image175.jpeg"/><Relationship Id="rId10" Type="http://schemas.openxmlformats.org/officeDocument/2006/relationships/slide" Target="slide56.xml"/><Relationship Id="rId4" Type="http://schemas.openxmlformats.org/officeDocument/2006/relationships/image" Target="../media/image153.png"/><Relationship Id="rId9" Type="http://schemas.openxmlformats.org/officeDocument/2006/relationships/slide" Target="slide36.xml"/></Relationships>
</file>

<file path=ppt/slides/_rels/slide87.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88.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89.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oleObject" Target="../embeddings/oleObject147.bin"/><Relationship Id="rId7" Type="http://schemas.openxmlformats.org/officeDocument/2006/relationships/slide" Target="slide98.xml"/><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slide" Target="slide91.xml"/><Relationship Id="rId5" Type="http://schemas.openxmlformats.org/officeDocument/2006/relationships/slide" Target="slide131.xml"/><Relationship Id="rId10" Type="http://schemas.openxmlformats.org/officeDocument/2006/relationships/oleObject" Target="../embeddings/oleObject149.bin"/><Relationship Id="rId4" Type="http://schemas.openxmlformats.org/officeDocument/2006/relationships/oleObject" Target="../embeddings/oleObject148.bin"/><Relationship Id="rId9" Type="http://schemas.openxmlformats.org/officeDocument/2006/relationships/slide" Target="slide118.xml"/></Relationships>
</file>

<file path=ppt/slides/_rels/slide9.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oleObject" Target="../embeddings/oleObject15.bin"/><Relationship Id="rId7" Type="http://schemas.openxmlformats.org/officeDocument/2006/relationships/slide" Target="slide4.xml"/><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slide" Target="slide131.xml"/><Relationship Id="rId11" Type="http://schemas.openxmlformats.org/officeDocument/2006/relationships/slide" Target="slide118.xml"/><Relationship Id="rId5" Type="http://schemas.openxmlformats.org/officeDocument/2006/relationships/oleObject" Target="../embeddings/oleObject17.bin"/><Relationship Id="rId10" Type="http://schemas.openxmlformats.org/officeDocument/2006/relationships/slide" Target="slide56.xml"/><Relationship Id="rId4" Type="http://schemas.openxmlformats.org/officeDocument/2006/relationships/oleObject" Target="../embeddings/oleObject16.bin"/><Relationship Id="rId9" Type="http://schemas.openxmlformats.org/officeDocument/2006/relationships/slide" Target="slide36.xml"/></Relationships>
</file>

<file path=ppt/slides/_rels/slide90.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oleObject" Target="../embeddings/oleObject150.bin"/><Relationship Id="rId7" Type="http://schemas.openxmlformats.org/officeDocument/2006/relationships/slide" Target="slide4.xml"/><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slide" Target="slide131.xml"/><Relationship Id="rId11" Type="http://schemas.openxmlformats.org/officeDocument/2006/relationships/slide" Target="slide118.xml"/><Relationship Id="rId5" Type="http://schemas.openxmlformats.org/officeDocument/2006/relationships/oleObject" Target="../embeddings/oleObject151.bin"/><Relationship Id="rId10" Type="http://schemas.openxmlformats.org/officeDocument/2006/relationships/slide" Target="slide56.xml"/><Relationship Id="rId4" Type="http://schemas.openxmlformats.org/officeDocument/2006/relationships/image" Target="../media/image181.png"/><Relationship Id="rId9" Type="http://schemas.openxmlformats.org/officeDocument/2006/relationships/slide" Target="slide36.xml"/></Relationships>
</file>

<file path=ppt/slides/_rels/slide91.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oleObject" Target="../embeddings/oleObject152.bin"/><Relationship Id="rId7" Type="http://schemas.openxmlformats.org/officeDocument/2006/relationships/slide" Target="slide4.xml"/><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slide" Target="slide131.xml"/><Relationship Id="rId11" Type="http://schemas.openxmlformats.org/officeDocument/2006/relationships/slide" Target="slide118.xml"/><Relationship Id="rId5" Type="http://schemas.openxmlformats.org/officeDocument/2006/relationships/oleObject" Target="../embeddings/oleObject154.bin"/><Relationship Id="rId10" Type="http://schemas.openxmlformats.org/officeDocument/2006/relationships/slide" Target="slide56.xml"/><Relationship Id="rId4" Type="http://schemas.openxmlformats.org/officeDocument/2006/relationships/oleObject" Target="../embeddings/oleObject153.bin"/><Relationship Id="rId9" Type="http://schemas.openxmlformats.org/officeDocument/2006/relationships/slide" Target="slide36.xml"/></Relationships>
</file>

<file path=ppt/slides/_rels/slide92.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oleObject" Target="../embeddings/oleObject155.bin"/><Relationship Id="rId7" Type="http://schemas.openxmlformats.org/officeDocument/2006/relationships/slide" Target="slide131.xml"/><Relationship Id="rId12" Type="http://schemas.openxmlformats.org/officeDocument/2006/relationships/slide" Target="slide118.xml"/><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oleObject" Target="../embeddings/oleObject158.bin"/><Relationship Id="rId11" Type="http://schemas.openxmlformats.org/officeDocument/2006/relationships/slide" Target="slide56.xml"/><Relationship Id="rId5" Type="http://schemas.openxmlformats.org/officeDocument/2006/relationships/oleObject" Target="../embeddings/oleObject157.bin"/><Relationship Id="rId10" Type="http://schemas.openxmlformats.org/officeDocument/2006/relationships/slide" Target="slide36.xml"/><Relationship Id="rId4" Type="http://schemas.openxmlformats.org/officeDocument/2006/relationships/oleObject" Target="../embeddings/oleObject156.bin"/><Relationship Id="rId9" Type="http://schemas.openxmlformats.org/officeDocument/2006/relationships/slide" Target="slide14.xml"/></Relationships>
</file>

<file path=ppt/slides/_rels/slide93.xml.rels><?xml version="1.0" encoding="UTF-8" standalone="yes"?>
<Relationships xmlns="http://schemas.openxmlformats.org/package/2006/relationships"><Relationship Id="rId8" Type="http://schemas.openxmlformats.org/officeDocument/2006/relationships/slide" Target="slide131.xml"/><Relationship Id="rId13" Type="http://schemas.openxmlformats.org/officeDocument/2006/relationships/slide" Target="slide118.xml"/><Relationship Id="rId3" Type="http://schemas.openxmlformats.org/officeDocument/2006/relationships/oleObject" Target="../embeddings/oleObject159.bin"/><Relationship Id="rId7" Type="http://schemas.openxmlformats.org/officeDocument/2006/relationships/oleObject" Target="../embeddings/oleObject163.bin"/><Relationship Id="rId12" Type="http://schemas.openxmlformats.org/officeDocument/2006/relationships/slide" Target="slide56.xml"/><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oleObject" Target="../embeddings/oleObject162.bin"/><Relationship Id="rId11" Type="http://schemas.openxmlformats.org/officeDocument/2006/relationships/slide" Target="slide36.xml"/><Relationship Id="rId5" Type="http://schemas.openxmlformats.org/officeDocument/2006/relationships/oleObject" Target="../embeddings/oleObject161.bin"/><Relationship Id="rId10" Type="http://schemas.openxmlformats.org/officeDocument/2006/relationships/slide" Target="slide14.xml"/><Relationship Id="rId4" Type="http://schemas.openxmlformats.org/officeDocument/2006/relationships/oleObject" Target="../embeddings/oleObject160.bin"/><Relationship Id="rId9" Type="http://schemas.openxmlformats.org/officeDocument/2006/relationships/slide" Target="slide4.xml"/></Relationships>
</file>

<file path=ppt/slides/_rels/slide94.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194.png"/><Relationship Id="rId7" Type="http://schemas.openxmlformats.org/officeDocument/2006/relationships/slide" Target="slide36.xml"/><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4.xml"/><Relationship Id="rId4" Type="http://schemas.openxmlformats.org/officeDocument/2006/relationships/slide" Target="slide131.xml"/><Relationship Id="rId9" Type="http://schemas.openxmlformats.org/officeDocument/2006/relationships/slide" Target="slide118.xml"/></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169.bin"/><Relationship Id="rId13" Type="http://schemas.openxmlformats.org/officeDocument/2006/relationships/slide" Target="slide36.xml"/><Relationship Id="rId3" Type="http://schemas.openxmlformats.org/officeDocument/2006/relationships/oleObject" Target="../embeddings/oleObject164.bin"/><Relationship Id="rId7" Type="http://schemas.openxmlformats.org/officeDocument/2006/relationships/oleObject" Target="../embeddings/oleObject168.bin"/><Relationship Id="rId12" Type="http://schemas.openxmlformats.org/officeDocument/2006/relationships/slide" Target="slide14.xml"/><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oleObject" Target="../embeddings/oleObject167.bin"/><Relationship Id="rId11" Type="http://schemas.openxmlformats.org/officeDocument/2006/relationships/slide" Target="slide4.xml"/><Relationship Id="rId5" Type="http://schemas.openxmlformats.org/officeDocument/2006/relationships/oleObject" Target="../embeddings/oleObject166.bin"/><Relationship Id="rId15" Type="http://schemas.openxmlformats.org/officeDocument/2006/relationships/slide" Target="slide118.xml"/><Relationship Id="rId10" Type="http://schemas.openxmlformats.org/officeDocument/2006/relationships/slide" Target="slide131.xml"/><Relationship Id="rId4" Type="http://schemas.openxmlformats.org/officeDocument/2006/relationships/oleObject" Target="../embeddings/oleObject165.bin"/><Relationship Id="rId9" Type="http://schemas.openxmlformats.org/officeDocument/2006/relationships/image" Target="../media/image201.png"/><Relationship Id="rId14" Type="http://schemas.openxmlformats.org/officeDocument/2006/relationships/slide" Target="slide56.xml"/></Relationships>
</file>

<file path=ppt/slides/_rels/slide96.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97.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98.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14.xml"/><Relationship Id="rId4" Type="http://schemas.openxmlformats.org/officeDocument/2006/relationships/slide" Target="slide4.xml"/></Relationships>
</file>

<file path=ppt/slides/_rels/slide99.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31.xml"/><Relationship Id="rId7" Type="http://schemas.openxmlformats.org/officeDocument/2006/relationships/slide" Target="slide56.xml"/><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slide" Target="slide36.xml"/><Relationship Id="rId5" Type="http://schemas.openxmlformats.org/officeDocument/2006/relationships/slide" Target="slide14.xml"/><Relationship Id="rId10" Type="http://schemas.openxmlformats.org/officeDocument/2006/relationships/oleObject" Target="../embeddings/oleObject171.bin"/><Relationship Id="rId4" Type="http://schemas.openxmlformats.org/officeDocument/2006/relationships/slide" Target="slide4.xml"/><Relationship Id="rId9" Type="http://schemas.openxmlformats.org/officeDocument/2006/relationships/oleObject" Target="../embeddings/oleObject17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077"/>
          <p:cNvSpPr>
            <a:spLocks noGrp="1" noChangeArrowheads="1"/>
          </p:cNvSpPr>
          <p:nvPr>
            <p:ph type="ctrTitle"/>
          </p:nvPr>
        </p:nvSpPr>
        <p:spPr>
          <a:xfrm>
            <a:off x="1893888" y="2244725"/>
            <a:ext cx="7008812" cy="1470025"/>
          </a:xfrm>
        </p:spPr>
        <p:txBody>
          <a:bodyPr/>
          <a:lstStyle/>
          <a:p>
            <a:pPr algn="r" eaLnBrk="1" hangingPunct="1">
              <a:defRPr/>
            </a:pPr>
            <a:r>
              <a:rPr lang="zh-CN" altLang="fr-FR" sz="5400" smtClean="0">
                <a:effectLst>
                  <a:outerShdw blurRad="38100" dist="38100" dir="2700000" algn="tl">
                    <a:srgbClr val="C0C0C0"/>
                  </a:outerShdw>
                </a:effectLst>
                <a:latin typeface="Times New Roman" pitchFamily="18" charset="0"/>
                <a:ea typeface="黑体" pitchFamily="49" charset="-122"/>
              </a:rPr>
              <a:t>电力拖动自动控制系统</a:t>
            </a:r>
            <a:br>
              <a:rPr lang="zh-CN" altLang="fr-FR" sz="5400" smtClean="0">
                <a:effectLst>
                  <a:outerShdw blurRad="38100" dist="38100" dir="2700000" algn="tl">
                    <a:srgbClr val="C0C0C0"/>
                  </a:outerShdw>
                </a:effectLst>
                <a:latin typeface="Times New Roman" pitchFamily="18" charset="0"/>
                <a:ea typeface="黑体" pitchFamily="49" charset="-122"/>
              </a:rPr>
            </a:br>
            <a:r>
              <a:rPr lang="fr-FR" altLang="zh-CN" sz="5400" smtClean="0">
                <a:effectLst>
                  <a:outerShdw blurRad="38100" dist="38100" dir="2700000" algn="tl">
                    <a:srgbClr val="C0C0C0"/>
                  </a:outerShdw>
                </a:effectLst>
                <a:latin typeface="Times New Roman" pitchFamily="18" charset="0"/>
                <a:ea typeface="黑体" pitchFamily="49" charset="-122"/>
              </a:rPr>
              <a:t>—</a:t>
            </a:r>
            <a:r>
              <a:rPr lang="zh-CN" altLang="fr-FR" sz="5400" smtClean="0">
                <a:effectLst>
                  <a:outerShdw blurRad="38100" dist="38100" dir="2700000" algn="tl">
                    <a:srgbClr val="C0C0C0"/>
                  </a:outerShdw>
                </a:effectLst>
                <a:latin typeface="Times New Roman" pitchFamily="18" charset="0"/>
                <a:ea typeface="黑体" pitchFamily="49" charset="-122"/>
              </a:rPr>
              <a:t>运动控制系统</a:t>
            </a:r>
            <a:endParaRPr lang="zh-CN" altLang="en-US" sz="5400" smtClean="0">
              <a:effectLst>
                <a:outerShdw blurRad="38100" dist="38100" dir="2700000" algn="tl">
                  <a:srgbClr val="C0C0C0"/>
                </a:outerShdw>
              </a:effectLst>
              <a:latin typeface="Times New Roman" pitchFamily="18" charset="0"/>
              <a:ea typeface="黑体" pitchFamily="49" charset="-122"/>
            </a:endParaRPr>
          </a:p>
        </p:txBody>
      </p:sp>
      <p:sp>
        <p:nvSpPr>
          <p:cNvPr id="86019" name="Rectangle 3"/>
          <p:cNvSpPr>
            <a:spLocks noGrp="1" noChangeArrowheads="1"/>
          </p:cNvSpPr>
          <p:nvPr>
            <p:ph type="subTitle" idx="1"/>
          </p:nvPr>
        </p:nvSpPr>
        <p:spPr/>
        <p:txBody>
          <a:bodyPr/>
          <a:lstStyle/>
          <a:p>
            <a:pPr eaLnBrk="1" hangingPunct="1">
              <a:defRPr/>
            </a:pPr>
            <a:r>
              <a:rPr lang="zh-CN" altLang="de-DE" smtClean="0">
                <a:effectLst>
                  <a:outerShdw blurRad="38100" dist="38100" dir="2700000" algn="tl">
                    <a:srgbClr val="C0C0C0"/>
                  </a:outerShdw>
                </a:effectLst>
                <a:latin typeface="黑体" pitchFamily="49" charset="-122"/>
                <a:ea typeface="黑体" pitchFamily="49" charset="-122"/>
              </a:rPr>
              <a:t> </a:t>
            </a:r>
          </a:p>
        </p:txBody>
      </p:sp>
      <p:sp>
        <p:nvSpPr>
          <p:cNvPr id="86020" name="Text Box 5"/>
          <p:cNvSpPr txBox="1">
            <a:spLocks noChangeArrowheads="1"/>
          </p:cNvSpPr>
          <p:nvPr/>
        </p:nvSpPr>
        <p:spPr bwMode="auto">
          <a:xfrm>
            <a:off x="3184525" y="5070475"/>
            <a:ext cx="90488" cy="369888"/>
          </a:xfrm>
          <a:prstGeom prst="rect">
            <a:avLst/>
          </a:prstGeom>
          <a:noFill/>
          <a:ln w="9525">
            <a:noFill/>
            <a:miter lim="800000"/>
          </a:ln>
        </p:spPr>
        <p:txBody>
          <a:bodyPr wrap="none" lIns="0" tIns="0" rIns="90000" bIns="0">
            <a:spAutoFit/>
          </a:bodyPr>
          <a:lstStyle/>
          <a:p>
            <a:pPr>
              <a:lnSpc>
                <a:spcPct val="100000"/>
              </a:lnSpc>
              <a:buFontTx/>
              <a:buNone/>
              <a:defRPr/>
            </a:pPr>
            <a:endParaRPr lang="en-US" altLang="zh-CN">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86021" name="Text Box 2079"/>
          <p:cNvSpPr txBox="1">
            <a:spLocks noChangeArrowheads="1"/>
          </p:cNvSpPr>
          <p:nvPr/>
        </p:nvSpPr>
        <p:spPr bwMode="auto">
          <a:xfrm>
            <a:off x="3775075" y="4297363"/>
            <a:ext cx="1973263" cy="776287"/>
          </a:xfrm>
          <a:prstGeom prst="rect">
            <a:avLst/>
          </a:prstGeom>
          <a:noFill/>
          <a:ln w="9525">
            <a:noFill/>
            <a:miter lim="800000"/>
          </a:ln>
        </p:spPr>
        <p:txBody>
          <a:bodyPr>
            <a:spAutoFit/>
          </a:bodyPr>
          <a:lstStyle/>
          <a:p>
            <a:pPr>
              <a:spcBef>
                <a:spcPct val="50000"/>
              </a:spcBef>
              <a:buFontTx/>
              <a:buNone/>
              <a:defRPr/>
            </a:pPr>
            <a:endParaRPr lang="zh-CN" altLang="en-US" sz="480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05504" name="Text Box 2080"/>
          <p:cNvSpPr txBox="1">
            <a:spLocks noChangeArrowheads="1"/>
          </p:cNvSpPr>
          <p:nvPr/>
        </p:nvSpPr>
        <p:spPr bwMode="auto">
          <a:xfrm>
            <a:off x="3173413" y="4375150"/>
            <a:ext cx="4741862" cy="544513"/>
          </a:xfrm>
          <a:prstGeom prst="rect">
            <a:avLst/>
          </a:prstGeom>
          <a:noFill/>
          <a:ln w="9525">
            <a:noFill/>
            <a:miter lim="800000"/>
          </a:ln>
          <a:effectLst/>
        </p:spPr>
        <p:txBody>
          <a:bodyPr>
            <a:spAutoFit/>
          </a:bodyPr>
          <a:lstStyle/>
          <a:p>
            <a:pPr algn="ctr">
              <a:spcBef>
                <a:spcPct val="50000"/>
              </a:spcBef>
              <a:buFontTx/>
              <a:buNone/>
              <a:defRPr/>
            </a:pPr>
            <a:r>
              <a:rPr lang="zh-CN" altLang="en-US" sz="3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电气工程学院 自动化</a:t>
            </a:r>
          </a:p>
        </p:txBody>
      </p:sp>
      <p:sp>
        <p:nvSpPr>
          <p:cNvPr id="86023" name="Text Box 2081"/>
          <p:cNvSpPr txBox="1">
            <a:spLocks noChangeArrowheads="1"/>
          </p:cNvSpPr>
          <p:nvPr/>
        </p:nvSpPr>
        <p:spPr bwMode="auto">
          <a:xfrm>
            <a:off x="4821238" y="5081588"/>
            <a:ext cx="1501775" cy="604837"/>
          </a:xfrm>
          <a:prstGeom prst="rect">
            <a:avLst/>
          </a:prstGeom>
          <a:noFill/>
          <a:ln w="9525">
            <a:noFill/>
            <a:miter lim="800000"/>
          </a:ln>
        </p:spPr>
        <p:txBody>
          <a:bodyPr>
            <a:spAutoFit/>
          </a:bodyPr>
          <a:lstStyle/>
          <a:p>
            <a:pPr algn="ctr">
              <a:spcBef>
                <a:spcPct val="50000"/>
              </a:spcBef>
              <a:buFontTx/>
              <a:buNone/>
              <a:defRPr/>
            </a:pPr>
            <a:r>
              <a:rPr lang="zh-CN" altLang="en-US" sz="36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杨霞</a:t>
            </a:r>
          </a:p>
        </p:txBody>
      </p:sp>
      <p:sp>
        <p:nvSpPr>
          <p:cNvPr id="86024" name="Text Box 2082"/>
          <p:cNvSpPr txBox="1">
            <a:spLocks noChangeArrowheads="1"/>
          </p:cNvSpPr>
          <p:nvPr/>
        </p:nvSpPr>
        <p:spPr bwMode="auto">
          <a:xfrm>
            <a:off x="4440238" y="5865813"/>
            <a:ext cx="2298700" cy="431800"/>
          </a:xfrm>
          <a:prstGeom prst="rect">
            <a:avLst/>
          </a:prstGeom>
          <a:noFill/>
          <a:ln w="9525">
            <a:noFill/>
            <a:miter lim="800000"/>
          </a:ln>
        </p:spPr>
        <p:txBody>
          <a:bodyPr>
            <a:spAutoFit/>
          </a:bodyPr>
          <a:lstStyle/>
          <a:p>
            <a:pPr algn="ctr">
              <a:spcBef>
                <a:spcPct val="50000"/>
              </a:spcBef>
              <a:buFontTx/>
              <a:buNone/>
              <a:defRPr/>
            </a:pPr>
            <a:r>
              <a:rPr lang="en-US" altLang="zh-CN" dirty="0" smtClean="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2020</a:t>
            </a:r>
            <a:r>
              <a:rPr lang="zh-CN" altLang="en-US" dirty="0" smtClean="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年</a:t>
            </a:r>
            <a:r>
              <a:rPr lang="en-US" altLang="zh-CN" dirty="0" smtClean="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3</a:t>
            </a:r>
            <a:r>
              <a:rPr lang="zh-CN" altLang="en-US" dirty="0" smtClean="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月</a:t>
            </a:r>
            <a:endParaRPr lang="zh-CN" altLang="en-US"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endParaRPr>
          </a:p>
        </p:txBody>
      </p:sp>
    </p:spTree>
  </p:cSld>
  <p:clrMapOvr>
    <a:masterClrMapping/>
  </p:clrMapOvr>
  <p:transition spd="med">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xfrm>
            <a:off x="1717675" y="227013"/>
            <a:ext cx="7235825" cy="762000"/>
          </a:xfrm>
        </p:spPr>
        <p:txBody>
          <a:bodyPr/>
          <a:lstStyle/>
          <a:p>
            <a:pPr eaLnBrk="1" hangingPunct="1">
              <a:defRPr/>
            </a:pPr>
            <a:r>
              <a:rPr lang="zh-CN" altLang="en-US" dirty="0" smtClean="0">
                <a:solidFill>
                  <a:srgbClr val="CC0000"/>
                </a:solidFill>
                <a:effectLst>
                  <a:outerShdw blurRad="38100" dist="38100" dir="2700000" algn="tl">
                    <a:srgbClr val="C0C0C0"/>
                  </a:outerShdw>
                </a:effectLst>
                <a:ea typeface="宋体" panose="02010600030101010101" pitchFamily="2" charset="-122"/>
              </a:rPr>
              <a:t>异步电动机</a:t>
            </a:r>
            <a:r>
              <a:rPr lang="zh-CN" altLang="en-US" sz="3200" dirty="0" smtClean="0">
                <a:solidFill>
                  <a:srgbClr val="FF0000"/>
                </a:solidFill>
                <a:effectLst>
                  <a:outerShdw blurRad="38100" dist="38100" dir="2700000" algn="tl">
                    <a:srgbClr val="C0C0C0"/>
                  </a:outerShdw>
                </a:effectLst>
                <a:ea typeface="隶书" panose="02010509060101010101" pitchFamily="49" charset="-122"/>
              </a:rPr>
              <a:t>固有</a:t>
            </a:r>
            <a:r>
              <a:rPr lang="en-US" altLang="zh-CN" sz="3200" dirty="0" smtClean="0">
                <a:solidFill>
                  <a:srgbClr val="FF0000"/>
                </a:solidFill>
                <a:effectLst>
                  <a:outerShdw blurRad="38100" dist="38100" dir="2700000" algn="tl">
                    <a:srgbClr val="C0C0C0"/>
                  </a:outerShdw>
                </a:effectLst>
                <a:ea typeface="隶书" panose="02010509060101010101" pitchFamily="49" charset="-122"/>
              </a:rPr>
              <a:t>(</a:t>
            </a:r>
            <a:r>
              <a:rPr lang="zh-CN" altLang="en-US" sz="3200" dirty="0" smtClean="0">
                <a:solidFill>
                  <a:srgbClr val="FF0000"/>
                </a:solidFill>
                <a:effectLst>
                  <a:outerShdw blurRad="38100" dist="38100" dir="2700000" algn="tl">
                    <a:srgbClr val="C0C0C0"/>
                  </a:outerShdw>
                </a:effectLst>
                <a:ea typeface="隶书" panose="02010509060101010101" pitchFamily="49" charset="-122"/>
              </a:rPr>
              <a:t>自然）</a:t>
            </a:r>
            <a:r>
              <a:rPr lang="zh-CN" altLang="en-US" dirty="0" smtClean="0">
                <a:solidFill>
                  <a:srgbClr val="CC0000"/>
                </a:solidFill>
                <a:effectLst>
                  <a:outerShdw blurRad="38100" dist="38100" dir="2700000" algn="tl">
                    <a:srgbClr val="C0C0C0"/>
                  </a:outerShdw>
                </a:effectLst>
                <a:ea typeface="宋体" panose="02010600030101010101" pitchFamily="2" charset="-122"/>
              </a:rPr>
              <a:t>的机械特性曲线及分析</a:t>
            </a:r>
          </a:p>
        </p:txBody>
      </p:sp>
      <p:sp>
        <p:nvSpPr>
          <p:cNvPr id="5125" name="Rectangle 8"/>
          <p:cNvSpPr>
            <a:spLocks noGrp="1" noChangeArrowheads="1"/>
          </p:cNvSpPr>
          <p:nvPr>
            <p:ph idx="1"/>
          </p:nvPr>
        </p:nvSpPr>
        <p:spPr>
          <a:xfrm>
            <a:off x="1703388" y="1016000"/>
            <a:ext cx="7056437" cy="719138"/>
          </a:xfrm>
        </p:spPr>
        <p:txBody>
          <a:bodyPr/>
          <a:lstStyle/>
          <a:p>
            <a:pPr eaLnBrk="1" hangingPunct="1"/>
            <a:r>
              <a:rPr lang="zh-CN" altLang="en-US" smtClean="0">
                <a:ea typeface="宋体" pitchFamily="2" charset="-122"/>
              </a:rPr>
              <a:t>将机械特性方程式分母展开</a:t>
            </a:r>
          </a:p>
        </p:txBody>
      </p:sp>
      <p:graphicFrame>
        <p:nvGraphicFramePr>
          <p:cNvPr id="5122" name="Object 11"/>
          <p:cNvGraphicFramePr>
            <a:graphicFrameLocks/>
          </p:cNvGraphicFramePr>
          <p:nvPr/>
        </p:nvGraphicFramePr>
        <p:xfrm>
          <a:off x="2141538" y="1217613"/>
          <a:ext cx="6553200" cy="2736850"/>
        </p:xfrm>
        <a:graphic>
          <a:graphicData uri="http://schemas.openxmlformats.org/presentationml/2006/ole">
            <p:oleObj spid="_x0000_s5122" r:id="rId3" imgW="2933700" imgH="1219200" progId="">
              <p:embed/>
            </p:oleObj>
          </a:graphicData>
        </a:graphic>
      </p:graphicFrame>
      <p:sp>
        <p:nvSpPr>
          <p:cNvPr id="264211" name="Rectangle 19"/>
          <p:cNvSpPr>
            <a:spLocks noChangeArrowheads="1"/>
          </p:cNvSpPr>
          <p:nvPr/>
        </p:nvSpPr>
        <p:spPr bwMode="auto">
          <a:xfrm>
            <a:off x="1730375" y="4005263"/>
            <a:ext cx="3898900" cy="330200"/>
          </a:xfrm>
          <a:prstGeom prst="rect">
            <a:avLst/>
          </a:prstGeom>
          <a:noFill/>
          <a:ln w="9525">
            <a:noFill/>
            <a:miter lim="800000"/>
          </a:ln>
          <a:effectLst/>
        </p:spPr>
        <p:txBody>
          <a:bodyPr lIns="0" tIns="0" rIns="90000" bIns="0"/>
          <a:lstStyle/>
          <a:p>
            <a:pPr>
              <a:lnSpc>
                <a:spcPct val="100000"/>
              </a:lnSpc>
              <a:buClr>
                <a:srgbClr val="FF9933"/>
              </a:buClr>
              <a:buFont typeface="Wingdings" panose="05000000000000000000" pitchFamily="2" charset="2"/>
              <a:buNone/>
              <a:defRPr/>
            </a:pPr>
            <a:r>
              <a:rPr lang="zh-CN" altLang="en-US" sz="2000" dirty="0">
                <a:solidFill>
                  <a:srgbClr val="FF0000"/>
                </a:solidFill>
                <a:effectLst>
                  <a:outerShdw blurRad="38100" dist="38100" dir="2700000" algn="tl">
                    <a:srgbClr val="C0C0C0"/>
                  </a:outerShdw>
                </a:effectLst>
                <a:latin typeface="Arial" panose="020B0604020202020204" pitchFamily="34" charset="0"/>
                <a:sym typeface="+mn-ea"/>
              </a:rPr>
              <a:t>当</a:t>
            </a:r>
            <a:r>
              <a:rPr lang="en-US" altLang="zh-CN" sz="2000" dirty="0">
                <a:solidFill>
                  <a:srgbClr val="FF0000"/>
                </a:solidFill>
                <a:effectLst>
                  <a:outerShdw blurRad="38100" dist="38100" dir="2700000" algn="tl">
                    <a:srgbClr val="C0C0C0"/>
                  </a:outerShdw>
                </a:effectLst>
                <a:latin typeface="Arial" panose="020B0604020202020204" pitchFamily="34" charset="0"/>
                <a:sym typeface="+mn-ea"/>
              </a:rPr>
              <a:t>s</a:t>
            </a:r>
            <a:r>
              <a:rPr lang="zh-CN" altLang="en-US" sz="2000" dirty="0">
                <a:solidFill>
                  <a:srgbClr val="FF0000"/>
                </a:solidFill>
                <a:effectLst>
                  <a:outerShdw blurRad="38100" dist="38100" dir="2700000" algn="tl">
                    <a:srgbClr val="C0C0C0"/>
                  </a:outerShdw>
                </a:effectLst>
                <a:latin typeface="Arial" panose="020B0604020202020204" pitchFamily="34" charset="0"/>
                <a:sym typeface="+mn-ea"/>
              </a:rPr>
              <a:t>很小时</a:t>
            </a:r>
            <a:r>
              <a:rPr lang="zh-CN" altLang="en-US" sz="2000" dirty="0">
                <a:solidFill>
                  <a:schemeClr val="tx1"/>
                </a:solidFill>
                <a:latin typeface="Arial" panose="020B0604020202020204" pitchFamily="34" charset="0"/>
                <a:sym typeface="+mn-ea"/>
              </a:rPr>
              <a:t>，忽略分母中含</a:t>
            </a:r>
            <a:r>
              <a:rPr lang="en-US" altLang="zh-CN" sz="2000" dirty="0">
                <a:solidFill>
                  <a:schemeClr val="tx1"/>
                </a:solidFill>
                <a:latin typeface="Arial" panose="020B0604020202020204" pitchFamily="34" charset="0"/>
                <a:sym typeface="+mn-ea"/>
              </a:rPr>
              <a:t>s</a:t>
            </a:r>
            <a:r>
              <a:rPr lang="zh-CN" altLang="en-US" sz="2000" dirty="0">
                <a:solidFill>
                  <a:schemeClr val="tx1"/>
                </a:solidFill>
                <a:latin typeface="Arial" panose="020B0604020202020204" pitchFamily="34" charset="0"/>
                <a:sym typeface="+mn-ea"/>
              </a:rPr>
              <a:t>各项</a:t>
            </a:r>
          </a:p>
        </p:txBody>
      </p:sp>
      <p:graphicFrame>
        <p:nvGraphicFramePr>
          <p:cNvPr id="5123" name="Object 20"/>
          <p:cNvGraphicFramePr>
            <a:graphicFrameLocks/>
          </p:cNvGraphicFramePr>
          <p:nvPr/>
        </p:nvGraphicFramePr>
        <p:xfrm>
          <a:off x="2114550" y="4343400"/>
          <a:ext cx="2857500" cy="989013"/>
        </p:xfrm>
        <a:graphic>
          <a:graphicData uri="http://schemas.openxmlformats.org/presentationml/2006/ole">
            <p:oleObj spid="_x0000_s5123" r:id="rId4" imgW="1028700" imgH="469900" progId="">
              <p:embed/>
            </p:oleObj>
          </a:graphicData>
        </a:graphic>
      </p:graphicFrame>
      <p:sp>
        <p:nvSpPr>
          <p:cNvPr id="264213" name="Rectangle 21"/>
          <p:cNvSpPr>
            <a:spLocks noChangeArrowheads="1"/>
          </p:cNvSpPr>
          <p:nvPr/>
        </p:nvSpPr>
        <p:spPr bwMode="auto">
          <a:xfrm>
            <a:off x="5241925" y="4427538"/>
            <a:ext cx="3902075" cy="733425"/>
          </a:xfrm>
          <a:prstGeom prst="rect">
            <a:avLst/>
          </a:prstGeom>
          <a:noFill/>
          <a:ln w="9525">
            <a:noFill/>
            <a:miter lim="800000"/>
          </a:ln>
          <a:effectLst/>
        </p:spPr>
        <p:txBody>
          <a:bodyPr/>
          <a:lstStyle/>
          <a:p>
            <a:pPr>
              <a:lnSpc>
                <a:spcPct val="100000"/>
              </a:lnSpc>
              <a:buClr>
                <a:srgbClr val="FF9933"/>
              </a:buClr>
              <a:defRPr/>
            </a:pPr>
            <a:r>
              <a:rPr lang="zh-CN" altLang="en-US" sz="2000">
                <a:solidFill>
                  <a:schemeClr val="tx1"/>
                </a:solidFill>
                <a:latin typeface="Arial" pitchFamily="34" charset="0"/>
              </a:rPr>
              <a:t>转矩近似与</a:t>
            </a:r>
            <a:r>
              <a:rPr lang="en-US" altLang="zh-CN" sz="2000">
                <a:solidFill>
                  <a:schemeClr val="tx1"/>
                </a:solidFill>
                <a:latin typeface="Arial" pitchFamily="34" charset="0"/>
              </a:rPr>
              <a:t>s</a:t>
            </a:r>
            <a:r>
              <a:rPr lang="zh-CN" altLang="en-US" sz="2000">
                <a:solidFill>
                  <a:schemeClr val="tx1"/>
                </a:solidFill>
                <a:latin typeface="Arial" pitchFamily="34" charset="0"/>
              </a:rPr>
              <a:t>成正比，机械特性</a:t>
            </a:r>
            <a:r>
              <a:rPr lang="zh-CN" altLang="en-US" sz="2000">
                <a:solidFill>
                  <a:srgbClr val="FF0000"/>
                </a:solidFill>
                <a:effectLst>
                  <a:outerShdw blurRad="38100" dist="38100" dir="2700000" algn="tl">
                    <a:srgbClr val="C0C0C0"/>
                  </a:outerShdw>
                </a:effectLst>
                <a:latin typeface="Arial" pitchFamily="34" charset="0"/>
              </a:rPr>
              <a:t>近似为直线</a:t>
            </a:r>
            <a:r>
              <a:rPr lang="zh-CN" altLang="en-US" sz="2000">
                <a:solidFill>
                  <a:schemeClr val="tx1"/>
                </a:solidFill>
                <a:latin typeface="Arial" pitchFamily="34" charset="0"/>
              </a:rPr>
              <a:t> </a:t>
            </a:r>
          </a:p>
        </p:txBody>
      </p:sp>
      <p:sp>
        <p:nvSpPr>
          <p:cNvPr id="264214" name="Rectangle 22"/>
          <p:cNvSpPr>
            <a:spLocks noChangeArrowheads="1"/>
          </p:cNvSpPr>
          <p:nvPr/>
        </p:nvSpPr>
        <p:spPr bwMode="auto">
          <a:xfrm>
            <a:off x="1701800" y="5337175"/>
            <a:ext cx="6518275" cy="347663"/>
          </a:xfrm>
          <a:prstGeom prst="rect">
            <a:avLst/>
          </a:prstGeom>
          <a:noFill/>
          <a:ln w="9525">
            <a:noFill/>
            <a:miter lim="800000"/>
          </a:ln>
          <a:effectLst/>
        </p:spPr>
        <p:txBody>
          <a:bodyPr lIns="0" tIns="0" rIns="90000" bIns="0"/>
          <a:lstStyle/>
          <a:p>
            <a:pPr>
              <a:lnSpc>
                <a:spcPct val="100000"/>
              </a:lnSpc>
              <a:buClr>
                <a:srgbClr val="FF9933"/>
              </a:buClr>
              <a:buFont typeface="Wingdings" panose="05000000000000000000" pitchFamily="2" charset="2"/>
              <a:buNone/>
              <a:defRPr/>
            </a:pPr>
            <a:r>
              <a:rPr lang="zh-CN" altLang="en-US" sz="2000" dirty="0">
                <a:solidFill>
                  <a:srgbClr val="FF0000"/>
                </a:solidFill>
                <a:effectLst>
                  <a:outerShdw blurRad="38100" dist="38100" dir="2700000" algn="tl">
                    <a:srgbClr val="C0C0C0"/>
                  </a:outerShdw>
                </a:effectLst>
                <a:latin typeface="Arial" panose="020B0604020202020204" pitchFamily="34" charset="0"/>
                <a:sym typeface="+mn-ea"/>
              </a:rPr>
              <a:t>当</a:t>
            </a:r>
            <a:r>
              <a:rPr lang="en-US" altLang="zh-CN" sz="2000" dirty="0">
                <a:solidFill>
                  <a:srgbClr val="FF0000"/>
                </a:solidFill>
                <a:effectLst>
                  <a:outerShdw blurRad="38100" dist="38100" dir="2700000" algn="tl">
                    <a:srgbClr val="C0C0C0"/>
                  </a:outerShdw>
                </a:effectLst>
                <a:latin typeface="Arial" panose="020B0604020202020204" pitchFamily="34" charset="0"/>
                <a:sym typeface="+mn-ea"/>
              </a:rPr>
              <a:t>s</a:t>
            </a:r>
            <a:r>
              <a:rPr lang="zh-CN" altLang="en-US" sz="2000" dirty="0">
                <a:solidFill>
                  <a:srgbClr val="FF0000"/>
                </a:solidFill>
                <a:effectLst>
                  <a:outerShdw blurRad="38100" dist="38100" dir="2700000" algn="tl">
                    <a:srgbClr val="C0C0C0"/>
                  </a:outerShdw>
                </a:effectLst>
                <a:latin typeface="Arial" panose="020B0604020202020204" pitchFamily="34" charset="0"/>
                <a:sym typeface="+mn-ea"/>
              </a:rPr>
              <a:t>较大时</a:t>
            </a:r>
            <a:r>
              <a:rPr lang="zh-CN" altLang="en-US" sz="2000" dirty="0">
                <a:solidFill>
                  <a:schemeClr val="tx1"/>
                </a:solidFill>
                <a:latin typeface="Arial" panose="020B0604020202020204" pitchFamily="34" charset="0"/>
                <a:sym typeface="+mn-ea"/>
              </a:rPr>
              <a:t>，忽略分母中</a:t>
            </a:r>
            <a:r>
              <a:rPr lang="en-US" altLang="zh-CN" sz="2000" dirty="0">
                <a:solidFill>
                  <a:schemeClr val="tx1"/>
                </a:solidFill>
                <a:latin typeface="Arial" panose="020B0604020202020204" pitchFamily="34" charset="0"/>
                <a:sym typeface="+mn-ea"/>
              </a:rPr>
              <a:t>s</a:t>
            </a:r>
            <a:r>
              <a:rPr lang="zh-CN" altLang="en-US" sz="2000" dirty="0">
                <a:solidFill>
                  <a:schemeClr val="tx1"/>
                </a:solidFill>
                <a:latin typeface="Arial" panose="020B0604020202020204" pitchFamily="34" charset="0"/>
                <a:sym typeface="+mn-ea"/>
              </a:rPr>
              <a:t>的一次项和零次项</a:t>
            </a:r>
          </a:p>
        </p:txBody>
      </p:sp>
      <p:sp>
        <p:nvSpPr>
          <p:cNvPr id="264215" name="Rectangle 23"/>
          <p:cNvSpPr>
            <a:spLocks noChangeArrowheads="1"/>
          </p:cNvSpPr>
          <p:nvPr/>
        </p:nvSpPr>
        <p:spPr bwMode="auto">
          <a:xfrm>
            <a:off x="6245225" y="5807075"/>
            <a:ext cx="2898775" cy="722313"/>
          </a:xfrm>
          <a:prstGeom prst="rect">
            <a:avLst/>
          </a:prstGeom>
          <a:noFill/>
          <a:ln w="9525">
            <a:noFill/>
            <a:miter lim="800000"/>
          </a:ln>
          <a:effectLst/>
        </p:spPr>
        <p:txBody>
          <a:bodyPr/>
          <a:lstStyle/>
          <a:p>
            <a:pPr>
              <a:lnSpc>
                <a:spcPct val="100000"/>
              </a:lnSpc>
              <a:buClr>
                <a:srgbClr val="FF9933"/>
              </a:buClr>
              <a:buFont typeface="Wingdings" panose="05000000000000000000" pitchFamily="2" charset="2"/>
              <a:buNone/>
              <a:defRPr/>
            </a:pPr>
            <a:r>
              <a:rPr lang="zh-CN" altLang="en-US" sz="2000" dirty="0">
                <a:solidFill>
                  <a:schemeClr val="tx1"/>
                </a:solidFill>
                <a:latin typeface="Arial" panose="020B0604020202020204" pitchFamily="34" charset="0"/>
                <a:sym typeface="+mn-ea"/>
              </a:rPr>
              <a:t>转矩近似与</a:t>
            </a:r>
            <a:r>
              <a:rPr lang="en-US" altLang="zh-CN" sz="2000" dirty="0">
                <a:solidFill>
                  <a:schemeClr val="tx1"/>
                </a:solidFill>
                <a:latin typeface="Arial" panose="020B0604020202020204" pitchFamily="34" charset="0"/>
                <a:sym typeface="+mn-ea"/>
              </a:rPr>
              <a:t>s</a:t>
            </a:r>
            <a:r>
              <a:rPr lang="zh-CN" altLang="en-US" sz="2000" dirty="0">
                <a:solidFill>
                  <a:schemeClr val="tx1"/>
                </a:solidFill>
                <a:latin typeface="Arial" panose="020B0604020202020204" pitchFamily="34" charset="0"/>
                <a:sym typeface="+mn-ea"/>
              </a:rPr>
              <a:t>成反比，机械特性是</a:t>
            </a:r>
            <a:r>
              <a:rPr lang="zh-CN" altLang="en-US" sz="2000" dirty="0">
                <a:solidFill>
                  <a:srgbClr val="FF0000"/>
                </a:solidFill>
                <a:effectLst>
                  <a:outerShdw blurRad="38100" dist="38100" dir="2700000" algn="tl">
                    <a:srgbClr val="C0C0C0"/>
                  </a:outerShdw>
                </a:effectLst>
                <a:latin typeface="Arial" panose="020B0604020202020204" pitchFamily="34" charset="0"/>
                <a:sym typeface="+mn-ea"/>
              </a:rPr>
              <a:t>一段双曲线</a:t>
            </a:r>
          </a:p>
        </p:txBody>
      </p:sp>
      <p:pic>
        <p:nvPicPr>
          <p:cNvPr id="5130" name="Picture 24"/>
          <p:cNvPicPr>
            <a:picLocks noChangeAspect="1" noChangeArrowheads="1"/>
          </p:cNvPicPr>
          <p:nvPr/>
        </p:nvPicPr>
        <p:blipFill>
          <a:blip r:embed="rId5" cstate="print"/>
          <a:srcRect/>
          <a:stretch>
            <a:fillRect/>
          </a:stretch>
        </p:blipFill>
        <p:spPr bwMode="auto">
          <a:xfrm>
            <a:off x="2092325" y="5657850"/>
            <a:ext cx="4170363" cy="1200150"/>
          </a:xfrm>
          <a:prstGeom prst="rect">
            <a:avLst/>
          </a:prstGeom>
          <a:noFill/>
          <a:ln w="9525">
            <a:noFill/>
            <a:miter lim="800000"/>
            <a:headEnd/>
            <a:tailEnd/>
          </a:ln>
        </p:spPr>
      </p:pic>
      <p:sp>
        <p:nvSpPr>
          <p:cNvPr id="17"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4"/>
          <p:cNvSpPr>
            <a:spLocks noChangeArrowheads="1"/>
          </p:cNvSpPr>
          <p:nvPr/>
        </p:nvSpPr>
        <p:spPr bwMode="auto">
          <a:xfrm>
            <a:off x="0" y="1084263"/>
            <a:ext cx="1673225" cy="835025"/>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ChangeArrowheads="1"/>
          </p:cNvSpPr>
          <p:nvPr/>
        </p:nvSpPr>
        <p:spPr bwMode="auto">
          <a:xfrm>
            <a:off x="4484688" y="1917700"/>
            <a:ext cx="4465637" cy="4679950"/>
          </a:xfrm>
          <a:prstGeom prst="rect">
            <a:avLst/>
          </a:prstGeom>
          <a:noFill/>
          <a:ln w="9525">
            <a:noFill/>
            <a:miter lim="800000"/>
            <a:headEnd/>
            <a:tailEnd/>
          </a:ln>
        </p:spPr>
        <p:txBody>
          <a:bodyPr wrap="none" anchor="ctr"/>
          <a:lstStyle/>
          <a:p>
            <a:pPr algn="ctr"/>
            <a:endParaRPr lang="zh-CN" altLang="en-US"/>
          </a:p>
        </p:txBody>
      </p:sp>
      <p:sp>
        <p:nvSpPr>
          <p:cNvPr id="507907" name="Rectangle 3"/>
          <p:cNvSpPr>
            <a:spLocks noGrp="1" noChangeArrowheads="1"/>
          </p:cNvSpPr>
          <p:nvPr>
            <p:ph type="title"/>
          </p:nvPr>
        </p:nvSpPr>
        <p:spPr>
          <a:xfrm>
            <a:off x="1803400" y="284163"/>
            <a:ext cx="6757988" cy="579437"/>
          </a:xfrm>
        </p:spPr>
        <p:txBody>
          <a:bodyPr/>
          <a:lstStyle/>
          <a:p>
            <a:pPr eaLnBrk="1" hangingPunct="1">
              <a:defRPr/>
            </a:pPr>
            <a:r>
              <a:rPr lang="zh-CN" altLang="en-US" sz="2800" smtClean="0">
                <a:effectLst>
                  <a:outerShdw blurRad="38100" dist="38100" dir="2700000" algn="tl">
                    <a:srgbClr val="C0C0C0"/>
                  </a:outerShdw>
                </a:effectLst>
                <a:latin typeface="Times New Roman" panose="02020603050405020304" pitchFamily="18" charset="0"/>
                <a:ea typeface="宋体" panose="02010600030101010101" pitchFamily="2" charset="-122"/>
              </a:rPr>
              <a:t>（</a:t>
            </a:r>
            <a:r>
              <a:rPr lang="en-US" altLang="zh-CN" sz="2800" smtClean="0">
                <a:effectLst>
                  <a:outerShdw blurRad="38100" dist="38100" dir="2700000" algn="tl">
                    <a:srgbClr val="C0C0C0"/>
                  </a:outerShdw>
                </a:effectLst>
                <a:latin typeface="Times New Roman" panose="02020603050405020304" pitchFamily="18" charset="0"/>
                <a:ea typeface="宋体" panose="02010600030101010101" pitchFamily="2" charset="-122"/>
              </a:rPr>
              <a:t>b</a:t>
            </a:r>
            <a:r>
              <a:rPr lang="zh-CN" altLang="en-US" sz="2800" smtClean="0">
                <a:effectLst>
                  <a:outerShdw blurRad="38100" dist="38100" dir="2700000" algn="tl">
                    <a:srgbClr val="C0C0C0"/>
                  </a:outerShdw>
                </a:effectLst>
                <a:latin typeface="Times New Roman" panose="02020603050405020304" pitchFamily="18" charset="0"/>
                <a:ea typeface="宋体" panose="02010600030101010101" pitchFamily="2" charset="-122"/>
              </a:rPr>
              <a:t>）工作状态</a:t>
            </a:r>
            <a:r>
              <a:rPr lang="en-US" altLang="zh-CN" sz="2800" smtClean="0">
                <a:solidFill>
                  <a:srgbClr val="CC0000"/>
                </a:solidFill>
                <a:effectLst>
                  <a:outerShdw blurRad="38100" dist="38100" dir="2700000" algn="tl">
                    <a:srgbClr val="C0C0C0"/>
                  </a:outerShdw>
                </a:effectLst>
                <a:latin typeface="Times New Roman" panose="02020603050405020304" pitchFamily="18" charset="0"/>
                <a:ea typeface="宋体" panose="02010600030101010101" pitchFamily="2" charset="-122"/>
              </a:rPr>
              <a:t>100</a:t>
            </a:r>
            <a:r>
              <a:rPr lang="zh-CN" altLang="en-US" sz="2800" smtClean="0">
                <a:effectLst>
                  <a:outerShdw blurRad="38100" dist="38100" dir="2700000" algn="tl">
                    <a:srgbClr val="C0C0C0"/>
                  </a:outerShdw>
                </a:effectLst>
                <a:latin typeface="Times New Roman" panose="02020603050405020304" pitchFamily="18" charset="0"/>
                <a:ea typeface="宋体" panose="02010600030101010101" pitchFamily="2" charset="-122"/>
              </a:rPr>
              <a:t>的合成电压空间矢量</a:t>
            </a:r>
          </a:p>
        </p:txBody>
      </p:sp>
      <p:sp>
        <p:nvSpPr>
          <p:cNvPr id="507908" name="Rectangle 4"/>
          <p:cNvSpPr>
            <a:spLocks noGrp="1" noChangeArrowheads="1"/>
          </p:cNvSpPr>
          <p:nvPr>
            <p:ph type="body" sz="half" idx="1"/>
          </p:nvPr>
        </p:nvSpPr>
        <p:spPr>
          <a:xfrm>
            <a:off x="1825625" y="1914144"/>
            <a:ext cx="3051175" cy="3577019"/>
          </a:xfrm>
        </p:spPr>
        <p:txBody>
          <a:bodyPr/>
          <a:lstStyle/>
          <a:p>
            <a:pPr eaLnBrk="1" hangingPunct="1">
              <a:lnSpc>
                <a:spcPct val="105000"/>
              </a:lnSpc>
              <a:spcBef>
                <a:spcPct val="50000"/>
              </a:spcBef>
              <a:defRPr/>
            </a:pPr>
            <a:r>
              <a:rPr lang="zh-CN" altLang="en-US" dirty="0" smtClean="0">
                <a:solidFill>
                  <a:srgbClr val="CC0000"/>
                </a:solidFill>
                <a:effectLst>
                  <a:outerShdw blurRad="38100" dist="38100" dir="2700000" algn="tl">
                    <a:srgbClr val="C0C0C0"/>
                  </a:outerShdw>
                </a:effectLst>
                <a:latin typeface="Times New Roman" pitchFamily="18" charset="0"/>
                <a:ea typeface="宋体" pitchFamily="2" charset="-122"/>
              </a:rPr>
              <a:t>三相的合成空间矢量为 </a:t>
            </a:r>
            <a:r>
              <a:rPr lang="en-US" altLang="zh-CN" b="0" i="1" dirty="0" smtClean="0">
                <a:solidFill>
                  <a:srgbClr val="CC0000"/>
                </a:solidFill>
                <a:effectLst>
                  <a:outerShdw blurRad="38100" dist="38100" dir="2700000" algn="tl">
                    <a:srgbClr val="C0C0C0"/>
                  </a:outerShdw>
                </a:effectLst>
                <a:latin typeface="Times New Roman" pitchFamily="18" charset="0"/>
                <a:ea typeface="宋体" pitchFamily="2" charset="-122"/>
              </a:rPr>
              <a:t>u</a:t>
            </a:r>
            <a:r>
              <a:rPr lang="en-US" altLang="zh-CN" baseline="-25000" dirty="0" smtClean="0">
                <a:solidFill>
                  <a:srgbClr val="CC0000"/>
                </a:solidFill>
                <a:effectLst>
                  <a:outerShdw blurRad="38100" dist="38100" dir="2700000" algn="tl">
                    <a:srgbClr val="C0C0C0"/>
                  </a:outerShdw>
                </a:effectLst>
                <a:latin typeface="Times New Roman" pitchFamily="18" charset="0"/>
                <a:ea typeface="宋体" pitchFamily="2" charset="-122"/>
              </a:rPr>
              <a:t>1</a:t>
            </a:r>
          </a:p>
          <a:p>
            <a:pPr eaLnBrk="1" hangingPunct="1">
              <a:lnSpc>
                <a:spcPct val="105000"/>
              </a:lnSpc>
              <a:spcBef>
                <a:spcPct val="50000"/>
              </a:spcBef>
              <a:defRPr/>
            </a:pPr>
            <a:endParaRPr lang="en-US" altLang="zh-CN" baseline="-25000" dirty="0" smtClean="0">
              <a:solidFill>
                <a:srgbClr val="CC0000"/>
              </a:solidFill>
              <a:effectLst>
                <a:outerShdw blurRad="38100" dist="38100" dir="2700000" algn="tl">
                  <a:srgbClr val="C0C0C0"/>
                </a:outerShdw>
              </a:effectLst>
              <a:latin typeface="Times New Roman" pitchFamily="18" charset="0"/>
              <a:ea typeface="宋体" pitchFamily="2" charset="-122"/>
            </a:endParaRPr>
          </a:p>
          <a:p>
            <a:pPr eaLnBrk="1" hangingPunct="1">
              <a:lnSpc>
                <a:spcPct val="105000"/>
              </a:lnSpc>
              <a:spcBef>
                <a:spcPct val="50000"/>
              </a:spcBef>
              <a:defRPr/>
            </a:pPr>
            <a:r>
              <a:rPr lang="zh-CN" altLang="en-US" dirty="0" smtClean="0">
                <a:latin typeface="Times New Roman" pitchFamily="18" charset="0"/>
                <a:ea typeface="宋体" pitchFamily="2" charset="-122"/>
              </a:rPr>
              <a:t>其幅值等于</a:t>
            </a:r>
            <a:endParaRPr lang="en-US" altLang="zh-CN" baseline="-25000" dirty="0" smtClean="0">
              <a:latin typeface="Times New Roman" pitchFamily="18" charset="0"/>
              <a:ea typeface="宋体" pitchFamily="2" charset="-122"/>
            </a:endParaRPr>
          </a:p>
          <a:p>
            <a:pPr eaLnBrk="1" hangingPunct="1">
              <a:lnSpc>
                <a:spcPct val="105000"/>
              </a:lnSpc>
              <a:spcBef>
                <a:spcPct val="50000"/>
              </a:spcBef>
              <a:defRPr/>
            </a:pPr>
            <a:endParaRPr lang="en-US" altLang="zh-CN" dirty="0" smtClean="0">
              <a:latin typeface="Times New Roman" pitchFamily="18" charset="0"/>
              <a:ea typeface="宋体" pitchFamily="2" charset="-122"/>
            </a:endParaRPr>
          </a:p>
          <a:p>
            <a:pPr eaLnBrk="1" hangingPunct="1">
              <a:lnSpc>
                <a:spcPct val="105000"/>
              </a:lnSpc>
              <a:spcBef>
                <a:spcPct val="50000"/>
              </a:spcBef>
              <a:defRPr/>
            </a:pPr>
            <a:r>
              <a:rPr lang="zh-CN" altLang="en-US" dirty="0" smtClean="0">
                <a:latin typeface="Times New Roman" pitchFamily="18" charset="0"/>
                <a:ea typeface="宋体" pitchFamily="2" charset="-122"/>
              </a:rPr>
              <a:t>方向沿</a:t>
            </a:r>
            <a:r>
              <a:rPr lang="en-US" altLang="zh-CN" dirty="0" smtClean="0">
                <a:latin typeface="Times New Roman" pitchFamily="18" charset="0"/>
                <a:ea typeface="宋体" pitchFamily="2" charset="-122"/>
              </a:rPr>
              <a:t>A</a:t>
            </a:r>
            <a:r>
              <a:rPr lang="zh-CN" altLang="en-US" dirty="0" smtClean="0">
                <a:latin typeface="Times New Roman" pitchFamily="18" charset="0"/>
                <a:ea typeface="宋体" pitchFamily="2" charset="-122"/>
              </a:rPr>
              <a:t>轴（即</a:t>
            </a:r>
            <a:r>
              <a:rPr lang="en-US" altLang="zh-CN" dirty="0" smtClean="0">
                <a:latin typeface="Times New Roman" pitchFamily="18" charset="0"/>
                <a:ea typeface="宋体" pitchFamily="2" charset="-122"/>
              </a:rPr>
              <a:t>X</a:t>
            </a:r>
            <a:r>
              <a:rPr lang="zh-CN" altLang="en-US" dirty="0" smtClean="0">
                <a:latin typeface="Times New Roman" pitchFamily="18" charset="0"/>
                <a:ea typeface="宋体" pitchFamily="2" charset="-122"/>
              </a:rPr>
              <a:t>轴） </a:t>
            </a:r>
          </a:p>
        </p:txBody>
      </p:sp>
      <p:grpSp>
        <p:nvGrpSpPr>
          <p:cNvPr id="140293" name="Group 5"/>
          <p:cNvGrpSpPr>
            <a:grpSpLocks/>
          </p:cNvGrpSpPr>
          <p:nvPr/>
        </p:nvGrpSpPr>
        <p:grpSpPr bwMode="auto">
          <a:xfrm>
            <a:off x="5037138" y="1781175"/>
            <a:ext cx="3884612" cy="4202113"/>
            <a:chOff x="3115" y="1298"/>
            <a:chExt cx="2447" cy="2647"/>
          </a:xfrm>
        </p:grpSpPr>
        <p:sp>
          <p:nvSpPr>
            <p:cNvPr id="140300" name="Line 6"/>
            <p:cNvSpPr>
              <a:spLocks noChangeShapeType="1"/>
            </p:cNvSpPr>
            <p:nvPr/>
          </p:nvSpPr>
          <p:spPr bwMode="auto">
            <a:xfrm>
              <a:off x="3833" y="2651"/>
              <a:ext cx="1723" cy="0"/>
            </a:xfrm>
            <a:prstGeom prst="line">
              <a:avLst/>
            </a:prstGeom>
            <a:noFill/>
            <a:ln w="12700">
              <a:solidFill>
                <a:schemeClr val="tx1"/>
              </a:solidFill>
              <a:miter lim="800000"/>
              <a:headEnd/>
              <a:tailEnd/>
            </a:ln>
          </p:spPr>
          <p:txBody>
            <a:bodyPr/>
            <a:lstStyle/>
            <a:p>
              <a:endParaRPr lang="zh-CN" altLang="en-US"/>
            </a:p>
          </p:txBody>
        </p:sp>
        <p:sp>
          <p:nvSpPr>
            <p:cNvPr id="140301" name="Line 7"/>
            <p:cNvSpPr>
              <a:spLocks noChangeShapeType="1"/>
            </p:cNvSpPr>
            <p:nvPr/>
          </p:nvSpPr>
          <p:spPr bwMode="auto">
            <a:xfrm flipH="1">
              <a:off x="3152" y="2667"/>
              <a:ext cx="681" cy="1180"/>
            </a:xfrm>
            <a:prstGeom prst="line">
              <a:avLst/>
            </a:prstGeom>
            <a:noFill/>
            <a:ln w="12700">
              <a:solidFill>
                <a:schemeClr val="tx1"/>
              </a:solidFill>
              <a:miter lim="800000"/>
              <a:headEnd/>
              <a:tailEnd/>
            </a:ln>
          </p:spPr>
          <p:txBody>
            <a:bodyPr/>
            <a:lstStyle/>
            <a:p>
              <a:endParaRPr lang="zh-CN" altLang="en-US"/>
            </a:p>
          </p:txBody>
        </p:sp>
        <p:sp>
          <p:nvSpPr>
            <p:cNvPr id="140302" name="Line 8"/>
            <p:cNvSpPr>
              <a:spLocks noChangeShapeType="1"/>
            </p:cNvSpPr>
            <p:nvPr/>
          </p:nvSpPr>
          <p:spPr bwMode="auto">
            <a:xfrm flipH="1" flipV="1">
              <a:off x="3115" y="1389"/>
              <a:ext cx="726" cy="1270"/>
            </a:xfrm>
            <a:prstGeom prst="line">
              <a:avLst/>
            </a:prstGeom>
            <a:noFill/>
            <a:ln w="12700">
              <a:solidFill>
                <a:schemeClr val="tx1"/>
              </a:solidFill>
              <a:miter lim="800000"/>
              <a:headEnd/>
              <a:tailEnd/>
            </a:ln>
          </p:spPr>
          <p:txBody>
            <a:bodyPr/>
            <a:lstStyle/>
            <a:p>
              <a:endParaRPr lang="zh-CN" altLang="en-US"/>
            </a:p>
          </p:txBody>
        </p:sp>
        <p:sp>
          <p:nvSpPr>
            <p:cNvPr id="140303" name="Line 9"/>
            <p:cNvSpPr>
              <a:spLocks noChangeShapeType="1"/>
            </p:cNvSpPr>
            <p:nvPr/>
          </p:nvSpPr>
          <p:spPr bwMode="auto">
            <a:xfrm>
              <a:off x="3833" y="2659"/>
              <a:ext cx="1224" cy="0"/>
            </a:xfrm>
            <a:prstGeom prst="line">
              <a:avLst/>
            </a:prstGeom>
            <a:noFill/>
            <a:ln w="28575">
              <a:solidFill>
                <a:srgbClr val="FF0000"/>
              </a:solidFill>
              <a:miter lim="800000"/>
              <a:headEnd/>
              <a:tailEnd type="triangle" w="med" len="med"/>
            </a:ln>
          </p:spPr>
          <p:txBody>
            <a:bodyPr/>
            <a:lstStyle/>
            <a:p>
              <a:endParaRPr lang="zh-CN" altLang="en-US"/>
            </a:p>
          </p:txBody>
        </p:sp>
        <p:sp>
          <p:nvSpPr>
            <p:cNvPr id="140304" name="Line 10"/>
            <p:cNvSpPr>
              <a:spLocks noChangeShapeType="1"/>
            </p:cNvSpPr>
            <p:nvPr/>
          </p:nvSpPr>
          <p:spPr bwMode="auto">
            <a:xfrm flipV="1">
              <a:off x="3833" y="2659"/>
              <a:ext cx="680" cy="0"/>
            </a:xfrm>
            <a:prstGeom prst="line">
              <a:avLst/>
            </a:prstGeom>
            <a:noFill/>
            <a:ln w="28575">
              <a:solidFill>
                <a:srgbClr val="00FF00"/>
              </a:solidFill>
              <a:miter lim="800000"/>
              <a:headEnd/>
              <a:tailEnd type="triangle" w="med" len="med"/>
            </a:ln>
          </p:spPr>
          <p:txBody>
            <a:bodyPr/>
            <a:lstStyle/>
            <a:p>
              <a:endParaRPr lang="zh-CN" altLang="en-US"/>
            </a:p>
          </p:txBody>
        </p:sp>
        <p:sp>
          <p:nvSpPr>
            <p:cNvPr id="140305" name="Line 11"/>
            <p:cNvSpPr>
              <a:spLocks noChangeShapeType="1"/>
            </p:cNvSpPr>
            <p:nvPr/>
          </p:nvSpPr>
          <p:spPr bwMode="auto">
            <a:xfrm>
              <a:off x="3841" y="2651"/>
              <a:ext cx="362" cy="643"/>
            </a:xfrm>
            <a:prstGeom prst="line">
              <a:avLst/>
            </a:prstGeom>
            <a:noFill/>
            <a:ln w="28575">
              <a:solidFill>
                <a:srgbClr val="00FF00"/>
              </a:solidFill>
              <a:miter lim="800000"/>
              <a:headEnd/>
              <a:tailEnd type="triangle" w="med" len="med"/>
            </a:ln>
          </p:spPr>
          <p:txBody>
            <a:bodyPr/>
            <a:lstStyle/>
            <a:p>
              <a:endParaRPr lang="zh-CN" altLang="en-US"/>
            </a:p>
          </p:txBody>
        </p:sp>
        <p:sp>
          <p:nvSpPr>
            <p:cNvPr id="140306" name="Line 12"/>
            <p:cNvSpPr>
              <a:spLocks noChangeShapeType="1"/>
            </p:cNvSpPr>
            <p:nvPr/>
          </p:nvSpPr>
          <p:spPr bwMode="auto">
            <a:xfrm>
              <a:off x="4195" y="2024"/>
              <a:ext cx="318" cy="635"/>
            </a:xfrm>
            <a:prstGeom prst="line">
              <a:avLst/>
            </a:prstGeom>
            <a:noFill/>
            <a:ln w="12700">
              <a:solidFill>
                <a:srgbClr val="00FF00"/>
              </a:solidFill>
              <a:prstDash val="dash"/>
              <a:miter lim="800000"/>
              <a:headEnd/>
              <a:tailEnd/>
            </a:ln>
          </p:spPr>
          <p:txBody>
            <a:bodyPr/>
            <a:lstStyle/>
            <a:p>
              <a:endParaRPr lang="zh-CN" altLang="en-US"/>
            </a:p>
          </p:txBody>
        </p:sp>
        <p:sp>
          <p:nvSpPr>
            <p:cNvPr id="140307" name="Line 13"/>
            <p:cNvSpPr>
              <a:spLocks noChangeShapeType="1"/>
            </p:cNvSpPr>
            <p:nvPr/>
          </p:nvSpPr>
          <p:spPr bwMode="auto">
            <a:xfrm flipH="1">
              <a:off x="4195" y="2659"/>
              <a:ext cx="318" cy="590"/>
            </a:xfrm>
            <a:prstGeom prst="line">
              <a:avLst/>
            </a:prstGeom>
            <a:noFill/>
            <a:ln w="12700">
              <a:solidFill>
                <a:srgbClr val="00FF00"/>
              </a:solidFill>
              <a:prstDash val="dash"/>
              <a:miter lim="800000"/>
              <a:headEnd/>
              <a:tailEnd/>
            </a:ln>
          </p:spPr>
          <p:txBody>
            <a:bodyPr/>
            <a:lstStyle/>
            <a:p>
              <a:endParaRPr lang="zh-CN" altLang="en-US"/>
            </a:p>
          </p:txBody>
        </p:sp>
        <p:sp>
          <p:nvSpPr>
            <p:cNvPr id="140308" name="Text Box 14"/>
            <p:cNvSpPr txBox="1">
              <a:spLocks noChangeArrowheads="1"/>
            </p:cNvSpPr>
            <p:nvPr/>
          </p:nvSpPr>
          <p:spPr bwMode="auto">
            <a:xfrm>
              <a:off x="4818" y="2309"/>
              <a:ext cx="287" cy="288"/>
            </a:xfrm>
            <a:prstGeom prst="rect">
              <a:avLst/>
            </a:prstGeom>
            <a:noFill/>
            <a:ln w="9525">
              <a:noFill/>
              <a:miter lim="800000"/>
              <a:headEnd/>
              <a:tailEnd/>
            </a:ln>
          </p:spPr>
          <p:txBody>
            <a:bodyPr wrap="none">
              <a:spAutoFit/>
            </a:bodyPr>
            <a:lstStyle/>
            <a:p>
              <a:pPr>
                <a:lnSpc>
                  <a:spcPct val="100000"/>
                </a:lnSpc>
              </a:pPr>
              <a:r>
                <a:rPr lang="en-US" altLang="zh-CN" i="1">
                  <a:solidFill>
                    <a:srgbClr val="FF0000"/>
                  </a:solidFill>
                  <a:latin typeface="Times New Roman" pitchFamily="18" charset="0"/>
                </a:rPr>
                <a:t>u</a:t>
              </a:r>
              <a:r>
                <a:rPr lang="en-US" altLang="zh-CN" b="0" baseline="-25000">
                  <a:solidFill>
                    <a:srgbClr val="FF0000"/>
                  </a:solidFill>
                  <a:latin typeface="Times New Roman" pitchFamily="18" charset="0"/>
                </a:rPr>
                <a:t>1</a:t>
              </a:r>
            </a:p>
          </p:txBody>
        </p:sp>
        <p:sp>
          <p:nvSpPr>
            <p:cNvPr id="140309" name="Line 15"/>
            <p:cNvSpPr>
              <a:spLocks noChangeShapeType="1"/>
            </p:cNvSpPr>
            <p:nvPr/>
          </p:nvSpPr>
          <p:spPr bwMode="auto">
            <a:xfrm flipV="1">
              <a:off x="3849" y="2003"/>
              <a:ext cx="362" cy="643"/>
            </a:xfrm>
            <a:prstGeom prst="line">
              <a:avLst/>
            </a:prstGeom>
            <a:noFill/>
            <a:ln w="28575">
              <a:solidFill>
                <a:srgbClr val="00FF00"/>
              </a:solidFill>
              <a:miter lim="800000"/>
              <a:headEnd/>
              <a:tailEnd type="triangle" w="med" len="med"/>
            </a:ln>
          </p:spPr>
          <p:txBody>
            <a:bodyPr/>
            <a:lstStyle/>
            <a:p>
              <a:endParaRPr lang="zh-CN" altLang="en-US"/>
            </a:p>
          </p:txBody>
        </p:sp>
        <p:sp>
          <p:nvSpPr>
            <p:cNvPr id="140310" name="Text Box 16"/>
            <p:cNvSpPr txBox="1">
              <a:spLocks noChangeArrowheads="1"/>
            </p:cNvSpPr>
            <p:nvPr/>
          </p:nvSpPr>
          <p:spPr bwMode="auto">
            <a:xfrm>
              <a:off x="4422" y="2614"/>
              <a:ext cx="450" cy="288"/>
            </a:xfrm>
            <a:prstGeom prst="rect">
              <a:avLst/>
            </a:prstGeom>
            <a:noFill/>
            <a:ln w="9525">
              <a:noFill/>
              <a:miter lim="800000"/>
              <a:headEnd/>
              <a:tailEnd/>
            </a:ln>
          </p:spPr>
          <p:txBody>
            <a:bodyPr wrap="none">
              <a:spAutoFit/>
            </a:bodyPr>
            <a:lstStyle/>
            <a:p>
              <a:pPr>
                <a:lnSpc>
                  <a:spcPct val="100000"/>
                </a:lnSpc>
              </a:pPr>
              <a:r>
                <a:rPr lang="en-US" altLang="zh-CN" i="1">
                  <a:solidFill>
                    <a:schemeClr val="tx1"/>
                  </a:solidFill>
                  <a:latin typeface="Times New Roman" pitchFamily="18" charset="0"/>
                </a:rPr>
                <a:t>u</a:t>
              </a:r>
              <a:r>
                <a:rPr lang="en-US" altLang="zh-CN" b="0" baseline="-25000">
                  <a:solidFill>
                    <a:schemeClr val="tx1"/>
                  </a:solidFill>
                  <a:latin typeface="Times New Roman" pitchFamily="18" charset="0"/>
                </a:rPr>
                <a:t>AO’</a:t>
              </a:r>
            </a:p>
          </p:txBody>
        </p:sp>
        <p:sp>
          <p:nvSpPr>
            <p:cNvPr id="140311" name="Text Box 17"/>
            <p:cNvSpPr txBox="1">
              <a:spLocks noChangeArrowheads="1"/>
            </p:cNvSpPr>
            <p:nvPr/>
          </p:nvSpPr>
          <p:spPr bwMode="auto">
            <a:xfrm>
              <a:off x="3718" y="1789"/>
              <a:ext cx="507" cy="288"/>
            </a:xfrm>
            <a:prstGeom prst="rect">
              <a:avLst/>
            </a:prstGeom>
            <a:noFill/>
            <a:ln w="9525">
              <a:noFill/>
              <a:miter lim="800000"/>
              <a:headEnd/>
              <a:tailEnd/>
            </a:ln>
          </p:spPr>
          <p:txBody>
            <a:bodyPr wrap="none">
              <a:spAutoFit/>
            </a:bodyPr>
            <a:lstStyle/>
            <a:p>
              <a:pPr>
                <a:lnSpc>
                  <a:spcPct val="100000"/>
                </a:lnSpc>
              </a:pPr>
              <a:r>
                <a:rPr lang="en-US" altLang="zh-CN" b="0">
                  <a:solidFill>
                    <a:schemeClr val="tx1"/>
                  </a:solidFill>
                  <a:latin typeface="Times New Roman" pitchFamily="18" charset="0"/>
                </a:rPr>
                <a:t>-</a:t>
              </a:r>
              <a:r>
                <a:rPr lang="en-US" altLang="zh-CN" i="1">
                  <a:solidFill>
                    <a:schemeClr val="tx1"/>
                  </a:solidFill>
                  <a:latin typeface="Times New Roman" pitchFamily="18" charset="0"/>
                </a:rPr>
                <a:t>u</a:t>
              </a:r>
              <a:r>
                <a:rPr lang="en-US" altLang="zh-CN" b="0" baseline="-25000">
                  <a:solidFill>
                    <a:schemeClr val="tx1"/>
                  </a:solidFill>
                  <a:latin typeface="Times New Roman" pitchFamily="18" charset="0"/>
                </a:rPr>
                <a:t>CO’</a:t>
              </a:r>
            </a:p>
          </p:txBody>
        </p:sp>
        <p:sp>
          <p:nvSpPr>
            <p:cNvPr id="140312" name="Text Box 18"/>
            <p:cNvSpPr txBox="1">
              <a:spLocks noChangeArrowheads="1"/>
            </p:cNvSpPr>
            <p:nvPr/>
          </p:nvSpPr>
          <p:spPr bwMode="auto">
            <a:xfrm>
              <a:off x="3769" y="3158"/>
              <a:ext cx="507" cy="288"/>
            </a:xfrm>
            <a:prstGeom prst="rect">
              <a:avLst/>
            </a:prstGeom>
            <a:noFill/>
            <a:ln w="9525">
              <a:noFill/>
              <a:miter lim="800000"/>
              <a:headEnd/>
              <a:tailEnd/>
            </a:ln>
          </p:spPr>
          <p:txBody>
            <a:bodyPr wrap="none">
              <a:spAutoFit/>
            </a:bodyPr>
            <a:lstStyle/>
            <a:p>
              <a:pPr>
                <a:lnSpc>
                  <a:spcPct val="100000"/>
                </a:lnSpc>
              </a:pPr>
              <a:r>
                <a:rPr lang="en-US" altLang="zh-CN" b="0">
                  <a:solidFill>
                    <a:schemeClr val="tx1"/>
                  </a:solidFill>
                  <a:latin typeface="Times New Roman" pitchFamily="18" charset="0"/>
                </a:rPr>
                <a:t>-</a:t>
              </a:r>
              <a:r>
                <a:rPr lang="en-US" altLang="zh-CN" i="1">
                  <a:solidFill>
                    <a:schemeClr val="tx1"/>
                  </a:solidFill>
                  <a:latin typeface="Times New Roman" pitchFamily="18" charset="0"/>
                </a:rPr>
                <a:t>u</a:t>
              </a:r>
              <a:r>
                <a:rPr lang="en-US" altLang="zh-CN" b="0" baseline="-25000">
                  <a:solidFill>
                    <a:schemeClr val="tx1"/>
                  </a:solidFill>
                  <a:latin typeface="Times New Roman" pitchFamily="18" charset="0"/>
                </a:rPr>
                <a:t>BO’</a:t>
              </a:r>
            </a:p>
          </p:txBody>
        </p:sp>
        <p:sp>
          <p:nvSpPr>
            <p:cNvPr id="140313" name="Text Box 19"/>
            <p:cNvSpPr txBox="1">
              <a:spLocks noChangeArrowheads="1"/>
            </p:cNvSpPr>
            <p:nvPr/>
          </p:nvSpPr>
          <p:spPr bwMode="auto">
            <a:xfrm>
              <a:off x="5329" y="2659"/>
              <a:ext cx="233" cy="288"/>
            </a:xfrm>
            <a:prstGeom prst="rect">
              <a:avLst/>
            </a:prstGeom>
            <a:noFill/>
            <a:ln w="9525">
              <a:noFill/>
              <a:miter lim="800000"/>
              <a:headEnd/>
              <a:tailEnd/>
            </a:ln>
          </p:spPr>
          <p:txBody>
            <a:bodyPr wrap="none">
              <a:spAutoFit/>
            </a:bodyPr>
            <a:lstStyle/>
            <a:p>
              <a:pPr>
                <a:lnSpc>
                  <a:spcPct val="100000"/>
                </a:lnSpc>
              </a:pPr>
              <a:r>
                <a:rPr lang="en-US" altLang="zh-CN" b="0" i="1">
                  <a:solidFill>
                    <a:schemeClr val="tx1"/>
                  </a:solidFill>
                  <a:latin typeface="Times New Roman" pitchFamily="18" charset="0"/>
                </a:rPr>
                <a:t>A</a:t>
              </a:r>
            </a:p>
          </p:txBody>
        </p:sp>
        <p:sp>
          <p:nvSpPr>
            <p:cNvPr id="140314" name="Text Box 20"/>
            <p:cNvSpPr txBox="1">
              <a:spLocks noChangeArrowheads="1"/>
            </p:cNvSpPr>
            <p:nvPr/>
          </p:nvSpPr>
          <p:spPr bwMode="auto">
            <a:xfrm>
              <a:off x="3243" y="1298"/>
              <a:ext cx="233" cy="288"/>
            </a:xfrm>
            <a:prstGeom prst="rect">
              <a:avLst/>
            </a:prstGeom>
            <a:noFill/>
            <a:ln w="9525">
              <a:noFill/>
              <a:miter lim="800000"/>
              <a:headEnd/>
              <a:tailEnd/>
            </a:ln>
          </p:spPr>
          <p:txBody>
            <a:bodyPr wrap="none">
              <a:spAutoFit/>
            </a:bodyPr>
            <a:lstStyle/>
            <a:p>
              <a:pPr>
                <a:lnSpc>
                  <a:spcPct val="100000"/>
                </a:lnSpc>
              </a:pPr>
              <a:r>
                <a:rPr lang="en-US" altLang="zh-CN" b="0" i="1">
                  <a:solidFill>
                    <a:schemeClr val="tx1"/>
                  </a:solidFill>
                  <a:latin typeface="Times New Roman" pitchFamily="18" charset="0"/>
                </a:rPr>
                <a:t>B</a:t>
              </a:r>
            </a:p>
          </p:txBody>
        </p:sp>
        <p:sp>
          <p:nvSpPr>
            <p:cNvPr id="140315" name="Text Box 21"/>
            <p:cNvSpPr txBox="1">
              <a:spLocks noChangeArrowheads="1"/>
            </p:cNvSpPr>
            <p:nvPr/>
          </p:nvSpPr>
          <p:spPr bwMode="auto">
            <a:xfrm>
              <a:off x="3334" y="3657"/>
              <a:ext cx="244" cy="288"/>
            </a:xfrm>
            <a:prstGeom prst="rect">
              <a:avLst/>
            </a:prstGeom>
            <a:noFill/>
            <a:ln w="9525">
              <a:noFill/>
              <a:miter lim="800000"/>
              <a:headEnd/>
              <a:tailEnd/>
            </a:ln>
          </p:spPr>
          <p:txBody>
            <a:bodyPr wrap="none">
              <a:spAutoFit/>
            </a:bodyPr>
            <a:lstStyle/>
            <a:p>
              <a:pPr>
                <a:lnSpc>
                  <a:spcPct val="100000"/>
                </a:lnSpc>
              </a:pPr>
              <a:r>
                <a:rPr lang="en-US" altLang="zh-CN" b="0" i="1">
                  <a:solidFill>
                    <a:schemeClr val="tx1"/>
                  </a:solidFill>
                  <a:latin typeface="Times New Roman" pitchFamily="18" charset="0"/>
                </a:rPr>
                <a:t>C</a:t>
              </a:r>
            </a:p>
          </p:txBody>
        </p:sp>
      </p:grpSp>
      <p:sp>
        <p:nvSpPr>
          <p:cNvPr id="28"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9"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0"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1"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2"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3"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graphicFrame>
        <p:nvGraphicFramePr>
          <p:cNvPr id="69633" name="Object 10"/>
          <p:cNvGraphicFramePr>
            <a:graphicFrameLocks/>
          </p:cNvGraphicFramePr>
          <p:nvPr/>
        </p:nvGraphicFramePr>
        <p:xfrm>
          <a:off x="3158300" y="2459800"/>
          <a:ext cx="795337" cy="833437"/>
        </p:xfrm>
        <a:graphic>
          <a:graphicData uri="http://schemas.openxmlformats.org/presentationml/2006/ole">
            <p:oleObj spid="_x0000_s69633" r:id="rId9" imgW="418918" imgH="444307" progId="">
              <p:embed/>
            </p:oleObj>
          </a:graphicData>
        </a:graphic>
      </p:graphicFrame>
    </p:spTree>
  </p:cSld>
  <p:clrMapOvr>
    <a:masterClrMapping/>
  </p:clrMapOvr>
  <p:transition spd="med">
    <p:wipe di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1701800" y="288925"/>
            <a:ext cx="4306888" cy="579438"/>
          </a:xfrm>
        </p:spPr>
        <p:txBody>
          <a:bodyPr/>
          <a:lstStyle/>
          <a:p>
            <a:pPr eaLnBrk="1" hangingPunct="1">
              <a:defRPr/>
            </a:pPr>
            <a:r>
              <a:rPr lang="zh-CN" altLang="en-US" sz="2800" smtClean="0">
                <a:effectLst>
                  <a:outerShdw blurRad="38100" dist="38100" dir="2700000" algn="tl">
                    <a:srgbClr val="C0C0C0"/>
                  </a:outerShdw>
                </a:effectLst>
                <a:latin typeface="Times New Roman" pitchFamily="18" charset="0"/>
                <a:ea typeface="宋体" pitchFamily="2" charset="-122"/>
              </a:rPr>
              <a:t> （</a:t>
            </a:r>
            <a:r>
              <a:rPr lang="en-US" altLang="zh-CN" sz="2800" smtClean="0">
                <a:effectLst>
                  <a:outerShdw blurRad="38100" dist="38100" dir="2700000" algn="tl">
                    <a:srgbClr val="C0C0C0"/>
                  </a:outerShdw>
                </a:effectLst>
                <a:latin typeface="Times New Roman" pitchFamily="18" charset="0"/>
                <a:ea typeface="宋体" pitchFamily="2" charset="-122"/>
              </a:rPr>
              <a:t>c</a:t>
            </a:r>
            <a:r>
              <a:rPr lang="zh-CN" altLang="en-US" sz="2800" smtClean="0">
                <a:effectLst>
                  <a:outerShdw blurRad="38100" dist="38100" dir="2700000" algn="tl">
                    <a:srgbClr val="C0C0C0"/>
                  </a:outerShdw>
                </a:effectLst>
                <a:latin typeface="Times New Roman" pitchFamily="18" charset="0"/>
                <a:ea typeface="宋体" pitchFamily="2" charset="-122"/>
              </a:rPr>
              <a:t>）</a:t>
            </a:r>
            <a:r>
              <a:rPr lang="en-US" altLang="zh-CN" sz="2800" smtClean="0">
                <a:effectLst>
                  <a:outerShdw blurRad="38100" dist="38100" dir="2700000" algn="tl">
                    <a:srgbClr val="C0C0C0"/>
                  </a:outerShdw>
                </a:effectLst>
                <a:latin typeface="Times New Roman" pitchFamily="18" charset="0"/>
                <a:ea typeface="宋体" pitchFamily="2" charset="-122"/>
              </a:rPr>
              <a:t>110</a:t>
            </a:r>
            <a:r>
              <a:rPr lang="zh-CN" altLang="en-US" sz="2800" smtClean="0">
                <a:effectLst>
                  <a:outerShdw blurRad="38100" dist="38100" dir="2700000" algn="tl">
                    <a:srgbClr val="C0C0C0"/>
                  </a:outerShdw>
                </a:effectLst>
                <a:latin typeface="Times New Roman" pitchFamily="18" charset="0"/>
                <a:ea typeface="宋体" pitchFamily="2" charset="-122"/>
              </a:rPr>
              <a:t>工作状态</a:t>
            </a:r>
            <a:r>
              <a:rPr lang="zh-CN" altLang="en-US" sz="2800" smtClean="0">
                <a:effectLst>
                  <a:outerShdw blurRad="38100" dist="38100" dir="2700000" algn="tl">
                    <a:srgbClr val="C0C0C0"/>
                  </a:outerShdw>
                </a:effectLst>
                <a:ea typeface="宋体" pitchFamily="2" charset="-122"/>
              </a:rPr>
              <a:t> </a:t>
            </a:r>
          </a:p>
        </p:txBody>
      </p:sp>
      <p:sp>
        <p:nvSpPr>
          <p:cNvPr id="605187" name="Rectangle 3"/>
          <p:cNvSpPr>
            <a:spLocks noGrp="1" noChangeArrowheads="1"/>
          </p:cNvSpPr>
          <p:nvPr>
            <p:ph idx="1"/>
          </p:nvPr>
        </p:nvSpPr>
        <p:spPr>
          <a:xfrm>
            <a:off x="1724025" y="1122363"/>
            <a:ext cx="3376613" cy="3887787"/>
          </a:xfrm>
        </p:spPr>
        <p:txBody>
          <a:bodyPr/>
          <a:lstStyle/>
          <a:p>
            <a:pPr eaLnBrk="1" hangingPunct="1">
              <a:lnSpc>
                <a:spcPct val="120000"/>
              </a:lnSpc>
              <a:spcBef>
                <a:spcPct val="50000"/>
              </a:spcBef>
              <a:buSzPct val="70000"/>
              <a:defRPr/>
            </a:pPr>
            <a:r>
              <a:rPr lang="en-US" altLang="zh-CN" smtClean="0">
                <a:solidFill>
                  <a:srgbClr val="CC0000"/>
                </a:solidFill>
                <a:effectLst>
                  <a:outerShdw blurRad="38100" dist="38100" dir="2700000" algn="tl">
                    <a:srgbClr val="C0C0C0"/>
                  </a:outerShdw>
                </a:effectLst>
                <a:latin typeface="Times New Roman" pitchFamily="18" charset="0"/>
                <a:ea typeface="宋体" pitchFamily="2" charset="-122"/>
              </a:rPr>
              <a:t>110</a:t>
            </a:r>
            <a:r>
              <a:rPr lang="zh-CN" altLang="en-US" smtClean="0">
                <a:solidFill>
                  <a:srgbClr val="CC0000"/>
                </a:solidFill>
                <a:effectLst>
                  <a:outerShdw blurRad="38100" dist="38100" dir="2700000" algn="tl">
                    <a:srgbClr val="C0C0C0"/>
                  </a:outerShdw>
                </a:effectLst>
                <a:latin typeface="Times New Roman" pitchFamily="18" charset="0"/>
                <a:ea typeface="宋体" pitchFamily="2" charset="-122"/>
              </a:rPr>
              <a:t>工作状态</a:t>
            </a:r>
            <a:endParaRPr lang="zh-CN" altLang="en-US" smtClean="0">
              <a:latin typeface="Times New Roman" pitchFamily="18" charset="0"/>
              <a:ea typeface="宋体" pitchFamily="2" charset="-122"/>
            </a:endParaRPr>
          </a:p>
          <a:p>
            <a:pPr eaLnBrk="1" hangingPunct="1">
              <a:lnSpc>
                <a:spcPct val="120000"/>
              </a:lnSpc>
              <a:spcBef>
                <a:spcPct val="50000"/>
              </a:spcBef>
              <a:buSzPct val="70000"/>
              <a:defRPr/>
            </a:pPr>
            <a:r>
              <a:rPr lang="zh-CN" altLang="en-US" smtClean="0">
                <a:latin typeface="Times New Roman" pitchFamily="18" charset="0"/>
                <a:ea typeface="宋体" pitchFamily="2" charset="-122"/>
              </a:rPr>
              <a:t>这时</a:t>
            </a:r>
            <a:r>
              <a:rPr lang="en-US" altLang="zh-CN" smtClean="0">
                <a:latin typeface="Times New Roman" pitchFamily="18" charset="0"/>
                <a:ea typeface="宋体" pitchFamily="2" charset="-122"/>
              </a:rPr>
              <a:t>VT</a:t>
            </a:r>
            <a:r>
              <a:rPr lang="en-US" altLang="zh-CN" baseline="-25000" smtClean="0">
                <a:latin typeface="Times New Roman" pitchFamily="18" charset="0"/>
                <a:ea typeface="宋体" pitchFamily="2" charset="-122"/>
              </a:rPr>
              <a:t>1</a:t>
            </a:r>
            <a:r>
              <a:rPr lang="zh-CN" altLang="en-US" smtClean="0">
                <a:latin typeface="Times New Roman" pitchFamily="18" charset="0"/>
                <a:ea typeface="宋体" pitchFamily="2" charset="-122"/>
              </a:rPr>
              <a:t>、</a:t>
            </a:r>
            <a:r>
              <a:rPr lang="en-US" altLang="zh-CN" smtClean="0">
                <a:latin typeface="Times New Roman" pitchFamily="18" charset="0"/>
                <a:ea typeface="宋体" pitchFamily="2" charset="-122"/>
              </a:rPr>
              <a:t>VT</a:t>
            </a:r>
            <a:r>
              <a:rPr lang="en-US" altLang="zh-CN" baseline="-25000" smtClean="0">
                <a:latin typeface="Times New Roman" pitchFamily="18" charset="0"/>
                <a:ea typeface="宋体" pitchFamily="2" charset="-122"/>
              </a:rPr>
              <a:t>3</a:t>
            </a:r>
            <a:r>
              <a:rPr lang="zh-CN" altLang="en-US" smtClean="0">
                <a:latin typeface="Times New Roman" pitchFamily="18" charset="0"/>
                <a:ea typeface="宋体" pitchFamily="2" charset="-122"/>
              </a:rPr>
              <a:t>、</a:t>
            </a:r>
            <a:r>
              <a:rPr lang="en-US" altLang="zh-CN" smtClean="0">
                <a:latin typeface="Times New Roman" pitchFamily="18" charset="0"/>
                <a:ea typeface="宋体" pitchFamily="2" charset="-122"/>
              </a:rPr>
              <a:t>VT</a:t>
            </a:r>
            <a:r>
              <a:rPr lang="en-US" altLang="zh-CN" baseline="-25000" smtClean="0">
                <a:latin typeface="Times New Roman" pitchFamily="18" charset="0"/>
                <a:ea typeface="宋体" pitchFamily="2" charset="-122"/>
              </a:rPr>
              <a:t>2</a:t>
            </a:r>
            <a:r>
              <a:rPr lang="zh-CN" altLang="en-US" smtClean="0">
                <a:latin typeface="Times New Roman" pitchFamily="18" charset="0"/>
                <a:ea typeface="宋体" pitchFamily="2" charset="-122"/>
              </a:rPr>
              <a:t>导通</a:t>
            </a:r>
          </a:p>
          <a:p>
            <a:pPr eaLnBrk="1" hangingPunct="1">
              <a:lnSpc>
                <a:spcPct val="120000"/>
              </a:lnSpc>
              <a:spcBef>
                <a:spcPct val="50000"/>
              </a:spcBef>
              <a:buSzPct val="70000"/>
              <a:defRPr/>
            </a:pPr>
            <a:r>
              <a:rPr lang="zh-CN" altLang="en-US" smtClean="0">
                <a:latin typeface="Times New Roman" pitchFamily="18" charset="0"/>
                <a:ea typeface="宋体" pitchFamily="2" charset="-122"/>
              </a:rPr>
              <a:t>各相对直流电源中点的电压都是幅值为 </a:t>
            </a:r>
          </a:p>
          <a:p>
            <a:pPr eaLnBrk="1" hangingPunct="1">
              <a:lnSpc>
                <a:spcPct val="120000"/>
              </a:lnSpc>
              <a:spcBef>
                <a:spcPct val="50000"/>
              </a:spcBef>
              <a:defRPr/>
            </a:pPr>
            <a:r>
              <a:rPr lang="zh-CN" altLang="en-US" smtClean="0">
                <a:latin typeface="Times New Roman" pitchFamily="18" charset="0"/>
                <a:ea typeface="宋体" pitchFamily="2" charset="-122"/>
              </a:rPr>
              <a:t>     </a:t>
            </a:r>
            <a:r>
              <a:rPr lang="en-US" altLang="zh-CN" i="1" smtClean="0">
                <a:latin typeface="Times New Roman" pitchFamily="18" charset="0"/>
                <a:ea typeface="宋体" pitchFamily="2" charset="-122"/>
              </a:rPr>
              <a:t>U</a:t>
            </a:r>
            <a:r>
              <a:rPr lang="en-US" altLang="zh-CN" baseline="-25000" smtClean="0">
                <a:latin typeface="Times New Roman" pitchFamily="18" charset="0"/>
                <a:ea typeface="宋体" pitchFamily="2" charset="-122"/>
              </a:rPr>
              <a:t>AO’ </a:t>
            </a:r>
            <a:r>
              <a:rPr lang="en-US" altLang="zh-CN" smtClean="0">
                <a:latin typeface="Times New Roman" pitchFamily="18" charset="0"/>
                <a:ea typeface="宋体" pitchFamily="2" charset="-122"/>
              </a:rPr>
              <a:t>=</a:t>
            </a:r>
            <a:r>
              <a:rPr lang="en-US" altLang="zh-CN" i="1" smtClean="0">
                <a:latin typeface="Times New Roman" pitchFamily="18" charset="0"/>
                <a:ea typeface="宋体" pitchFamily="2" charset="-122"/>
              </a:rPr>
              <a:t> U</a:t>
            </a:r>
            <a:r>
              <a:rPr lang="en-US" altLang="zh-CN" baseline="-25000" smtClean="0">
                <a:latin typeface="Times New Roman" pitchFamily="18" charset="0"/>
                <a:ea typeface="宋体" pitchFamily="2" charset="-122"/>
              </a:rPr>
              <a:t>BO’ </a:t>
            </a:r>
            <a:r>
              <a:rPr lang="en-US" altLang="zh-CN" smtClean="0">
                <a:latin typeface="Times New Roman" pitchFamily="18" charset="0"/>
                <a:ea typeface="宋体" pitchFamily="2" charset="-122"/>
              </a:rPr>
              <a:t>=  </a:t>
            </a:r>
            <a:r>
              <a:rPr lang="en-US" altLang="zh-CN" i="1" smtClean="0">
                <a:latin typeface="Times New Roman" pitchFamily="18" charset="0"/>
                <a:ea typeface="宋体" pitchFamily="2" charset="-122"/>
              </a:rPr>
              <a:t>U</a:t>
            </a:r>
            <a:r>
              <a:rPr lang="en-US" altLang="zh-CN" baseline="-25000" smtClean="0">
                <a:latin typeface="Times New Roman" pitchFamily="18" charset="0"/>
                <a:ea typeface="宋体" pitchFamily="2" charset="-122"/>
              </a:rPr>
              <a:t>d</a:t>
            </a:r>
            <a:r>
              <a:rPr lang="en-US" altLang="zh-CN" smtClean="0">
                <a:latin typeface="Times New Roman" pitchFamily="18" charset="0"/>
                <a:ea typeface="宋体" pitchFamily="2" charset="-122"/>
              </a:rPr>
              <a:t> /2</a:t>
            </a:r>
          </a:p>
          <a:p>
            <a:pPr eaLnBrk="1" hangingPunct="1">
              <a:lnSpc>
                <a:spcPct val="120000"/>
              </a:lnSpc>
              <a:spcBef>
                <a:spcPct val="50000"/>
              </a:spcBef>
              <a:defRPr/>
            </a:pPr>
            <a:r>
              <a:rPr lang="en-US" altLang="zh-CN" i="1" smtClean="0">
                <a:latin typeface="Times New Roman" pitchFamily="18" charset="0"/>
                <a:ea typeface="宋体" pitchFamily="2" charset="-122"/>
              </a:rPr>
              <a:t>    U</a:t>
            </a:r>
            <a:r>
              <a:rPr lang="en-US" altLang="zh-CN" baseline="-25000" smtClean="0">
                <a:latin typeface="Times New Roman" pitchFamily="18" charset="0"/>
                <a:ea typeface="宋体" pitchFamily="2" charset="-122"/>
              </a:rPr>
              <a:t>CO’ </a:t>
            </a:r>
            <a:r>
              <a:rPr lang="en-US" altLang="zh-CN" smtClean="0">
                <a:latin typeface="Times New Roman" pitchFamily="18" charset="0"/>
                <a:ea typeface="宋体" pitchFamily="2" charset="-122"/>
              </a:rPr>
              <a:t>= -</a:t>
            </a:r>
            <a:r>
              <a:rPr lang="en-US" altLang="zh-CN" i="1" smtClean="0">
                <a:latin typeface="Times New Roman" pitchFamily="18" charset="0"/>
                <a:ea typeface="宋体" pitchFamily="2" charset="-122"/>
              </a:rPr>
              <a:t>U</a:t>
            </a:r>
            <a:r>
              <a:rPr lang="en-US" altLang="zh-CN" baseline="-25000" smtClean="0">
                <a:latin typeface="Times New Roman" pitchFamily="18" charset="0"/>
                <a:ea typeface="宋体" pitchFamily="2" charset="-122"/>
              </a:rPr>
              <a:t>d</a:t>
            </a:r>
            <a:r>
              <a:rPr lang="en-US" altLang="zh-CN" smtClean="0">
                <a:latin typeface="Times New Roman" pitchFamily="18" charset="0"/>
                <a:ea typeface="宋体" pitchFamily="2" charset="-122"/>
              </a:rPr>
              <a:t> / 2</a:t>
            </a:r>
          </a:p>
          <a:p>
            <a:pPr eaLnBrk="1" hangingPunct="1">
              <a:lnSpc>
                <a:spcPct val="120000"/>
              </a:lnSpc>
              <a:spcBef>
                <a:spcPct val="50000"/>
              </a:spcBef>
              <a:defRPr/>
            </a:pPr>
            <a:r>
              <a:rPr lang="en-US" altLang="zh-CN" i="1" smtClean="0">
                <a:latin typeface="Times New Roman" pitchFamily="18" charset="0"/>
                <a:ea typeface="宋体" pitchFamily="2" charset="-122"/>
              </a:rPr>
              <a:t>     </a:t>
            </a:r>
          </a:p>
        </p:txBody>
      </p:sp>
      <p:pic>
        <p:nvPicPr>
          <p:cNvPr id="58374" name="Picture 45"/>
          <p:cNvPicPr>
            <a:picLocks noChangeAspect="1" noChangeArrowheads="1"/>
          </p:cNvPicPr>
          <p:nvPr/>
        </p:nvPicPr>
        <p:blipFill>
          <a:blip r:embed="rId3" cstate="print"/>
          <a:srcRect/>
          <a:stretch>
            <a:fillRect/>
          </a:stretch>
        </p:blipFill>
        <p:spPr bwMode="auto">
          <a:xfrm>
            <a:off x="4851400" y="1592263"/>
            <a:ext cx="4038600" cy="4029075"/>
          </a:xfrm>
          <a:prstGeom prst="rect">
            <a:avLst/>
          </a:prstGeom>
          <a:noFill/>
          <a:ln w="9525">
            <a:noFill/>
            <a:miter lim="800000"/>
            <a:headEnd/>
            <a:tailEnd/>
          </a:ln>
        </p:spPr>
      </p:pic>
      <p:sp>
        <p:nvSpPr>
          <p:cNvPr id="11"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2"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graphicFrame>
        <p:nvGraphicFramePr>
          <p:cNvPr id="58370" name="Object 45"/>
          <p:cNvGraphicFramePr>
            <a:graphicFrameLocks/>
          </p:cNvGraphicFramePr>
          <p:nvPr/>
        </p:nvGraphicFramePr>
        <p:xfrm>
          <a:off x="1914525" y="4411663"/>
          <a:ext cx="2571750" cy="1506537"/>
        </p:xfrm>
        <a:graphic>
          <a:graphicData uri="http://schemas.openxmlformats.org/presentationml/2006/ole">
            <p:oleObj spid="_x0000_s58370" r:id="rId10" imgW="1841500" imgH="1206500" progId="">
              <p:embed/>
            </p:oleObj>
          </a:graphicData>
        </a:graphic>
      </p:graphicFrame>
      <p:graphicFrame>
        <p:nvGraphicFramePr>
          <p:cNvPr id="58371" name="Object 47"/>
          <p:cNvGraphicFramePr>
            <a:graphicFrameLocks/>
          </p:cNvGraphicFramePr>
          <p:nvPr/>
        </p:nvGraphicFramePr>
        <p:xfrm>
          <a:off x="1939925" y="5992813"/>
          <a:ext cx="1978025" cy="741362"/>
        </p:xfrm>
        <a:graphic>
          <a:graphicData uri="http://schemas.openxmlformats.org/presentationml/2006/ole">
            <p:oleObj spid="_x0000_s58371" r:id="rId11" imgW="1562100" imgH="571500" progId="">
              <p:embed/>
            </p:oleObj>
          </a:graphicData>
        </a:graphic>
      </p:graphicFrame>
      <p:sp>
        <p:nvSpPr>
          <p:cNvPr id="19" name="TextBox 18"/>
          <p:cNvSpPr txBox="1"/>
          <p:nvPr/>
        </p:nvSpPr>
        <p:spPr>
          <a:xfrm>
            <a:off x="1630363" y="4102100"/>
            <a:ext cx="1446212" cy="369888"/>
          </a:xfrm>
          <a:prstGeom prst="rect">
            <a:avLst/>
          </a:prstGeom>
          <a:noFill/>
        </p:spPr>
        <p:txBody>
          <a:bodyPr>
            <a:spAutoFit/>
          </a:bodyPr>
          <a:lstStyle/>
          <a:p>
            <a:pPr>
              <a:buFontTx/>
              <a:buNone/>
              <a:defRPr/>
            </a:pPr>
            <a:r>
              <a:rPr lang="zh-CN" altLang="en-US" sz="2000" dirty="0">
                <a:solidFill>
                  <a:srgbClr val="FF0000"/>
                </a:solidFill>
                <a:effectLst>
                  <a:outerShdw blurRad="38100" dist="38100" dir="2700000" algn="tl">
                    <a:srgbClr val="000000">
                      <a:alpha val="43137"/>
                    </a:srgbClr>
                  </a:outerShdw>
                </a:effectLst>
                <a:sym typeface="+mn-ea"/>
              </a:rPr>
              <a:t>开关函数</a:t>
            </a:r>
          </a:p>
        </p:txBody>
      </p:sp>
    </p:spTree>
  </p:cSld>
  <p:clrMapOvr>
    <a:masterClrMapping/>
  </p:clrMapOvr>
  <p:transition spd="med">
    <p:wipe di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ChangeArrowheads="1"/>
          </p:cNvSpPr>
          <p:nvPr/>
        </p:nvSpPr>
        <p:spPr bwMode="auto">
          <a:xfrm>
            <a:off x="4557713" y="1917700"/>
            <a:ext cx="4392612" cy="4606925"/>
          </a:xfrm>
          <a:prstGeom prst="rect">
            <a:avLst/>
          </a:prstGeom>
          <a:noFill/>
          <a:ln w="9525">
            <a:noFill/>
            <a:miter lim="800000"/>
            <a:headEnd/>
            <a:tailEnd/>
          </a:ln>
        </p:spPr>
        <p:txBody>
          <a:bodyPr wrap="none" anchor="ctr"/>
          <a:lstStyle/>
          <a:p>
            <a:pPr algn="ctr"/>
            <a:endParaRPr lang="zh-CN" altLang="en-US"/>
          </a:p>
        </p:txBody>
      </p:sp>
      <p:sp>
        <p:nvSpPr>
          <p:cNvPr id="508931" name="Rectangle 3"/>
          <p:cNvSpPr>
            <a:spLocks noGrp="1" noChangeArrowheads="1"/>
          </p:cNvSpPr>
          <p:nvPr>
            <p:ph type="title"/>
          </p:nvPr>
        </p:nvSpPr>
        <p:spPr>
          <a:xfrm>
            <a:off x="1749425" y="300038"/>
            <a:ext cx="6986588" cy="577850"/>
          </a:xfrm>
        </p:spPr>
        <p:txBody>
          <a:bodyPr/>
          <a:lstStyle/>
          <a:p>
            <a:pPr eaLnBrk="1" hangingPunct="1">
              <a:defRPr/>
            </a:pPr>
            <a:r>
              <a:rPr lang="zh-CN" altLang="en-US" sz="2800" smtClean="0">
                <a:effectLst>
                  <a:outerShdw blurRad="38100" dist="38100" dir="2700000" algn="tl">
                    <a:srgbClr val="C0C0C0"/>
                  </a:outerShdw>
                </a:effectLst>
                <a:latin typeface="Times New Roman" pitchFamily="18" charset="0"/>
                <a:ea typeface="宋体" pitchFamily="2" charset="-122"/>
              </a:rPr>
              <a:t>（</a:t>
            </a:r>
            <a:r>
              <a:rPr lang="en-US" altLang="zh-CN" sz="2800" smtClean="0">
                <a:effectLst>
                  <a:outerShdw blurRad="38100" dist="38100" dir="2700000" algn="tl">
                    <a:srgbClr val="C0C0C0"/>
                  </a:outerShdw>
                </a:effectLst>
                <a:latin typeface="Times New Roman" pitchFamily="18" charset="0"/>
                <a:ea typeface="宋体" pitchFamily="2" charset="-122"/>
              </a:rPr>
              <a:t>d</a:t>
            </a:r>
            <a:r>
              <a:rPr lang="zh-CN" altLang="en-US" sz="2800" smtClean="0">
                <a:effectLst>
                  <a:outerShdw blurRad="38100" dist="38100" dir="2700000" algn="tl">
                    <a:srgbClr val="C0C0C0"/>
                  </a:outerShdw>
                </a:effectLst>
                <a:latin typeface="Times New Roman" pitchFamily="18" charset="0"/>
                <a:ea typeface="宋体" pitchFamily="2" charset="-122"/>
              </a:rPr>
              <a:t>）工作状态</a:t>
            </a:r>
            <a:r>
              <a:rPr lang="en-US" altLang="zh-CN" sz="2800" smtClean="0">
                <a:solidFill>
                  <a:srgbClr val="CC0000"/>
                </a:solidFill>
                <a:effectLst>
                  <a:outerShdw blurRad="38100" dist="38100" dir="2700000" algn="tl">
                    <a:srgbClr val="C0C0C0"/>
                  </a:outerShdw>
                </a:effectLst>
                <a:latin typeface="Times New Roman" pitchFamily="18" charset="0"/>
                <a:ea typeface="宋体" pitchFamily="2" charset="-122"/>
              </a:rPr>
              <a:t>110</a:t>
            </a:r>
            <a:r>
              <a:rPr lang="zh-CN" altLang="en-US" sz="2800" smtClean="0">
                <a:effectLst>
                  <a:outerShdw blurRad="38100" dist="38100" dir="2700000" algn="tl">
                    <a:srgbClr val="C0C0C0"/>
                  </a:outerShdw>
                </a:effectLst>
                <a:latin typeface="Times New Roman" pitchFamily="18" charset="0"/>
                <a:ea typeface="宋体" pitchFamily="2" charset="-122"/>
              </a:rPr>
              <a:t>的合成电压空间矢量</a:t>
            </a:r>
            <a:r>
              <a:rPr lang="zh-CN" altLang="en-US" sz="2800" smtClean="0">
                <a:effectLst>
                  <a:outerShdw blurRad="38100" dist="38100" dir="2700000" algn="tl">
                    <a:srgbClr val="C0C0C0"/>
                  </a:outerShdw>
                </a:effectLst>
                <a:ea typeface="宋体" pitchFamily="2" charset="-122"/>
              </a:rPr>
              <a:t> </a:t>
            </a:r>
          </a:p>
        </p:txBody>
      </p:sp>
      <p:sp>
        <p:nvSpPr>
          <p:cNvPr id="508932" name="Rectangle 4"/>
          <p:cNvSpPr>
            <a:spLocks noGrp="1" noChangeArrowheads="1"/>
          </p:cNvSpPr>
          <p:nvPr>
            <p:ph idx="1"/>
          </p:nvPr>
        </p:nvSpPr>
        <p:spPr>
          <a:xfrm>
            <a:off x="1866900" y="1806575"/>
            <a:ext cx="2819400" cy="3951288"/>
          </a:xfrm>
        </p:spPr>
        <p:txBody>
          <a:bodyPr/>
          <a:lstStyle/>
          <a:p>
            <a:pPr eaLnBrk="1" hangingPunct="1">
              <a:lnSpc>
                <a:spcPct val="130000"/>
              </a:lnSpc>
              <a:spcBef>
                <a:spcPct val="50000"/>
              </a:spcBef>
              <a:defRPr/>
            </a:pPr>
            <a:r>
              <a:rPr lang="zh-CN" altLang="en-US" i="1" dirty="0" smtClean="0">
                <a:latin typeface="Times New Roman" pitchFamily="18" charset="0"/>
                <a:ea typeface="宋体" pitchFamily="2" charset="-122"/>
              </a:rPr>
              <a:t> </a:t>
            </a:r>
            <a:r>
              <a:rPr lang="en-US" altLang="zh-CN" i="1" dirty="0" smtClean="0">
                <a:solidFill>
                  <a:srgbClr val="C00000"/>
                </a:solidFill>
                <a:effectLst>
                  <a:outerShdw blurRad="38100" dist="38100" dir="2700000" algn="tl">
                    <a:srgbClr val="000000">
                      <a:alpha val="43137"/>
                    </a:srgbClr>
                  </a:outerShdw>
                </a:effectLst>
                <a:latin typeface="Times New Roman" pitchFamily="18" charset="0"/>
                <a:ea typeface="宋体" pitchFamily="2" charset="-122"/>
              </a:rPr>
              <a:t>u</a:t>
            </a:r>
            <a:r>
              <a:rPr lang="en-US" altLang="zh-CN" baseline="-25000" dirty="0" smtClean="0">
                <a:solidFill>
                  <a:srgbClr val="C00000"/>
                </a:solidFill>
                <a:effectLst>
                  <a:outerShdw blurRad="38100" dist="38100" dir="2700000" algn="tl">
                    <a:srgbClr val="000000">
                      <a:alpha val="43137"/>
                    </a:srgbClr>
                  </a:outerShdw>
                </a:effectLst>
                <a:latin typeface="Times New Roman" pitchFamily="18" charset="0"/>
                <a:ea typeface="宋体" pitchFamily="2" charset="-122"/>
              </a:rPr>
              <a:t>1 </a:t>
            </a:r>
            <a:r>
              <a:rPr lang="zh-CN" altLang="en-US" dirty="0" smtClean="0">
                <a:solidFill>
                  <a:srgbClr val="C00000"/>
                </a:solidFill>
                <a:effectLst>
                  <a:outerShdw blurRad="38100" dist="38100" dir="2700000" algn="tl">
                    <a:srgbClr val="000000">
                      <a:alpha val="43137"/>
                    </a:srgbClr>
                  </a:outerShdw>
                </a:effectLst>
                <a:latin typeface="Times New Roman" pitchFamily="18" charset="0"/>
                <a:ea typeface="宋体" pitchFamily="2" charset="-122"/>
              </a:rPr>
              <a:t>存在的时间为</a:t>
            </a:r>
            <a:r>
              <a:rPr lang="zh-CN" altLang="en-US" dirty="0" smtClean="0">
                <a:solidFill>
                  <a:srgbClr val="C00000"/>
                </a:solidFill>
                <a:effectLst>
                  <a:outerShdw blurRad="38100" dist="38100" dir="2700000" algn="tl">
                    <a:srgbClr val="000000">
                      <a:alpha val="43137"/>
                    </a:srgbClr>
                  </a:outerShdw>
                </a:effectLst>
                <a:latin typeface="Times New Roman" pitchFamily="18" charset="0"/>
                <a:ea typeface="宋体" pitchFamily="2" charset="-122"/>
                <a:sym typeface="Symbol" pitchFamily="18" charset="2"/>
              </a:rPr>
              <a:t></a:t>
            </a:r>
            <a:r>
              <a:rPr lang="en-US" altLang="zh-CN" dirty="0" smtClean="0">
                <a:solidFill>
                  <a:srgbClr val="C00000"/>
                </a:solidFill>
                <a:effectLst>
                  <a:outerShdw blurRad="38100" dist="38100" dir="2700000" algn="tl">
                    <a:srgbClr val="000000">
                      <a:alpha val="43137"/>
                    </a:srgbClr>
                  </a:outerShdw>
                </a:effectLst>
                <a:latin typeface="Times New Roman" pitchFamily="18" charset="0"/>
                <a:ea typeface="宋体" pitchFamily="2" charset="-122"/>
                <a:sym typeface="Symbol" pitchFamily="18" charset="2"/>
              </a:rPr>
              <a:t>/3</a:t>
            </a:r>
            <a:r>
              <a:rPr lang="zh-CN" altLang="en-US" dirty="0" smtClean="0">
                <a:latin typeface="Times New Roman" pitchFamily="18" charset="0"/>
                <a:ea typeface="宋体" pitchFamily="2" charset="-122"/>
              </a:rPr>
              <a:t>，在这段时间以后，工作状态转为</a:t>
            </a:r>
            <a:r>
              <a:rPr lang="en-US" altLang="zh-CN" dirty="0" smtClean="0">
                <a:latin typeface="Times New Roman" pitchFamily="18" charset="0"/>
                <a:ea typeface="宋体" pitchFamily="2" charset="-122"/>
              </a:rPr>
              <a:t>110</a:t>
            </a:r>
            <a:r>
              <a:rPr lang="zh-CN" altLang="en-US" dirty="0" smtClean="0">
                <a:latin typeface="Times New Roman" pitchFamily="18" charset="0"/>
                <a:ea typeface="宋体" pitchFamily="2" charset="-122"/>
              </a:rPr>
              <a:t>，和上面的分析相似，合成空间矢量变成图中的 </a:t>
            </a:r>
            <a:r>
              <a:rPr lang="en-US" altLang="zh-CN" i="1" dirty="0" smtClean="0">
                <a:solidFill>
                  <a:srgbClr val="0000FF"/>
                </a:solidFill>
                <a:effectLst>
                  <a:outerShdw blurRad="38100" dist="38100" dir="2700000" algn="tl">
                    <a:srgbClr val="000000">
                      <a:alpha val="43137"/>
                    </a:srgbClr>
                  </a:outerShdw>
                </a:effectLst>
                <a:latin typeface="Times New Roman" pitchFamily="18" charset="0"/>
                <a:ea typeface="宋体" pitchFamily="2" charset="-122"/>
              </a:rPr>
              <a:t>u</a:t>
            </a:r>
            <a:r>
              <a:rPr lang="en-US" altLang="zh-CN" baseline="-25000" dirty="0" smtClean="0">
                <a:solidFill>
                  <a:srgbClr val="0000FF"/>
                </a:solidFill>
                <a:effectLst>
                  <a:outerShdw blurRad="38100" dist="38100" dir="2700000" algn="tl">
                    <a:srgbClr val="000000">
                      <a:alpha val="43137"/>
                    </a:srgbClr>
                  </a:outerShdw>
                </a:effectLst>
                <a:latin typeface="Times New Roman" pitchFamily="18" charset="0"/>
                <a:ea typeface="宋体" pitchFamily="2" charset="-122"/>
              </a:rPr>
              <a:t>2</a:t>
            </a:r>
            <a:r>
              <a:rPr lang="en-US" altLang="zh-CN" dirty="0" smtClean="0">
                <a:solidFill>
                  <a:srgbClr val="0000FF"/>
                </a:solidFill>
                <a:effectLst>
                  <a:outerShdw blurRad="38100" dist="38100" dir="2700000" algn="tl">
                    <a:srgbClr val="000000">
                      <a:alpha val="43137"/>
                    </a:srgbClr>
                  </a:outerShdw>
                </a:effectLst>
                <a:latin typeface="Times New Roman" pitchFamily="18" charset="0"/>
                <a:ea typeface="宋体" pitchFamily="2" charset="-122"/>
              </a:rPr>
              <a:t> </a:t>
            </a:r>
            <a:r>
              <a:rPr lang="zh-CN" altLang="en-US" dirty="0" smtClean="0">
                <a:latin typeface="Times New Roman" pitchFamily="18" charset="0"/>
                <a:ea typeface="宋体" pitchFamily="2" charset="-122"/>
              </a:rPr>
              <a:t>，</a:t>
            </a:r>
            <a:r>
              <a:rPr lang="zh-CN" altLang="en-US" dirty="0" smtClean="0">
                <a:solidFill>
                  <a:srgbClr val="0000FF"/>
                </a:solidFill>
                <a:effectLst>
                  <a:outerShdw blurRad="38100" dist="38100" dir="2700000" algn="tl">
                    <a:srgbClr val="C0C0C0"/>
                  </a:outerShdw>
                </a:effectLst>
                <a:latin typeface="Times New Roman" pitchFamily="18" charset="0"/>
                <a:ea typeface="宋体" pitchFamily="2" charset="-122"/>
              </a:rPr>
              <a:t>它在空间上滞后于</a:t>
            </a:r>
            <a:r>
              <a:rPr lang="en-US" altLang="zh-CN" i="1" dirty="0" smtClean="0">
                <a:solidFill>
                  <a:srgbClr val="0000FF"/>
                </a:solidFill>
                <a:effectLst>
                  <a:outerShdw blurRad="38100" dist="38100" dir="2700000" algn="tl">
                    <a:srgbClr val="C0C0C0"/>
                  </a:outerShdw>
                </a:effectLst>
                <a:latin typeface="Times New Roman" pitchFamily="18" charset="0"/>
                <a:ea typeface="宋体" pitchFamily="2" charset="-122"/>
              </a:rPr>
              <a:t>u</a:t>
            </a:r>
            <a:r>
              <a:rPr lang="en-US" altLang="zh-CN" baseline="-25000" dirty="0" smtClean="0">
                <a:solidFill>
                  <a:srgbClr val="0000FF"/>
                </a:solidFill>
                <a:effectLst>
                  <a:outerShdw blurRad="38100" dist="38100" dir="2700000" algn="tl">
                    <a:srgbClr val="C0C0C0"/>
                  </a:outerShdw>
                </a:effectLst>
                <a:latin typeface="Times New Roman" pitchFamily="18" charset="0"/>
                <a:ea typeface="宋体" pitchFamily="2" charset="-122"/>
              </a:rPr>
              <a:t>1 </a:t>
            </a:r>
            <a:r>
              <a:rPr lang="zh-CN" altLang="en-US" dirty="0" smtClean="0">
                <a:solidFill>
                  <a:srgbClr val="0000FF"/>
                </a:solidFill>
                <a:effectLst>
                  <a:outerShdw blurRad="38100" dist="38100" dir="2700000" algn="tl">
                    <a:srgbClr val="C0C0C0"/>
                  </a:outerShdw>
                </a:effectLst>
                <a:latin typeface="Times New Roman" pitchFamily="18" charset="0"/>
                <a:ea typeface="宋体" pitchFamily="2" charset="-122"/>
              </a:rPr>
              <a:t>的相位为 </a:t>
            </a:r>
            <a:r>
              <a:rPr lang="zh-CN" altLang="en-US" dirty="0" smtClean="0">
                <a:solidFill>
                  <a:srgbClr val="0000FF"/>
                </a:solidFill>
                <a:effectLst>
                  <a:outerShdw blurRad="38100" dist="38100" dir="2700000" algn="tl">
                    <a:srgbClr val="C0C0C0"/>
                  </a:outerShdw>
                </a:effectLst>
                <a:latin typeface="Times New Roman" pitchFamily="18" charset="0"/>
                <a:ea typeface="宋体" pitchFamily="2" charset="-122"/>
                <a:sym typeface="Symbol" pitchFamily="18" charset="2"/>
              </a:rPr>
              <a:t></a:t>
            </a:r>
            <a:r>
              <a:rPr lang="en-US" altLang="zh-CN" dirty="0" smtClean="0">
                <a:solidFill>
                  <a:srgbClr val="0000FF"/>
                </a:solidFill>
                <a:effectLst>
                  <a:outerShdw blurRad="38100" dist="38100" dir="2700000" algn="tl">
                    <a:srgbClr val="C0C0C0"/>
                  </a:outerShdw>
                </a:effectLst>
                <a:latin typeface="Times New Roman" pitchFamily="18" charset="0"/>
                <a:ea typeface="宋体" pitchFamily="2" charset="-122"/>
                <a:sym typeface="Symbol" pitchFamily="18" charset="2"/>
              </a:rPr>
              <a:t>/3 </a:t>
            </a:r>
            <a:r>
              <a:rPr lang="zh-CN" altLang="en-US" dirty="0" smtClean="0">
                <a:solidFill>
                  <a:srgbClr val="0000FF"/>
                </a:solidFill>
                <a:effectLst>
                  <a:outerShdw blurRad="38100" dist="38100" dir="2700000" algn="tl">
                    <a:srgbClr val="C0C0C0"/>
                  </a:outerShdw>
                </a:effectLst>
                <a:latin typeface="Times New Roman" pitchFamily="18" charset="0"/>
                <a:ea typeface="宋体" pitchFamily="2" charset="-122"/>
              </a:rPr>
              <a:t>弧度，存在的时间也是 </a:t>
            </a:r>
            <a:r>
              <a:rPr lang="zh-CN" altLang="en-US" dirty="0" smtClean="0">
                <a:solidFill>
                  <a:srgbClr val="0000FF"/>
                </a:solidFill>
                <a:effectLst>
                  <a:outerShdw blurRad="38100" dist="38100" dir="2700000" algn="tl">
                    <a:srgbClr val="C0C0C0"/>
                  </a:outerShdw>
                </a:effectLst>
                <a:latin typeface="Times New Roman" pitchFamily="18" charset="0"/>
                <a:ea typeface="宋体" pitchFamily="2" charset="-122"/>
                <a:sym typeface="Symbol" pitchFamily="18" charset="2"/>
              </a:rPr>
              <a:t></a:t>
            </a:r>
            <a:r>
              <a:rPr lang="en-US" altLang="zh-CN" dirty="0" smtClean="0">
                <a:solidFill>
                  <a:srgbClr val="0000FF"/>
                </a:solidFill>
                <a:effectLst>
                  <a:outerShdw blurRad="38100" dist="38100" dir="2700000" algn="tl">
                    <a:srgbClr val="C0C0C0"/>
                  </a:outerShdw>
                </a:effectLst>
                <a:latin typeface="Times New Roman" pitchFamily="18" charset="0"/>
                <a:ea typeface="宋体" pitchFamily="2" charset="-122"/>
                <a:sym typeface="Symbol" pitchFamily="18" charset="2"/>
              </a:rPr>
              <a:t>/3</a:t>
            </a:r>
            <a:r>
              <a:rPr lang="en-US" altLang="zh-CN" dirty="0" smtClean="0">
                <a:solidFill>
                  <a:srgbClr val="0000FF"/>
                </a:solidFill>
                <a:effectLst>
                  <a:outerShdw blurRad="38100" dist="38100" dir="2700000" algn="tl">
                    <a:srgbClr val="C0C0C0"/>
                  </a:outerShdw>
                </a:effectLst>
                <a:latin typeface="Times New Roman" pitchFamily="18" charset="0"/>
                <a:ea typeface="宋体" pitchFamily="2" charset="-122"/>
              </a:rPr>
              <a:t> </a:t>
            </a:r>
            <a:r>
              <a:rPr lang="zh-CN" altLang="en-US" dirty="0" smtClean="0">
                <a:solidFill>
                  <a:srgbClr val="0000FF"/>
                </a:solidFill>
                <a:effectLst>
                  <a:outerShdw blurRad="38100" dist="38100" dir="2700000" algn="tl">
                    <a:srgbClr val="C0C0C0"/>
                  </a:outerShdw>
                </a:effectLst>
                <a:latin typeface="Times New Roman" pitchFamily="18" charset="0"/>
                <a:ea typeface="宋体" pitchFamily="2" charset="-122"/>
              </a:rPr>
              <a:t>。 </a:t>
            </a:r>
          </a:p>
        </p:txBody>
      </p:sp>
      <p:grpSp>
        <p:nvGrpSpPr>
          <p:cNvPr id="141317" name="Group 5"/>
          <p:cNvGrpSpPr>
            <a:grpSpLocks/>
          </p:cNvGrpSpPr>
          <p:nvPr/>
        </p:nvGrpSpPr>
        <p:grpSpPr bwMode="auto">
          <a:xfrm>
            <a:off x="4922838" y="2058988"/>
            <a:ext cx="3906837" cy="4203700"/>
            <a:chOff x="3101" y="1298"/>
            <a:chExt cx="2461" cy="2647"/>
          </a:xfrm>
        </p:grpSpPr>
        <p:sp>
          <p:nvSpPr>
            <p:cNvPr id="141324" name="Line 6"/>
            <p:cNvSpPr>
              <a:spLocks noChangeShapeType="1"/>
            </p:cNvSpPr>
            <p:nvPr/>
          </p:nvSpPr>
          <p:spPr bwMode="auto">
            <a:xfrm>
              <a:off x="3833" y="2651"/>
              <a:ext cx="1723" cy="0"/>
            </a:xfrm>
            <a:prstGeom prst="line">
              <a:avLst/>
            </a:prstGeom>
            <a:noFill/>
            <a:ln w="12700">
              <a:solidFill>
                <a:schemeClr val="tx1"/>
              </a:solidFill>
              <a:miter lim="800000"/>
              <a:headEnd/>
              <a:tailEnd/>
            </a:ln>
          </p:spPr>
          <p:txBody>
            <a:bodyPr/>
            <a:lstStyle/>
            <a:p>
              <a:endParaRPr lang="zh-CN" altLang="en-US"/>
            </a:p>
          </p:txBody>
        </p:sp>
        <p:sp>
          <p:nvSpPr>
            <p:cNvPr id="141325" name="Line 7"/>
            <p:cNvSpPr>
              <a:spLocks noChangeShapeType="1"/>
            </p:cNvSpPr>
            <p:nvPr/>
          </p:nvSpPr>
          <p:spPr bwMode="auto">
            <a:xfrm flipH="1">
              <a:off x="3152" y="2667"/>
              <a:ext cx="681" cy="1180"/>
            </a:xfrm>
            <a:prstGeom prst="line">
              <a:avLst/>
            </a:prstGeom>
            <a:noFill/>
            <a:ln w="12700">
              <a:solidFill>
                <a:schemeClr val="tx1"/>
              </a:solidFill>
              <a:miter lim="800000"/>
              <a:headEnd/>
              <a:tailEnd/>
            </a:ln>
          </p:spPr>
          <p:txBody>
            <a:bodyPr/>
            <a:lstStyle/>
            <a:p>
              <a:endParaRPr lang="zh-CN" altLang="en-US"/>
            </a:p>
          </p:txBody>
        </p:sp>
        <p:sp>
          <p:nvSpPr>
            <p:cNvPr id="141326" name="Line 8"/>
            <p:cNvSpPr>
              <a:spLocks noChangeShapeType="1"/>
            </p:cNvSpPr>
            <p:nvPr/>
          </p:nvSpPr>
          <p:spPr bwMode="auto">
            <a:xfrm flipH="1" flipV="1">
              <a:off x="3115" y="1389"/>
              <a:ext cx="726" cy="1270"/>
            </a:xfrm>
            <a:prstGeom prst="line">
              <a:avLst/>
            </a:prstGeom>
            <a:noFill/>
            <a:ln w="12700">
              <a:solidFill>
                <a:schemeClr val="tx1"/>
              </a:solidFill>
              <a:miter lim="800000"/>
              <a:headEnd/>
              <a:tailEnd/>
            </a:ln>
          </p:spPr>
          <p:txBody>
            <a:bodyPr/>
            <a:lstStyle/>
            <a:p>
              <a:endParaRPr lang="zh-CN" altLang="en-US"/>
            </a:p>
          </p:txBody>
        </p:sp>
        <p:sp>
          <p:nvSpPr>
            <p:cNvPr id="141327" name="Line 9"/>
            <p:cNvSpPr>
              <a:spLocks noChangeShapeType="1"/>
            </p:cNvSpPr>
            <p:nvPr/>
          </p:nvSpPr>
          <p:spPr bwMode="auto">
            <a:xfrm rot="-3640369">
              <a:off x="3532" y="2121"/>
              <a:ext cx="1224" cy="1"/>
            </a:xfrm>
            <a:prstGeom prst="line">
              <a:avLst/>
            </a:prstGeom>
            <a:noFill/>
            <a:ln w="28575">
              <a:solidFill>
                <a:srgbClr val="FF0000"/>
              </a:solidFill>
              <a:miter lim="800000"/>
              <a:headEnd/>
              <a:tailEnd type="triangle" w="med" len="med"/>
            </a:ln>
          </p:spPr>
          <p:txBody>
            <a:bodyPr/>
            <a:lstStyle/>
            <a:p>
              <a:endParaRPr lang="zh-CN" altLang="en-US"/>
            </a:p>
          </p:txBody>
        </p:sp>
        <p:sp>
          <p:nvSpPr>
            <p:cNvPr id="141328" name="Line 10"/>
            <p:cNvSpPr>
              <a:spLocks noChangeShapeType="1"/>
            </p:cNvSpPr>
            <p:nvPr/>
          </p:nvSpPr>
          <p:spPr bwMode="auto">
            <a:xfrm flipV="1">
              <a:off x="3833" y="2659"/>
              <a:ext cx="680" cy="0"/>
            </a:xfrm>
            <a:prstGeom prst="line">
              <a:avLst/>
            </a:prstGeom>
            <a:noFill/>
            <a:ln w="28575">
              <a:solidFill>
                <a:srgbClr val="00FF00"/>
              </a:solidFill>
              <a:miter lim="800000"/>
              <a:headEnd/>
              <a:tailEnd type="triangle" w="med" len="med"/>
            </a:ln>
          </p:spPr>
          <p:txBody>
            <a:bodyPr/>
            <a:lstStyle/>
            <a:p>
              <a:endParaRPr lang="zh-CN" altLang="en-US"/>
            </a:p>
          </p:txBody>
        </p:sp>
        <p:sp>
          <p:nvSpPr>
            <p:cNvPr id="141329" name="Line 11"/>
            <p:cNvSpPr>
              <a:spLocks noChangeShapeType="1"/>
            </p:cNvSpPr>
            <p:nvPr/>
          </p:nvSpPr>
          <p:spPr bwMode="auto">
            <a:xfrm>
              <a:off x="3470" y="2003"/>
              <a:ext cx="362" cy="643"/>
            </a:xfrm>
            <a:prstGeom prst="line">
              <a:avLst/>
            </a:prstGeom>
            <a:noFill/>
            <a:ln w="28575">
              <a:solidFill>
                <a:srgbClr val="00FF00"/>
              </a:solidFill>
              <a:miter lim="800000"/>
              <a:headEnd type="triangle" w="med" len="med"/>
              <a:tailEnd/>
            </a:ln>
          </p:spPr>
          <p:txBody>
            <a:bodyPr/>
            <a:lstStyle/>
            <a:p>
              <a:endParaRPr lang="zh-CN" altLang="en-US"/>
            </a:p>
          </p:txBody>
        </p:sp>
        <p:sp>
          <p:nvSpPr>
            <p:cNvPr id="141330" name="Line 12"/>
            <p:cNvSpPr>
              <a:spLocks noChangeShapeType="1"/>
            </p:cNvSpPr>
            <p:nvPr/>
          </p:nvSpPr>
          <p:spPr bwMode="auto">
            <a:xfrm>
              <a:off x="4195" y="2024"/>
              <a:ext cx="318" cy="635"/>
            </a:xfrm>
            <a:prstGeom prst="line">
              <a:avLst/>
            </a:prstGeom>
            <a:noFill/>
            <a:ln w="12700">
              <a:solidFill>
                <a:srgbClr val="00FF00"/>
              </a:solidFill>
              <a:prstDash val="dash"/>
              <a:miter lim="800000"/>
              <a:headEnd/>
              <a:tailEnd/>
            </a:ln>
          </p:spPr>
          <p:txBody>
            <a:bodyPr/>
            <a:lstStyle/>
            <a:p>
              <a:endParaRPr lang="zh-CN" altLang="en-US"/>
            </a:p>
          </p:txBody>
        </p:sp>
        <p:sp>
          <p:nvSpPr>
            <p:cNvPr id="141331" name="Line 13"/>
            <p:cNvSpPr>
              <a:spLocks noChangeShapeType="1"/>
            </p:cNvSpPr>
            <p:nvPr/>
          </p:nvSpPr>
          <p:spPr bwMode="auto">
            <a:xfrm flipH="1">
              <a:off x="3515" y="2024"/>
              <a:ext cx="635" cy="0"/>
            </a:xfrm>
            <a:prstGeom prst="line">
              <a:avLst/>
            </a:prstGeom>
            <a:noFill/>
            <a:ln w="12700">
              <a:solidFill>
                <a:srgbClr val="00FF00"/>
              </a:solidFill>
              <a:prstDash val="dash"/>
              <a:miter lim="800000"/>
              <a:headEnd/>
              <a:tailEnd/>
            </a:ln>
          </p:spPr>
          <p:txBody>
            <a:bodyPr/>
            <a:lstStyle/>
            <a:p>
              <a:endParaRPr lang="zh-CN" altLang="en-US"/>
            </a:p>
          </p:txBody>
        </p:sp>
        <p:sp>
          <p:nvSpPr>
            <p:cNvPr id="141332" name="Text Box 14"/>
            <p:cNvSpPr txBox="1">
              <a:spLocks noChangeArrowheads="1"/>
            </p:cNvSpPr>
            <p:nvPr/>
          </p:nvSpPr>
          <p:spPr bwMode="auto">
            <a:xfrm>
              <a:off x="4422" y="1570"/>
              <a:ext cx="287" cy="288"/>
            </a:xfrm>
            <a:prstGeom prst="rect">
              <a:avLst/>
            </a:prstGeom>
            <a:noFill/>
            <a:ln w="9525">
              <a:noFill/>
              <a:miter lim="800000"/>
              <a:headEnd/>
              <a:tailEnd/>
            </a:ln>
          </p:spPr>
          <p:txBody>
            <a:bodyPr wrap="none">
              <a:spAutoFit/>
            </a:bodyPr>
            <a:lstStyle/>
            <a:p>
              <a:pPr>
                <a:lnSpc>
                  <a:spcPct val="100000"/>
                </a:lnSpc>
              </a:pPr>
              <a:r>
                <a:rPr lang="en-US" altLang="zh-CN" i="1">
                  <a:solidFill>
                    <a:srgbClr val="FF0000"/>
                  </a:solidFill>
                  <a:latin typeface="Times New Roman" pitchFamily="18" charset="0"/>
                </a:rPr>
                <a:t>u</a:t>
              </a:r>
              <a:r>
                <a:rPr lang="en-US" altLang="zh-CN" b="0" baseline="-25000">
                  <a:solidFill>
                    <a:srgbClr val="FF0000"/>
                  </a:solidFill>
                  <a:latin typeface="Times New Roman" pitchFamily="18" charset="0"/>
                </a:rPr>
                <a:t>2</a:t>
              </a:r>
            </a:p>
          </p:txBody>
        </p:sp>
        <p:sp>
          <p:nvSpPr>
            <p:cNvPr id="141333" name="Line 15"/>
            <p:cNvSpPr>
              <a:spLocks noChangeShapeType="1"/>
            </p:cNvSpPr>
            <p:nvPr/>
          </p:nvSpPr>
          <p:spPr bwMode="auto">
            <a:xfrm flipV="1">
              <a:off x="3849" y="2003"/>
              <a:ext cx="362" cy="643"/>
            </a:xfrm>
            <a:prstGeom prst="line">
              <a:avLst/>
            </a:prstGeom>
            <a:noFill/>
            <a:ln w="28575">
              <a:solidFill>
                <a:srgbClr val="00FF00"/>
              </a:solidFill>
              <a:miter lim="800000"/>
              <a:headEnd/>
              <a:tailEnd type="triangle" w="med" len="med"/>
            </a:ln>
          </p:spPr>
          <p:txBody>
            <a:bodyPr/>
            <a:lstStyle/>
            <a:p>
              <a:endParaRPr lang="zh-CN" altLang="en-US"/>
            </a:p>
          </p:txBody>
        </p:sp>
        <p:sp>
          <p:nvSpPr>
            <p:cNvPr id="141334" name="Text Box 16"/>
            <p:cNvSpPr txBox="1">
              <a:spLocks noChangeArrowheads="1"/>
            </p:cNvSpPr>
            <p:nvPr/>
          </p:nvSpPr>
          <p:spPr bwMode="auto">
            <a:xfrm>
              <a:off x="4422" y="2614"/>
              <a:ext cx="450" cy="288"/>
            </a:xfrm>
            <a:prstGeom prst="rect">
              <a:avLst/>
            </a:prstGeom>
            <a:noFill/>
            <a:ln w="9525">
              <a:noFill/>
              <a:miter lim="800000"/>
              <a:headEnd/>
              <a:tailEnd/>
            </a:ln>
          </p:spPr>
          <p:txBody>
            <a:bodyPr wrap="none">
              <a:spAutoFit/>
            </a:bodyPr>
            <a:lstStyle/>
            <a:p>
              <a:pPr>
                <a:lnSpc>
                  <a:spcPct val="100000"/>
                </a:lnSpc>
              </a:pPr>
              <a:r>
                <a:rPr lang="en-US" altLang="zh-CN" i="1">
                  <a:solidFill>
                    <a:schemeClr val="tx1"/>
                  </a:solidFill>
                  <a:latin typeface="Times New Roman" pitchFamily="18" charset="0"/>
                </a:rPr>
                <a:t>u</a:t>
              </a:r>
              <a:r>
                <a:rPr lang="en-US" altLang="zh-CN" b="0" baseline="-25000">
                  <a:solidFill>
                    <a:schemeClr val="tx1"/>
                  </a:solidFill>
                  <a:latin typeface="Times New Roman" pitchFamily="18" charset="0"/>
                </a:rPr>
                <a:t>AO’</a:t>
              </a:r>
            </a:p>
          </p:txBody>
        </p:sp>
        <p:sp>
          <p:nvSpPr>
            <p:cNvPr id="141335" name="Text Box 17"/>
            <p:cNvSpPr txBox="1">
              <a:spLocks noChangeArrowheads="1"/>
            </p:cNvSpPr>
            <p:nvPr/>
          </p:nvSpPr>
          <p:spPr bwMode="auto">
            <a:xfrm>
              <a:off x="3742" y="1752"/>
              <a:ext cx="507" cy="288"/>
            </a:xfrm>
            <a:prstGeom prst="rect">
              <a:avLst/>
            </a:prstGeom>
            <a:noFill/>
            <a:ln w="9525">
              <a:noFill/>
              <a:miter lim="800000"/>
              <a:headEnd/>
              <a:tailEnd/>
            </a:ln>
          </p:spPr>
          <p:txBody>
            <a:bodyPr wrap="none">
              <a:spAutoFit/>
            </a:bodyPr>
            <a:lstStyle/>
            <a:p>
              <a:pPr>
                <a:lnSpc>
                  <a:spcPct val="100000"/>
                </a:lnSpc>
              </a:pPr>
              <a:r>
                <a:rPr lang="en-US" altLang="zh-CN" b="0">
                  <a:solidFill>
                    <a:schemeClr val="tx1"/>
                  </a:solidFill>
                  <a:latin typeface="Times New Roman" pitchFamily="18" charset="0"/>
                </a:rPr>
                <a:t>-</a:t>
              </a:r>
              <a:r>
                <a:rPr lang="en-US" altLang="zh-CN" i="1">
                  <a:solidFill>
                    <a:schemeClr val="tx1"/>
                  </a:solidFill>
                  <a:latin typeface="Times New Roman" pitchFamily="18" charset="0"/>
                </a:rPr>
                <a:t>u</a:t>
              </a:r>
              <a:r>
                <a:rPr lang="en-US" altLang="zh-CN" b="0" baseline="-25000">
                  <a:solidFill>
                    <a:schemeClr val="tx1"/>
                  </a:solidFill>
                  <a:latin typeface="Times New Roman" pitchFamily="18" charset="0"/>
                </a:rPr>
                <a:t>CO’</a:t>
              </a:r>
            </a:p>
          </p:txBody>
        </p:sp>
        <p:sp>
          <p:nvSpPr>
            <p:cNvPr id="141336" name="Text Box 18"/>
            <p:cNvSpPr txBox="1">
              <a:spLocks noChangeArrowheads="1"/>
            </p:cNvSpPr>
            <p:nvPr/>
          </p:nvSpPr>
          <p:spPr bwMode="auto">
            <a:xfrm>
              <a:off x="3101" y="1984"/>
              <a:ext cx="443" cy="288"/>
            </a:xfrm>
            <a:prstGeom prst="rect">
              <a:avLst/>
            </a:prstGeom>
            <a:noFill/>
            <a:ln w="9525">
              <a:noFill/>
              <a:miter lim="800000"/>
              <a:headEnd/>
              <a:tailEnd/>
            </a:ln>
          </p:spPr>
          <p:txBody>
            <a:bodyPr wrap="none">
              <a:spAutoFit/>
            </a:bodyPr>
            <a:lstStyle/>
            <a:p>
              <a:pPr>
                <a:lnSpc>
                  <a:spcPct val="100000"/>
                </a:lnSpc>
              </a:pPr>
              <a:r>
                <a:rPr lang="en-US" altLang="zh-CN" i="1">
                  <a:solidFill>
                    <a:schemeClr val="tx1"/>
                  </a:solidFill>
                  <a:latin typeface="Times New Roman" pitchFamily="18" charset="0"/>
                </a:rPr>
                <a:t>u</a:t>
              </a:r>
              <a:r>
                <a:rPr lang="en-US" altLang="zh-CN" b="0" baseline="-25000">
                  <a:solidFill>
                    <a:schemeClr val="tx1"/>
                  </a:solidFill>
                  <a:latin typeface="Times New Roman" pitchFamily="18" charset="0"/>
                </a:rPr>
                <a:t>BO’</a:t>
              </a:r>
            </a:p>
          </p:txBody>
        </p:sp>
        <p:sp>
          <p:nvSpPr>
            <p:cNvPr id="141337" name="Text Box 19"/>
            <p:cNvSpPr txBox="1">
              <a:spLocks noChangeArrowheads="1"/>
            </p:cNvSpPr>
            <p:nvPr/>
          </p:nvSpPr>
          <p:spPr bwMode="auto">
            <a:xfrm>
              <a:off x="5329" y="2659"/>
              <a:ext cx="233" cy="288"/>
            </a:xfrm>
            <a:prstGeom prst="rect">
              <a:avLst/>
            </a:prstGeom>
            <a:noFill/>
            <a:ln w="9525">
              <a:noFill/>
              <a:miter lim="800000"/>
              <a:headEnd/>
              <a:tailEnd/>
            </a:ln>
          </p:spPr>
          <p:txBody>
            <a:bodyPr wrap="none">
              <a:spAutoFit/>
            </a:bodyPr>
            <a:lstStyle/>
            <a:p>
              <a:pPr>
                <a:lnSpc>
                  <a:spcPct val="100000"/>
                </a:lnSpc>
              </a:pPr>
              <a:r>
                <a:rPr lang="en-US" altLang="zh-CN" b="0" i="1">
                  <a:solidFill>
                    <a:schemeClr val="tx1"/>
                  </a:solidFill>
                  <a:latin typeface="Times New Roman" pitchFamily="18" charset="0"/>
                </a:rPr>
                <a:t>A</a:t>
              </a:r>
            </a:p>
          </p:txBody>
        </p:sp>
        <p:sp>
          <p:nvSpPr>
            <p:cNvPr id="141338" name="Text Box 20"/>
            <p:cNvSpPr txBox="1">
              <a:spLocks noChangeArrowheads="1"/>
            </p:cNvSpPr>
            <p:nvPr/>
          </p:nvSpPr>
          <p:spPr bwMode="auto">
            <a:xfrm>
              <a:off x="3243" y="1298"/>
              <a:ext cx="233" cy="288"/>
            </a:xfrm>
            <a:prstGeom prst="rect">
              <a:avLst/>
            </a:prstGeom>
            <a:noFill/>
            <a:ln w="9525">
              <a:noFill/>
              <a:miter lim="800000"/>
              <a:headEnd/>
              <a:tailEnd/>
            </a:ln>
          </p:spPr>
          <p:txBody>
            <a:bodyPr wrap="none">
              <a:spAutoFit/>
            </a:bodyPr>
            <a:lstStyle/>
            <a:p>
              <a:pPr>
                <a:lnSpc>
                  <a:spcPct val="100000"/>
                </a:lnSpc>
              </a:pPr>
              <a:r>
                <a:rPr lang="en-US" altLang="zh-CN" b="0" i="1">
                  <a:solidFill>
                    <a:schemeClr val="tx1"/>
                  </a:solidFill>
                  <a:latin typeface="Times New Roman" pitchFamily="18" charset="0"/>
                </a:rPr>
                <a:t>B</a:t>
              </a:r>
            </a:p>
          </p:txBody>
        </p:sp>
        <p:sp>
          <p:nvSpPr>
            <p:cNvPr id="141339" name="Text Box 21"/>
            <p:cNvSpPr txBox="1">
              <a:spLocks noChangeArrowheads="1"/>
            </p:cNvSpPr>
            <p:nvPr/>
          </p:nvSpPr>
          <p:spPr bwMode="auto">
            <a:xfrm>
              <a:off x="3334" y="3657"/>
              <a:ext cx="244" cy="288"/>
            </a:xfrm>
            <a:prstGeom prst="rect">
              <a:avLst/>
            </a:prstGeom>
            <a:noFill/>
            <a:ln w="9525">
              <a:noFill/>
              <a:miter lim="800000"/>
              <a:headEnd/>
              <a:tailEnd/>
            </a:ln>
          </p:spPr>
          <p:txBody>
            <a:bodyPr wrap="none">
              <a:spAutoFit/>
            </a:bodyPr>
            <a:lstStyle/>
            <a:p>
              <a:pPr>
                <a:lnSpc>
                  <a:spcPct val="100000"/>
                </a:lnSpc>
              </a:pPr>
              <a:r>
                <a:rPr lang="en-US" altLang="zh-CN" b="0" i="1">
                  <a:solidFill>
                    <a:schemeClr val="tx1"/>
                  </a:solidFill>
                  <a:latin typeface="Times New Roman" pitchFamily="18" charset="0"/>
                </a:rPr>
                <a:t>C</a:t>
              </a:r>
            </a:p>
          </p:txBody>
        </p:sp>
      </p:grpSp>
      <p:sp>
        <p:nvSpPr>
          <p:cNvPr id="28"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9"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0"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1"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2"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3"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a:xfrm>
            <a:off x="1719263" y="334963"/>
            <a:ext cx="7162800" cy="415925"/>
          </a:xfrm>
        </p:spPr>
        <p:txBody>
          <a:bodyPr/>
          <a:lstStyle/>
          <a:p>
            <a:pPr eaLnBrk="1" hangingPunct="1">
              <a:defRPr/>
            </a:pPr>
            <a:r>
              <a:rPr lang="zh-CN" altLang="en-US" sz="2800" smtClean="0">
                <a:effectLst>
                  <a:outerShdw blurRad="38100" dist="38100" dir="2700000" algn="tl">
                    <a:srgbClr val="C0C0C0"/>
                  </a:outerShdw>
                </a:effectLst>
                <a:latin typeface="Times New Roman" pitchFamily="18" charset="0"/>
                <a:ea typeface="宋体" pitchFamily="2" charset="-122"/>
              </a:rPr>
              <a:t>（</a:t>
            </a:r>
            <a:r>
              <a:rPr lang="en-US" altLang="zh-CN" sz="2800" i="1" smtClean="0">
                <a:effectLst>
                  <a:outerShdw blurRad="38100" dist="38100" dir="2700000" algn="tl">
                    <a:srgbClr val="C0C0C0"/>
                  </a:outerShdw>
                </a:effectLst>
                <a:latin typeface="Times New Roman" pitchFamily="18" charset="0"/>
                <a:ea typeface="宋体" pitchFamily="2" charset="-122"/>
              </a:rPr>
              <a:t>f</a:t>
            </a:r>
            <a:r>
              <a:rPr lang="zh-CN" altLang="en-US" sz="2800" smtClean="0">
                <a:effectLst>
                  <a:outerShdw blurRad="38100" dist="38100" dir="2700000" algn="tl">
                    <a:srgbClr val="C0C0C0"/>
                  </a:outerShdw>
                </a:effectLst>
                <a:latin typeface="Times New Roman" pitchFamily="18" charset="0"/>
                <a:ea typeface="宋体" pitchFamily="2" charset="-122"/>
              </a:rPr>
              <a:t>）每个周期的六边形合成电压空间矢量</a:t>
            </a:r>
            <a:r>
              <a:rPr lang="zh-CN" altLang="en-US" sz="2800" smtClean="0">
                <a:effectLst>
                  <a:outerShdw blurRad="38100" dist="38100" dir="2700000" algn="tl">
                    <a:srgbClr val="C0C0C0"/>
                  </a:outerShdw>
                </a:effectLst>
                <a:ea typeface="宋体" pitchFamily="2" charset="-122"/>
              </a:rPr>
              <a:t> </a:t>
            </a:r>
          </a:p>
        </p:txBody>
      </p:sp>
      <p:grpSp>
        <p:nvGrpSpPr>
          <p:cNvPr id="59397" name="Group 3"/>
          <p:cNvGrpSpPr>
            <a:grpSpLocks/>
          </p:cNvGrpSpPr>
          <p:nvPr/>
        </p:nvGrpSpPr>
        <p:grpSpPr bwMode="auto">
          <a:xfrm>
            <a:off x="5375275" y="2271713"/>
            <a:ext cx="3317875" cy="2538412"/>
            <a:chOff x="2469" y="1173"/>
            <a:chExt cx="2801" cy="2640"/>
          </a:xfrm>
        </p:grpSpPr>
        <p:graphicFrame>
          <p:nvGraphicFramePr>
            <p:cNvPr id="59395" name="Object 4"/>
            <p:cNvGraphicFramePr>
              <a:graphicFrameLocks/>
            </p:cNvGraphicFramePr>
            <p:nvPr/>
          </p:nvGraphicFramePr>
          <p:xfrm>
            <a:off x="2469" y="1173"/>
            <a:ext cx="2793" cy="2640"/>
          </p:xfrm>
          <a:graphic>
            <a:graphicData uri="http://schemas.openxmlformats.org/presentationml/2006/ole">
              <p:oleObj spid="_x0000_s59395" r:id="rId3" imgW="3307690" imgH="2538374" progId="">
                <p:embed/>
              </p:oleObj>
            </a:graphicData>
          </a:graphic>
        </p:graphicFrame>
        <p:sp>
          <p:nvSpPr>
            <p:cNvPr id="59405" name="Line 5"/>
            <p:cNvSpPr>
              <a:spLocks noChangeShapeType="1"/>
            </p:cNvSpPr>
            <p:nvPr/>
          </p:nvSpPr>
          <p:spPr bwMode="auto">
            <a:xfrm>
              <a:off x="3480" y="3303"/>
              <a:ext cx="952" cy="0"/>
            </a:xfrm>
            <a:prstGeom prst="line">
              <a:avLst/>
            </a:prstGeom>
            <a:noFill/>
            <a:ln w="19050">
              <a:solidFill>
                <a:srgbClr val="0033CC"/>
              </a:solidFill>
              <a:miter lim="800000"/>
              <a:headEnd/>
              <a:tailEnd type="triangle" w="med" len="med"/>
            </a:ln>
          </p:spPr>
          <p:txBody>
            <a:bodyPr/>
            <a:lstStyle/>
            <a:p>
              <a:endParaRPr lang="zh-CN" altLang="en-US"/>
            </a:p>
          </p:txBody>
        </p:sp>
        <p:sp>
          <p:nvSpPr>
            <p:cNvPr id="59406" name="Line 6"/>
            <p:cNvSpPr>
              <a:spLocks noChangeShapeType="1"/>
            </p:cNvSpPr>
            <p:nvPr/>
          </p:nvSpPr>
          <p:spPr bwMode="auto">
            <a:xfrm rot="-3601476">
              <a:off x="4176" y="2887"/>
              <a:ext cx="952" cy="1"/>
            </a:xfrm>
            <a:prstGeom prst="line">
              <a:avLst/>
            </a:prstGeom>
            <a:noFill/>
            <a:ln w="19050">
              <a:solidFill>
                <a:srgbClr val="0033CC"/>
              </a:solidFill>
              <a:miter lim="800000"/>
              <a:headEnd/>
              <a:tailEnd type="triangle" w="med" len="med"/>
            </a:ln>
          </p:spPr>
          <p:txBody>
            <a:bodyPr/>
            <a:lstStyle/>
            <a:p>
              <a:endParaRPr lang="zh-CN" altLang="en-US"/>
            </a:p>
          </p:txBody>
        </p:sp>
        <p:sp>
          <p:nvSpPr>
            <p:cNvPr id="59407" name="Line 7"/>
            <p:cNvSpPr>
              <a:spLocks noChangeShapeType="1"/>
            </p:cNvSpPr>
            <p:nvPr/>
          </p:nvSpPr>
          <p:spPr bwMode="auto">
            <a:xfrm rot="-7226501">
              <a:off x="2759" y="2884"/>
              <a:ext cx="952" cy="1"/>
            </a:xfrm>
            <a:prstGeom prst="line">
              <a:avLst/>
            </a:prstGeom>
            <a:noFill/>
            <a:ln w="19050">
              <a:solidFill>
                <a:srgbClr val="0033CC"/>
              </a:solidFill>
              <a:miter lim="800000"/>
              <a:headEnd type="triangle" w="med" len="med"/>
              <a:tailEnd/>
            </a:ln>
          </p:spPr>
          <p:txBody>
            <a:bodyPr/>
            <a:lstStyle/>
            <a:p>
              <a:endParaRPr lang="zh-CN" altLang="en-US"/>
            </a:p>
          </p:txBody>
        </p:sp>
        <p:sp>
          <p:nvSpPr>
            <p:cNvPr id="59408" name="Line 8"/>
            <p:cNvSpPr>
              <a:spLocks noChangeShapeType="1"/>
            </p:cNvSpPr>
            <p:nvPr/>
          </p:nvSpPr>
          <p:spPr bwMode="auto">
            <a:xfrm>
              <a:off x="3472" y="1654"/>
              <a:ext cx="952" cy="0"/>
            </a:xfrm>
            <a:prstGeom prst="line">
              <a:avLst/>
            </a:prstGeom>
            <a:noFill/>
            <a:ln w="19050">
              <a:solidFill>
                <a:srgbClr val="0033CC"/>
              </a:solidFill>
              <a:miter lim="800000"/>
              <a:headEnd type="triangle" w="med" len="med"/>
              <a:tailEnd/>
            </a:ln>
          </p:spPr>
          <p:txBody>
            <a:bodyPr/>
            <a:lstStyle/>
            <a:p>
              <a:endParaRPr lang="zh-CN" altLang="en-US"/>
            </a:p>
          </p:txBody>
        </p:sp>
        <p:sp>
          <p:nvSpPr>
            <p:cNvPr id="59409" name="Line 9"/>
            <p:cNvSpPr>
              <a:spLocks noChangeShapeType="1"/>
            </p:cNvSpPr>
            <p:nvPr/>
          </p:nvSpPr>
          <p:spPr bwMode="auto">
            <a:xfrm rot="-7226501">
              <a:off x="4182" y="2066"/>
              <a:ext cx="952" cy="1"/>
            </a:xfrm>
            <a:prstGeom prst="line">
              <a:avLst/>
            </a:prstGeom>
            <a:noFill/>
            <a:ln w="19050">
              <a:solidFill>
                <a:srgbClr val="0033CC"/>
              </a:solidFill>
              <a:miter lim="800000"/>
              <a:headEnd/>
              <a:tailEnd type="triangle" w="med" len="med"/>
            </a:ln>
          </p:spPr>
          <p:txBody>
            <a:bodyPr/>
            <a:lstStyle/>
            <a:p>
              <a:endParaRPr lang="zh-CN" altLang="en-US"/>
            </a:p>
          </p:txBody>
        </p:sp>
        <p:sp>
          <p:nvSpPr>
            <p:cNvPr id="59410" name="Line 10"/>
            <p:cNvSpPr>
              <a:spLocks noChangeShapeType="1"/>
            </p:cNvSpPr>
            <p:nvPr/>
          </p:nvSpPr>
          <p:spPr bwMode="auto">
            <a:xfrm rot="-3601476">
              <a:off x="2760" y="2068"/>
              <a:ext cx="952" cy="1"/>
            </a:xfrm>
            <a:prstGeom prst="line">
              <a:avLst/>
            </a:prstGeom>
            <a:noFill/>
            <a:ln w="19050">
              <a:solidFill>
                <a:srgbClr val="0033CC"/>
              </a:solidFill>
              <a:miter lim="800000"/>
              <a:headEnd type="triangle" w="med" len="med"/>
              <a:tailEnd/>
            </a:ln>
          </p:spPr>
          <p:txBody>
            <a:bodyPr/>
            <a:lstStyle/>
            <a:p>
              <a:endParaRPr lang="zh-CN" altLang="en-US"/>
            </a:p>
          </p:txBody>
        </p:sp>
        <p:sp>
          <p:nvSpPr>
            <p:cNvPr id="59411" name="Text Box 11"/>
            <p:cNvSpPr txBox="1">
              <a:spLocks noChangeArrowheads="1"/>
            </p:cNvSpPr>
            <p:nvPr/>
          </p:nvSpPr>
          <p:spPr bwMode="auto">
            <a:xfrm>
              <a:off x="4329" y="3276"/>
              <a:ext cx="385" cy="476"/>
            </a:xfrm>
            <a:prstGeom prst="rect">
              <a:avLst/>
            </a:prstGeom>
            <a:noFill/>
            <a:ln w="9525">
              <a:noFill/>
              <a:miter lim="800000"/>
              <a:headEnd/>
              <a:tailEnd/>
            </a:ln>
          </p:spPr>
          <p:txBody>
            <a:bodyPr wrap="none">
              <a:spAutoFit/>
            </a:bodyPr>
            <a:lstStyle/>
            <a:p>
              <a:pPr>
                <a:lnSpc>
                  <a:spcPct val="100000"/>
                </a:lnSpc>
              </a:pPr>
              <a:r>
                <a:rPr lang="en-US" altLang="zh-CN" i="1">
                  <a:solidFill>
                    <a:schemeClr val="tx2"/>
                  </a:solidFill>
                  <a:latin typeface="Times New Roman" pitchFamily="18" charset="0"/>
                </a:rPr>
                <a:t>u</a:t>
              </a:r>
              <a:r>
                <a:rPr lang="en-US" altLang="zh-CN" b="0" baseline="-25000">
                  <a:solidFill>
                    <a:schemeClr val="tx2"/>
                  </a:solidFill>
                  <a:latin typeface="Times New Roman" pitchFamily="18" charset="0"/>
                </a:rPr>
                <a:t>1</a:t>
              </a:r>
            </a:p>
          </p:txBody>
        </p:sp>
        <p:sp>
          <p:nvSpPr>
            <p:cNvPr id="59412" name="Text Box 12"/>
            <p:cNvSpPr txBox="1">
              <a:spLocks noChangeArrowheads="1"/>
            </p:cNvSpPr>
            <p:nvPr/>
          </p:nvSpPr>
          <p:spPr bwMode="auto">
            <a:xfrm>
              <a:off x="4885" y="2495"/>
              <a:ext cx="385" cy="476"/>
            </a:xfrm>
            <a:prstGeom prst="rect">
              <a:avLst/>
            </a:prstGeom>
            <a:noFill/>
            <a:ln w="9525">
              <a:noFill/>
              <a:miter lim="800000"/>
              <a:headEnd/>
              <a:tailEnd/>
            </a:ln>
          </p:spPr>
          <p:txBody>
            <a:bodyPr wrap="none">
              <a:spAutoFit/>
            </a:bodyPr>
            <a:lstStyle/>
            <a:p>
              <a:pPr>
                <a:lnSpc>
                  <a:spcPct val="100000"/>
                </a:lnSpc>
              </a:pPr>
              <a:r>
                <a:rPr lang="en-US" altLang="zh-CN" i="1">
                  <a:solidFill>
                    <a:schemeClr val="tx2"/>
                  </a:solidFill>
                  <a:latin typeface="Times New Roman" pitchFamily="18" charset="0"/>
                </a:rPr>
                <a:t>u</a:t>
              </a:r>
              <a:r>
                <a:rPr lang="en-US" altLang="zh-CN" b="0" baseline="-25000">
                  <a:solidFill>
                    <a:schemeClr val="tx2"/>
                  </a:solidFill>
                  <a:latin typeface="Times New Roman" pitchFamily="18" charset="0"/>
                </a:rPr>
                <a:t>2</a:t>
              </a:r>
            </a:p>
          </p:txBody>
        </p:sp>
        <p:sp>
          <p:nvSpPr>
            <p:cNvPr id="59413" name="Text Box 13"/>
            <p:cNvSpPr txBox="1">
              <a:spLocks noChangeArrowheads="1"/>
            </p:cNvSpPr>
            <p:nvPr/>
          </p:nvSpPr>
          <p:spPr bwMode="auto">
            <a:xfrm>
              <a:off x="4524" y="1497"/>
              <a:ext cx="384" cy="475"/>
            </a:xfrm>
            <a:prstGeom prst="rect">
              <a:avLst/>
            </a:prstGeom>
            <a:noFill/>
            <a:ln w="9525">
              <a:noFill/>
              <a:miter lim="800000"/>
              <a:headEnd/>
              <a:tailEnd/>
            </a:ln>
          </p:spPr>
          <p:txBody>
            <a:bodyPr wrap="none">
              <a:spAutoFit/>
            </a:bodyPr>
            <a:lstStyle/>
            <a:p>
              <a:pPr>
                <a:lnSpc>
                  <a:spcPct val="100000"/>
                </a:lnSpc>
              </a:pPr>
              <a:r>
                <a:rPr lang="en-US" altLang="zh-CN" i="1">
                  <a:solidFill>
                    <a:schemeClr val="tx2"/>
                  </a:solidFill>
                  <a:latin typeface="Times New Roman" pitchFamily="18" charset="0"/>
                </a:rPr>
                <a:t>u</a:t>
              </a:r>
              <a:r>
                <a:rPr lang="en-US" altLang="zh-CN" b="0" baseline="-25000">
                  <a:solidFill>
                    <a:schemeClr val="tx2"/>
                  </a:solidFill>
                  <a:latin typeface="Times New Roman" pitchFamily="18" charset="0"/>
                </a:rPr>
                <a:t>3</a:t>
              </a:r>
            </a:p>
          </p:txBody>
        </p:sp>
        <p:sp>
          <p:nvSpPr>
            <p:cNvPr id="59414" name="Text Box 14"/>
            <p:cNvSpPr txBox="1">
              <a:spLocks noChangeArrowheads="1"/>
            </p:cNvSpPr>
            <p:nvPr/>
          </p:nvSpPr>
          <p:spPr bwMode="auto">
            <a:xfrm>
              <a:off x="3525" y="1360"/>
              <a:ext cx="385" cy="475"/>
            </a:xfrm>
            <a:prstGeom prst="rect">
              <a:avLst/>
            </a:prstGeom>
            <a:noFill/>
            <a:ln w="9525">
              <a:noFill/>
              <a:miter lim="800000"/>
              <a:headEnd/>
              <a:tailEnd/>
            </a:ln>
          </p:spPr>
          <p:txBody>
            <a:bodyPr wrap="none">
              <a:spAutoFit/>
            </a:bodyPr>
            <a:lstStyle/>
            <a:p>
              <a:pPr>
                <a:lnSpc>
                  <a:spcPct val="100000"/>
                </a:lnSpc>
              </a:pPr>
              <a:r>
                <a:rPr lang="en-US" altLang="zh-CN" i="1">
                  <a:solidFill>
                    <a:schemeClr val="tx2"/>
                  </a:solidFill>
                  <a:latin typeface="Times New Roman" pitchFamily="18" charset="0"/>
                </a:rPr>
                <a:t>u</a:t>
              </a:r>
              <a:r>
                <a:rPr lang="en-US" altLang="zh-CN" b="0" baseline="-25000">
                  <a:solidFill>
                    <a:schemeClr val="tx2"/>
                  </a:solidFill>
                  <a:latin typeface="Times New Roman" pitchFamily="18" charset="0"/>
                </a:rPr>
                <a:t>4</a:t>
              </a:r>
            </a:p>
          </p:txBody>
        </p:sp>
        <p:sp>
          <p:nvSpPr>
            <p:cNvPr id="59415" name="Text Box 15"/>
            <p:cNvSpPr txBox="1">
              <a:spLocks noChangeArrowheads="1"/>
            </p:cNvSpPr>
            <p:nvPr/>
          </p:nvSpPr>
          <p:spPr bwMode="auto">
            <a:xfrm>
              <a:off x="2754" y="2131"/>
              <a:ext cx="385" cy="475"/>
            </a:xfrm>
            <a:prstGeom prst="rect">
              <a:avLst/>
            </a:prstGeom>
            <a:noFill/>
            <a:ln w="9525">
              <a:noFill/>
              <a:miter lim="800000"/>
              <a:headEnd/>
              <a:tailEnd/>
            </a:ln>
          </p:spPr>
          <p:txBody>
            <a:bodyPr wrap="none">
              <a:spAutoFit/>
            </a:bodyPr>
            <a:lstStyle/>
            <a:p>
              <a:pPr>
                <a:lnSpc>
                  <a:spcPct val="100000"/>
                </a:lnSpc>
              </a:pPr>
              <a:r>
                <a:rPr lang="en-US" altLang="zh-CN" i="1">
                  <a:solidFill>
                    <a:schemeClr val="tx2"/>
                  </a:solidFill>
                  <a:latin typeface="Times New Roman" pitchFamily="18" charset="0"/>
                </a:rPr>
                <a:t>u</a:t>
              </a:r>
              <a:r>
                <a:rPr lang="en-US" altLang="zh-CN" b="0" baseline="-25000">
                  <a:solidFill>
                    <a:schemeClr val="tx2"/>
                  </a:solidFill>
                  <a:latin typeface="Times New Roman" pitchFamily="18" charset="0"/>
                </a:rPr>
                <a:t>5</a:t>
              </a:r>
            </a:p>
          </p:txBody>
        </p:sp>
        <p:sp>
          <p:nvSpPr>
            <p:cNvPr id="59416" name="Text Box 16"/>
            <p:cNvSpPr txBox="1">
              <a:spLocks noChangeArrowheads="1"/>
            </p:cNvSpPr>
            <p:nvPr/>
          </p:nvSpPr>
          <p:spPr bwMode="auto">
            <a:xfrm>
              <a:off x="3118" y="3083"/>
              <a:ext cx="384" cy="476"/>
            </a:xfrm>
            <a:prstGeom prst="rect">
              <a:avLst/>
            </a:prstGeom>
            <a:noFill/>
            <a:ln w="9525">
              <a:noFill/>
              <a:miter lim="800000"/>
              <a:headEnd/>
              <a:tailEnd/>
            </a:ln>
          </p:spPr>
          <p:txBody>
            <a:bodyPr wrap="none">
              <a:spAutoFit/>
            </a:bodyPr>
            <a:lstStyle/>
            <a:p>
              <a:pPr>
                <a:lnSpc>
                  <a:spcPct val="100000"/>
                </a:lnSpc>
              </a:pPr>
              <a:r>
                <a:rPr lang="en-US" altLang="zh-CN" i="1">
                  <a:solidFill>
                    <a:schemeClr val="tx2"/>
                  </a:solidFill>
                  <a:latin typeface="Times New Roman" pitchFamily="18" charset="0"/>
                </a:rPr>
                <a:t>u</a:t>
              </a:r>
              <a:r>
                <a:rPr lang="en-US" altLang="zh-CN" b="0" baseline="-25000">
                  <a:solidFill>
                    <a:schemeClr val="tx2"/>
                  </a:solidFill>
                  <a:latin typeface="Times New Roman" pitchFamily="18" charset="0"/>
                </a:rPr>
                <a:t>6</a:t>
              </a:r>
            </a:p>
          </p:txBody>
        </p:sp>
        <p:sp>
          <p:nvSpPr>
            <p:cNvPr id="59417" name="Text Box 17"/>
            <p:cNvSpPr txBox="1">
              <a:spLocks noChangeArrowheads="1"/>
            </p:cNvSpPr>
            <p:nvPr/>
          </p:nvSpPr>
          <p:spPr bwMode="auto">
            <a:xfrm>
              <a:off x="3735" y="2292"/>
              <a:ext cx="592" cy="856"/>
            </a:xfrm>
            <a:prstGeom prst="rect">
              <a:avLst/>
            </a:prstGeom>
            <a:noFill/>
            <a:ln w="9525">
              <a:noFill/>
              <a:miter lim="800000"/>
              <a:headEnd/>
              <a:tailEnd/>
            </a:ln>
          </p:spPr>
          <p:txBody>
            <a:bodyPr>
              <a:spAutoFit/>
            </a:bodyPr>
            <a:lstStyle/>
            <a:p>
              <a:pPr>
                <a:lnSpc>
                  <a:spcPct val="100000"/>
                </a:lnSpc>
              </a:pPr>
              <a:r>
                <a:rPr lang="en-US" altLang="zh-CN" i="1">
                  <a:solidFill>
                    <a:schemeClr val="tx2"/>
                  </a:solidFill>
                  <a:latin typeface="Times New Roman" pitchFamily="18" charset="0"/>
                </a:rPr>
                <a:t>u</a:t>
              </a:r>
              <a:r>
                <a:rPr lang="en-US" altLang="zh-CN" b="0" baseline="-25000">
                  <a:solidFill>
                    <a:schemeClr val="tx2"/>
                  </a:solidFill>
                  <a:latin typeface="Times New Roman" pitchFamily="18" charset="0"/>
                </a:rPr>
                <a:t>7</a:t>
              </a:r>
              <a:r>
                <a:rPr lang="en-US" altLang="zh-CN" b="0">
                  <a:solidFill>
                    <a:schemeClr val="tx2"/>
                  </a:solidFill>
                  <a:latin typeface="Times New Roman" pitchFamily="18" charset="0"/>
                </a:rPr>
                <a:t> </a:t>
              </a:r>
              <a:r>
                <a:rPr lang="en-US" altLang="zh-CN" i="1">
                  <a:solidFill>
                    <a:schemeClr val="tx2"/>
                  </a:solidFill>
                  <a:latin typeface="Times New Roman" pitchFamily="18" charset="0"/>
                </a:rPr>
                <a:t>u</a:t>
              </a:r>
              <a:r>
                <a:rPr lang="en-US" altLang="zh-CN" b="0" baseline="-25000">
                  <a:solidFill>
                    <a:schemeClr val="tx2"/>
                  </a:solidFill>
                  <a:latin typeface="Times New Roman" pitchFamily="18" charset="0"/>
                </a:rPr>
                <a:t>0</a:t>
              </a:r>
            </a:p>
          </p:txBody>
        </p:sp>
      </p:grpSp>
      <p:sp>
        <p:nvSpPr>
          <p:cNvPr id="510994" name="Text Box 18"/>
          <p:cNvSpPr txBox="1">
            <a:spLocks noChangeArrowheads="1"/>
          </p:cNvSpPr>
          <p:nvPr/>
        </p:nvSpPr>
        <p:spPr bwMode="auto">
          <a:xfrm>
            <a:off x="1839913" y="1530350"/>
            <a:ext cx="3592512" cy="4360863"/>
          </a:xfrm>
          <a:prstGeom prst="rect">
            <a:avLst/>
          </a:prstGeom>
          <a:noFill/>
          <a:ln w="9525">
            <a:noFill/>
            <a:miter lim="800000"/>
          </a:ln>
          <a:effectLst/>
        </p:spPr>
        <p:txBody>
          <a:bodyPr>
            <a:spAutoFit/>
          </a:bodyPr>
          <a:lstStyle/>
          <a:p>
            <a:pPr>
              <a:lnSpc>
                <a:spcPct val="100000"/>
              </a:lnSpc>
              <a:spcBef>
                <a:spcPct val="40000"/>
              </a:spcBef>
              <a:buFontTx/>
              <a:buNone/>
              <a:defRPr/>
            </a:pPr>
            <a:r>
              <a:rPr lang="zh-CN" altLang="en-US" sz="2000">
                <a:solidFill>
                  <a:schemeClr val="tx1"/>
                </a:solidFill>
                <a:latin typeface="Tahoma" pitchFamily="34" charset="0"/>
              </a:rPr>
              <a:t>   </a:t>
            </a:r>
            <a:r>
              <a:rPr lang="zh-CN" altLang="en-US" sz="2000">
                <a:solidFill>
                  <a:schemeClr val="tx1"/>
                </a:solidFill>
                <a:latin typeface="Times New Roman" pitchFamily="18" charset="0"/>
              </a:rPr>
              <a:t>依此类推，随着逆变器工作状态的切换，电压空间矢量的幅值不变，而相位每次旋转 </a:t>
            </a:r>
            <a:r>
              <a:rPr lang="zh-CN" altLang="en-US" sz="2000">
                <a:solidFill>
                  <a:schemeClr val="tx1"/>
                </a:solidFill>
                <a:latin typeface="Times New Roman" pitchFamily="18" charset="0"/>
                <a:sym typeface="Symbol" pitchFamily="18" charset="2"/>
              </a:rPr>
              <a:t></a:t>
            </a:r>
            <a:r>
              <a:rPr lang="en-US" altLang="zh-CN" sz="2000">
                <a:solidFill>
                  <a:schemeClr val="tx1"/>
                </a:solidFill>
                <a:latin typeface="Times New Roman" pitchFamily="18" charset="0"/>
                <a:sym typeface="Symbol" pitchFamily="18" charset="2"/>
              </a:rPr>
              <a:t>/3</a:t>
            </a:r>
            <a:r>
              <a:rPr lang="en-US" altLang="zh-CN" sz="2000">
                <a:solidFill>
                  <a:schemeClr val="tx1"/>
                </a:solidFill>
                <a:latin typeface="Times New Roman" pitchFamily="18" charset="0"/>
              </a:rPr>
              <a:t> </a:t>
            </a:r>
            <a:r>
              <a:rPr lang="zh-CN" altLang="en-US" sz="2000">
                <a:solidFill>
                  <a:schemeClr val="tx1"/>
                </a:solidFill>
                <a:latin typeface="Times New Roman" pitchFamily="18" charset="0"/>
              </a:rPr>
              <a:t>，直到一个周期结束。</a:t>
            </a:r>
          </a:p>
          <a:p>
            <a:pPr>
              <a:lnSpc>
                <a:spcPct val="100000"/>
              </a:lnSpc>
              <a:spcBef>
                <a:spcPct val="40000"/>
              </a:spcBef>
              <a:buFontTx/>
              <a:buNone/>
              <a:defRPr/>
            </a:pPr>
            <a:r>
              <a:rPr lang="zh-CN" altLang="en-US" sz="2000">
                <a:solidFill>
                  <a:schemeClr val="tx1"/>
                </a:solidFill>
                <a:latin typeface="Times New Roman" pitchFamily="18" charset="0"/>
              </a:rPr>
              <a:t>    这样，在一个周期中 </a:t>
            </a:r>
            <a:r>
              <a:rPr lang="en-US" altLang="zh-CN" sz="2000">
                <a:solidFill>
                  <a:schemeClr val="tx1"/>
                </a:solidFill>
                <a:latin typeface="Times New Roman" pitchFamily="18" charset="0"/>
              </a:rPr>
              <a:t>6 </a:t>
            </a:r>
            <a:r>
              <a:rPr lang="zh-CN" altLang="en-US" sz="2000">
                <a:solidFill>
                  <a:schemeClr val="tx1"/>
                </a:solidFill>
                <a:latin typeface="Times New Roman" pitchFamily="18" charset="0"/>
              </a:rPr>
              <a:t>个电压空间矢量共转过 </a:t>
            </a:r>
            <a:r>
              <a:rPr lang="en-US" altLang="zh-CN" sz="2000">
                <a:solidFill>
                  <a:schemeClr val="tx1"/>
                </a:solidFill>
                <a:latin typeface="Times New Roman" pitchFamily="18" charset="0"/>
              </a:rPr>
              <a:t>2</a:t>
            </a:r>
            <a:r>
              <a:rPr lang="en-US" altLang="zh-CN" sz="2000">
                <a:solidFill>
                  <a:schemeClr val="tx1"/>
                </a:solidFill>
                <a:latin typeface="Times New Roman" pitchFamily="18" charset="0"/>
                <a:sym typeface="Symbol" pitchFamily="18" charset="2"/>
              </a:rPr>
              <a:t>  </a:t>
            </a:r>
            <a:r>
              <a:rPr lang="zh-CN" altLang="en-US" sz="2000">
                <a:solidFill>
                  <a:schemeClr val="tx1"/>
                </a:solidFill>
                <a:latin typeface="Times New Roman" pitchFamily="18" charset="0"/>
              </a:rPr>
              <a:t>弧度，形成一个封闭的正六边形。 </a:t>
            </a:r>
          </a:p>
          <a:p>
            <a:pPr>
              <a:lnSpc>
                <a:spcPct val="100000"/>
              </a:lnSpc>
              <a:spcBef>
                <a:spcPct val="40000"/>
              </a:spcBef>
              <a:buFontTx/>
              <a:buNone/>
              <a:defRPr/>
            </a:pPr>
            <a:r>
              <a:rPr lang="zh-CN" altLang="en-US" sz="2000">
                <a:solidFill>
                  <a:schemeClr val="tx1"/>
                </a:solidFill>
                <a:latin typeface="Comic Sans MS" pitchFamily="66" charset="0"/>
              </a:rPr>
              <a:t>    六阶梯波逆变器，</a:t>
            </a:r>
            <a:r>
              <a:rPr lang="zh-CN" altLang="en-US" sz="2000">
                <a:solidFill>
                  <a:srgbClr val="CC0000"/>
                </a:solidFill>
                <a:effectLst>
                  <a:outerShdw blurRad="38100" dist="38100" dir="2700000" algn="tl">
                    <a:srgbClr val="C0C0C0"/>
                  </a:outerShdw>
                </a:effectLst>
                <a:latin typeface="Comic Sans MS" pitchFamily="66" charset="0"/>
              </a:rPr>
              <a:t>每种开关状态持续</a:t>
            </a:r>
            <a:r>
              <a:rPr lang="en-US" altLang="zh-CN" sz="2000">
                <a:solidFill>
                  <a:srgbClr val="CC0000"/>
                </a:solidFill>
                <a:effectLst>
                  <a:outerShdw blurRad="38100" dist="38100" dir="2700000" algn="tl">
                    <a:srgbClr val="C0C0C0"/>
                  </a:outerShdw>
                </a:effectLst>
                <a:latin typeface="Comic Sans MS" pitchFamily="66" charset="0"/>
              </a:rPr>
              <a:t>1/6</a:t>
            </a:r>
            <a:r>
              <a:rPr lang="zh-CN" altLang="en-US" sz="2000">
                <a:solidFill>
                  <a:srgbClr val="CC0000"/>
                </a:solidFill>
                <a:effectLst>
                  <a:outerShdw blurRad="38100" dist="38100" dir="2700000" algn="tl">
                    <a:srgbClr val="C0C0C0"/>
                  </a:outerShdw>
                </a:effectLst>
                <a:latin typeface="Comic Sans MS" pitchFamily="66" charset="0"/>
              </a:rPr>
              <a:t>周期</a:t>
            </a:r>
            <a:r>
              <a:rPr lang="zh-CN" altLang="en-US" sz="2000">
                <a:solidFill>
                  <a:schemeClr val="tx1"/>
                </a:solidFill>
                <a:latin typeface="Comic Sans MS" pitchFamily="66" charset="0"/>
              </a:rPr>
              <a:t>，因而</a:t>
            </a:r>
          </a:p>
          <a:p>
            <a:pPr>
              <a:lnSpc>
                <a:spcPct val="100000"/>
              </a:lnSpc>
              <a:spcBef>
                <a:spcPct val="40000"/>
              </a:spcBef>
              <a:buFontTx/>
              <a:buNone/>
              <a:defRPr/>
            </a:pPr>
            <a:r>
              <a:rPr lang="zh-CN" altLang="en-US" sz="2000">
                <a:solidFill>
                  <a:srgbClr val="CC0000"/>
                </a:solidFill>
                <a:latin typeface="Comic Sans MS" pitchFamily="66" charset="0"/>
              </a:rPr>
              <a:t>每种电压空间矢量作用时间</a:t>
            </a:r>
            <a:r>
              <a:rPr lang="en-US" altLang="zh-CN" sz="2000">
                <a:solidFill>
                  <a:srgbClr val="CC0000"/>
                </a:solidFill>
                <a:latin typeface="Comic Sans MS" pitchFamily="66" charset="0"/>
              </a:rPr>
              <a:t>:</a:t>
            </a:r>
          </a:p>
          <a:p>
            <a:pPr>
              <a:lnSpc>
                <a:spcPct val="100000"/>
              </a:lnSpc>
              <a:spcBef>
                <a:spcPct val="40000"/>
              </a:spcBef>
              <a:buFontTx/>
              <a:buNone/>
              <a:defRPr/>
            </a:pPr>
            <a:endParaRPr lang="en-US" altLang="zh-CN" sz="2000">
              <a:solidFill>
                <a:srgbClr val="CC0000"/>
              </a:solidFill>
              <a:latin typeface="Comic Sans MS" pitchFamily="66" charset="0"/>
            </a:endParaRPr>
          </a:p>
          <a:p>
            <a:pPr>
              <a:lnSpc>
                <a:spcPct val="100000"/>
              </a:lnSpc>
              <a:spcBef>
                <a:spcPct val="40000"/>
              </a:spcBef>
              <a:buFontTx/>
              <a:buNone/>
              <a:defRPr/>
            </a:pPr>
            <a:r>
              <a:rPr lang="zh-CN" altLang="en-US" sz="2000">
                <a:solidFill>
                  <a:schemeClr val="tx1"/>
                </a:solidFill>
                <a:latin typeface="Comic Sans MS" pitchFamily="66" charset="0"/>
              </a:rPr>
              <a:t>由此可导出磁链轨迹。</a:t>
            </a:r>
            <a:endParaRPr lang="zh-CN" altLang="en-US" sz="2000">
              <a:solidFill>
                <a:schemeClr val="tx1"/>
              </a:solidFill>
              <a:latin typeface="Times New Roman" pitchFamily="18" charset="0"/>
            </a:endParaRPr>
          </a:p>
        </p:txBody>
      </p:sp>
      <p:graphicFrame>
        <p:nvGraphicFramePr>
          <p:cNvPr id="59394" name="Object 19"/>
          <p:cNvGraphicFramePr>
            <a:graphicFrameLocks noGrp="1"/>
          </p:cNvGraphicFramePr>
          <p:nvPr>
            <p:ph sz="half" idx="2"/>
          </p:nvPr>
        </p:nvGraphicFramePr>
        <p:xfrm>
          <a:off x="2401824" y="4986528"/>
          <a:ext cx="1840992" cy="475488"/>
        </p:xfrm>
        <a:graphic>
          <a:graphicData uri="http://schemas.openxmlformats.org/presentationml/2006/ole">
            <p:oleObj spid="_x0000_s59394" r:id="rId4" imgW="925894" imgH="215619" progId="">
              <p:embed/>
            </p:oleObj>
          </a:graphicData>
        </a:graphic>
      </p:graphicFrame>
      <p:sp>
        <p:nvSpPr>
          <p:cNvPr id="26"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7"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8"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9"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0"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1"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4"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pic>
        <p:nvPicPr>
          <p:cNvPr id="60425" name="Picture 4"/>
          <p:cNvPicPr>
            <a:picLocks noChangeAspect="1" noChangeArrowheads="1"/>
          </p:cNvPicPr>
          <p:nvPr/>
        </p:nvPicPr>
        <p:blipFill>
          <a:blip r:embed="rId3" cstate="print"/>
          <a:srcRect/>
          <a:stretch>
            <a:fillRect/>
          </a:stretch>
        </p:blipFill>
        <p:spPr bwMode="auto">
          <a:xfrm>
            <a:off x="4416425" y="1843088"/>
            <a:ext cx="4703763" cy="5014912"/>
          </a:xfrm>
          <a:prstGeom prst="rect">
            <a:avLst/>
          </a:prstGeom>
          <a:noFill/>
          <a:ln w="9525">
            <a:noFill/>
            <a:miter lim="800000"/>
            <a:headEnd/>
            <a:tailEnd/>
          </a:ln>
        </p:spPr>
      </p:pic>
      <p:sp>
        <p:nvSpPr>
          <p:cNvPr id="60426" name="Rectangle 5"/>
          <p:cNvSpPr>
            <a:spLocks noChangeArrowheads="1"/>
          </p:cNvSpPr>
          <p:nvPr/>
        </p:nvSpPr>
        <p:spPr bwMode="auto">
          <a:xfrm>
            <a:off x="1679575" y="1443038"/>
            <a:ext cx="2808288"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en-US" altLang="zh-CN" sz="2000">
                <a:solidFill>
                  <a:schemeClr val="tx1"/>
                </a:solidFill>
                <a:latin typeface="Times New Roman" pitchFamily="18" charset="0"/>
              </a:rPr>
              <a:t>2</a:t>
            </a:r>
            <a:r>
              <a:rPr lang="zh-CN" altLang="en-US" sz="2000">
                <a:solidFill>
                  <a:schemeClr val="tx1"/>
                </a:solidFill>
                <a:latin typeface="Times New Roman" pitchFamily="18" charset="0"/>
              </a:rPr>
              <a:t>个零矢量</a:t>
            </a:r>
          </a:p>
        </p:txBody>
      </p:sp>
      <p:sp>
        <p:nvSpPr>
          <p:cNvPr id="60427" name="Rectangle 6"/>
          <p:cNvSpPr>
            <a:spLocks noChangeArrowheads="1"/>
          </p:cNvSpPr>
          <p:nvPr/>
        </p:nvSpPr>
        <p:spPr bwMode="auto">
          <a:xfrm>
            <a:off x="1701800" y="1008063"/>
            <a:ext cx="3671888"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en-US" altLang="zh-CN" sz="2000">
                <a:solidFill>
                  <a:schemeClr val="tx1"/>
                </a:solidFill>
                <a:latin typeface="Times New Roman" pitchFamily="18" charset="0"/>
              </a:rPr>
              <a:t>6</a:t>
            </a:r>
            <a:r>
              <a:rPr lang="zh-CN" altLang="en-US" sz="2000">
                <a:solidFill>
                  <a:schemeClr val="tx1"/>
                </a:solidFill>
                <a:latin typeface="Times New Roman" pitchFamily="18" charset="0"/>
              </a:rPr>
              <a:t>个有效工作矢量</a:t>
            </a:r>
          </a:p>
        </p:txBody>
      </p:sp>
      <p:graphicFrame>
        <p:nvGraphicFramePr>
          <p:cNvPr id="60418" name="Object 7"/>
          <p:cNvGraphicFramePr>
            <a:graphicFrameLocks/>
          </p:cNvGraphicFramePr>
          <p:nvPr/>
        </p:nvGraphicFramePr>
        <p:xfrm>
          <a:off x="3227388" y="1312863"/>
          <a:ext cx="1187450" cy="633412"/>
        </p:xfrm>
        <a:graphic>
          <a:graphicData uri="http://schemas.openxmlformats.org/presentationml/2006/ole">
            <p:oleObj spid="_x0000_s60418" r:id="rId4" imgW="431613" imgH="228501" progId="">
              <p:embed/>
            </p:oleObj>
          </a:graphicData>
        </a:graphic>
      </p:graphicFrame>
      <p:graphicFrame>
        <p:nvGraphicFramePr>
          <p:cNvPr id="60419" name="Object 8"/>
          <p:cNvGraphicFramePr>
            <a:graphicFrameLocks noGrp="1"/>
          </p:cNvGraphicFramePr>
          <p:nvPr>
            <p:ph idx="1"/>
          </p:nvPr>
        </p:nvGraphicFramePr>
        <p:xfrm>
          <a:off x="3889375" y="839788"/>
          <a:ext cx="1084263" cy="674687"/>
        </p:xfrm>
        <a:graphic>
          <a:graphicData uri="http://schemas.openxmlformats.org/presentationml/2006/ole">
            <p:oleObj spid="_x0000_s60419" r:id="rId5" imgW="431613" imgH="228501" progId="">
              <p:embed/>
            </p:oleObj>
          </a:graphicData>
        </a:graphic>
      </p:graphicFrame>
      <p:sp>
        <p:nvSpPr>
          <p:cNvPr id="60428" name="Rectangle 9"/>
          <p:cNvSpPr>
            <a:spLocks noChangeArrowheads="1"/>
          </p:cNvSpPr>
          <p:nvPr/>
        </p:nvSpPr>
        <p:spPr bwMode="auto">
          <a:xfrm>
            <a:off x="4978400" y="966788"/>
            <a:ext cx="1014413" cy="396875"/>
          </a:xfrm>
          <a:prstGeom prst="rect">
            <a:avLst/>
          </a:prstGeom>
          <a:noFill/>
          <a:ln w="9525">
            <a:noFill/>
            <a:miter lim="800000"/>
            <a:headEnd/>
            <a:tailEnd/>
          </a:ln>
        </p:spPr>
        <p:txBody>
          <a:bodyPr wrap="none" anchor="ctr">
            <a:spAutoFit/>
          </a:bodyPr>
          <a:lstStyle/>
          <a:p>
            <a:pPr>
              <a:lnSpc>
                <a:spcPct val="100000"/>
              </a:lnSpc>
            </a:pPr>
            <a:r>
              <a:rPr lang="zh-CN" altLang="en-US" sz="2000">
                <a:solidFill>
                  <a:schemeClr val="tx1"/>
                </a:solidFill>
                <a:latin typeface="Times New Roman" pitchFamily="18" charset="0"/>
              </a:rPr>
              <a:t>幅值为 </a:t>
            </a:r>
          </a:p>
        </p:txBody>
      </p:sp>
      <p:graphicFrame>
        <p:nvGraphicFramePr>
          <p:cNvPr id="60420" name="Object 10"/>
          <p:cNvGraphicFramePr>
            <a:graphicFrameLocks/>
          </p:cNvGraphicFramePr>
          <p:nvPr/>
        </p:nvGraphicFramePr>
        <p:xfrm>
          <a:off x="5767388" y="801688"/>
          <a:ext cx="795337" cy="833437"/>
        </p:xfrm>
        <a:graphic>
          <a:graphicData uri="http://schemas.openxmlformats.org/presentationml/2006/ole">
            <p:oleObj spid="_x0000_s60420" r:id="rId6" imgW="418918" imgH="444307" progId="">
              <p:embed/>
            </p:oleObj>
          </a:graphicData>
        </a:graphic>
      </p:graphicFrame>
      <p:sp>
        <p:nvSpPr>
          <p:cNvPr id="60429" name="Rectangle 11"/>
          <p:cNvSpPr>
            <a:spLocks noChangeArrowheads="1"/>
          </p:cNvSpPr>
          <p:nvPr/>
        </p:nvSpPr>
        <p:spPr bwMode="auto">
          <a:xfrm>
            <a:off x="6477000" y="1001713"/>
            <a:ext cx="1270000" cy="396875"/>
          </a:xfrm>
          <a:prstGeom prst="rect">
            <a:avLst/>
          </a:prstGeom>
          <a:noFill/>
          <a:ln w="9525">
            <a:noFill/>
            <a:miter lim="800000"/>
            <a:headEnd/>
            <a:tailEnd/>
          </a:ln>
        </p:spPr>
        <p:txBody>
          <a:bodyPr wrap="none" anchor="ctr">
            <a:spAutoFit/>
          </a:bodyPr>
          <a:lstStyle/>
          <a:p>
            <a:pPr>
              <a:lnSpc>
                <a:spcPct val="100000"/>
              </a:lnSpc>
            </a:pPr>
            <a:r>
              <a:rPr lang="zh-CN" altLang="en-US" sz="2000">
                <a:solidFill>
                  <a:schemeClr val="tx1"/>
                </a:solidFill>
                <a:latin typeface="Times New Roman" pitchFamily="18" charset="0"/>
              </a:rPr>
              <a:t>空间互差</a:t>
            </a:r>
            <a:r>
              <a:rPr lang="zh-CN" altLang="en-US" sz="2000" b="0">
                <a:solidFill>
                  <a:schemeClr val="tx1"/>
                </a:solidFill>
                <a:latin typeface="Times New Roman" pitchFamily="18" charset="0"/>
              </a:rPr>
              <a:t> </a:t>
            </a:r>
          </a:p>
        </p:txBody>
      </p:sp>
      <p:graphicFrame>
        <p:nvGraphicFramePr>
          <p:cNvPr id="60421" name="Object 13"/>
          <p:cNvGraphicFramePr>
            <a:graphicFrameLocks/>
          </p:cNvGraphicFramePr>
          <p:nvPr/>
        </p:nvGraphicFramePr>
        <p:xfrm>
          <a:off x="7689850" y="831850"/>
          <a:ext cx="279400" cy="685800"/>
        </p:xfrm>
        <a:graphic>
          <a:graphicData uri="http://schemas.openxmlformats.org/presentationml/2006/ole">
            <p:oleObj spid="_x0000_s60421" r:id="rId7" imgW="164885" imgH="393188" progId="">
              <p:embed/>
            </p:oleObj>
          </a:graphicData>
        </a:graphic>
      </p:graphicFrame>
      <p:sp>
        <p:nvSpPr>
          <p:cNvPr id="18"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60436"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60422" name="Object 45"/>
          <p:cNvGraphicFramePr>
            <a:graphicFrameLocks/>
          </p:cNvGraphicFramePr>
          <p:nvPr/>
        </p:nvGraphicFramePr>
        <p:xfrm>
          <a:off x="1914525" y="3138488"/>
          <a:ext cx="2571750" cy="1506537"/>
        </p:xfrm>
        <a:graphic>
          <a:graphicData uri="http://schemas.openxmlformats.org/presentationml/2006/ole">
            <p:oleObj spid="_x0000_s60422" r:id="rId14" imgW="1841500" imgH="1206500" progId="">
              <p:embed/>
            </p:oleObj>
          </a:graphicData>
        </a:graphic>
      </p:graphicFrame>
      <p:graphicFrame>
        <p:nvGraphicFramePr>
          <p:cNvPr id="60423" name="Object 47"/>
          <p:cNvGraphicFramePr>
            <a:graphicFrameLocks/>
          </p:cNvGraphicFramePr>
          <p:nvPr/>
        </p:nvGraphicFramePr>
        <p:xfrm>
          <a:off x="1939925" y="4721225"/>
          <a:ext cx="1978025" cy="741363"/>
        </p:xfrm>
        <a:graphic>
          <a:graphicData uri="http://schemas.openxmlformats.org/presentationml/2006/ole">
            <p:oleObj spid="_x0000_s60423" r:id="rId15" imgW="1562100" imgH="571500" progId="">
              <p:embed/>
            </p:oleObj>
          </a:graphicData>
        </a:graphic>
      </p:graphicFrame>
      <p:sp>
        <p:nvSpPr>
          <p:cNvPr id="29" name="TextBox 28"/>
          <p:cNvSpPr txBox="1"/>
          <p:nvPr/>
        </p:nvSpPr>
        <p:spPr>
          <a:xfrm>
            <a:off x="1630363" y="2828925"/>
            <a:ext cx="1446212" cy="369888"/>
          </a:xfrm>
          <a:prstGeom prst="rect">
            <a:avLst/>
          </a:prstGeom>
          <a:noFill/>
        </p:spPr>
        <p:txBody>
          <a:bodyPr>
            <a:spAutoFit/>
          </a:bodyPr>
          <a:lstStyle/>
          <a:p>
            <a:pPr>
              <a:buFontTx/>
              <a:buNone/>
              <a:defRPr/>
            </a:pPr>
            <a:r>
              <a:rPr lang="zh-CN" altLang="en-US" sz="2000" dirty="0">
                <a:solidFill>
                  <a:srgbClr val="FF0000"/>
                </a:solidFill>
                <a:effectLst>
                  <a:outerShdw blurRad="38100" dist="38100" dir="2700000" algn="tl">
                    <a:srgbClr val="000000">
                      <a:alpha val="43137"/>
                    </a:srgbClr>
                  </a:outerShdw>
                </a:effectLst>
                <a:sym typeface="+mn-ea"/>
              </a:rPr>
              <a:t>开关函数</a:t>
            </a:r>
          </a:p>
        </p:txBody>
      </p:sp>
    </p:spTree>
  </p:cSld>
  <p:clrMapOvr>
    <a:masterClrMapping/>
  </p:clrMapOvr>
  <p:transition spd="med">
    <p:wipe di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1687513" y="169863"/>
            <a:ext cx="5381625" cy="762000"/>
          </a:xfrm>
        </p:spPr>
        <p:txBody>
          <a:bodyPr/>
          <a:lstStyle/>
          <a:p>
            <a:pPr marL="838200" indent="-838200" eaLnBrk="1" hangingPunct="1"/>
            <a:r>
              <a:rPr lang="zh-CN" altLang="en-US" smtClean="0">
                <a:ea typeface="宋体" pitchFamily="2" charset="-122"/>
              </a:rPr>
              <a:t>基本电压空间矢量图</a:t>
            </a:r>
          </a:p>
        </p:txBody>
      </p:sp>
      <p:sp>
        <p:nvSpPr>
          <p:cNvPr id="142339"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2340" name="Rectangle 4"/>
          <p:cNvSpPr>
            <a:spLocks noChangeArrowheads="1"/>
          </p:cNvSpPr>
          <p:nvPr/>
        </p:nvSpPr>
        <p:spPr bwMode="auto">
          <a:xfrm>
            <a:off x="3292475" y="6007100"/>
            <a:ext cx="4164013" cy="396875"/>
          </a:xfrm>
          <a:prstGeom prst="rect">
            <a:avLst/>
          </a:prstGeom>
          <a:noFill/>
          <a:ln w="9525">
            <a:noFill/>
            <a:miter lim="800000"/>
            <a:headEnd/>
            <a:tailEnd/>
          </a:ln>
        </p:spPr>
        <p:txBody>
          <a:bodyPr anchor="ctr">
            <a:spAutoFit/>
          </a:bodyPr>
          <a:lstStyle/>
          <a:p>
            <a:pPr algn="ctr">
              <a:lnSpc>
                <a:spcPct val="100000"/>
              </a:lnSpc>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-24  </a:t>
            </a:r>
            <a:r>
              <a:rPr lang="zh-CN" altLang="en-US" sz="2000">
                <a:solidFill>
                  <a:schemeClr val="tx1"/>
                </a:solidFill>
                <a:latin typeface="Times New Roman" pitchFamily="18" charset="0"/>
              </a:rPr>
              <a:t>基本电压空间矢量图</a:t>
            </a:r>
          </a:p>
        </p:txBody>
      </p:sp>
      <p:pic>
        <p:nvPicPr>
          <p:cNvPr id="142341" name="Picture 5" descr="0524"/>
          <p:cNvPicPr>
            <a:picLocks noChangeAspect="1" noChangeArrowheads="1"/>
          </p:cNvPicPr>
          <p:nvPr/>
        </p:nvPicPr>
        <p:blipFill>
          <a:blip r:embed="rId2" cstate="print"/>
          <a:srcRect/>
          <a:stretch>
            <a:fillRect/>
          </a:stretch>
        </p:blipFill>
        <p:spPr bwMode="auto">
          <a:xfrm>
            <a:off x="3213100" y="1655763"/>
            <a:ext cx="4176713" cy="3486150"/>
          </a:xfrm>
          <a:prstGeom prst="rect">
            <a:avLst/>
          </a:prstGeom>
          <a:noFill/>
          <a:ln w="9525">
            <a:noFill/>
            <a:miter lim="800000"/>
            <a:headEnd/>
            <a:tailEnd/>
          </a:ln>
        </p:spPr>
      </p:pic>
      <p:sp>
        <p:nvSpPr>
          <p:cNvPr id="12"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9" name="Rectangle 2"/>
          <p:cNvSpPr>
            <a:spLocks noGrp="1" noChangeArrowheads="1"/>
          </p:cNvSpPr>
          <p:nvPr>
            <p:ph type="title"/>
          </p:nvPr>
        </p:nvSpPr>
        <p:spPr>
          <a:xfrm>
            <a:off x="1716088" y="195263"/>
            <a:ext cx="4794250" cy="762000"/>
          </a:xfrm>
        </p:spPr>
        <p:txBody>
          <a:bodyPr/>
          <a:lstStyle/>
          <a:p>
            <a:pPr marL="838200" indent="-838200" eaLnBrk="1" hangingPunct="1"/>
            <a:r>
              <a:rPr lang="zh-CN" altLang="en-US" smtClean="0">
                <a:ea typeface="宋体" pitchFamily="2" charset="-122"/>
              </a:rPr>
              <a:t>正六边形空间旋转磁场</a:t>
            </a:r>
            <a:r>
              <a:rPr lang="en-US" altLang="zh-CN" smtClean="0">
                <a:ea typeface="宋体" pitchFamily="2" charset="-122"/>
              </a:rPr>
              <a:t>:</a:t>
            </a:r>
            <a:r>
              <a:rPr lang="zh-CN" altLang="en-US" smtClean="0">
                <a:solidFill>
                  <a:srgbClr val="FF0000"/>
                </a:solidFill>
                <a:ea typeface="宋体" pitchFamily="2" charset="-122"/>
              </a:rPr>
              <a:t>小结</a:t>
            </a:r>
            <a:r>
              <a:rPr lang="zh-CN" altLang="en-US" smtClean="0">
                <a:solidFill>
                  <a:srgbClr val="CC0000"/>
                </a:solidFill>
                <a:ea typeface="宋体" pitchFamily="2" charset="-122"/>
              </a:rPr>
              <a:t> </a:t>
            </a:r>
          </a:p>
        </p:txBody>
      </p:sp>
      <p:sp>
        <p:nvSpPr>
          <p:cNvPr id="61450"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1451" name="Rectangle 5"/>
          <p:cNvSpPr>
            <a:spLocks noChangeArrowheads="1"/>
          </p:cNvSpPr>
          <p:nvPr/>
        </p:nvSpPr>
        <p:spPr bwMode="auto">
          <a:xfrm>
            <a:off x="1701800" y="960438"/>
            <a:ext cx="3671888"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en-US" altLang="zh-CN" sz="2000">
                <a:solidFill>
                  <a:schemeClr val="tx1"/>
                </a:solidFill>
                <a:latin typeface="Times New Roman" pitchFamily="18" charset="0"/>
              </a:rPr>
              <a:t>6</a:t>
            </a:r>
            <a:r>
              <a:rPr lang="zh-CN" altLang="en-US" sz="2000">
                <a:solidFill>
                  <a:schemeClr val="tx1"/>
                </a:solidFill>
                <a:latin typeface="Times New Roman" pitchFamily="18" charset="0"/>
              </a:rPr>
              <a:t>个有效工作矢量</a:t>
            </a:r>
          </a:p>
        </p:txBody>
      </p:sp>
      <p:graphicFrame>
        <p:nvGraphicFramePr>
          <p:cNvPr id="61442" name="Object 6"/>
          <p:cNvGraphicFramePr>
            <a:graphicFrameLocks noGrp="1"/>
          </p:cNvGraphicFramePr>
          <p:nvPr>
            <p:ph idx="1"/>
          </p:nvPr>
        </p:nvGraphicFramePr>
        <p:xfrm>
          <a:off x="3846513" y="852488"/>
          <a:ext cx="877887" cy="568325"/>
        </p:xfrm>
        <a:graphic>
          <a:graphicData uri="http://schemas.openxmlformats.org/presentationml/2006/ole">
            <p:oleObj spid="_x0000_s61442" r:id="rId3" imgW="431613" imgH="228501" progId="">
              <p:embed/>
            </p:oleObj>
          </a:graphicData>
        </a:graphic>
      </p:graphicFrame>
      <p:sp>
        <p:nvSpPr>
          <p:cNvPr id="61452" name="Rectangle 7"/>
          <p:cNvSpPr>
            <a:spLocks noChangeArrowheads="1"/>
          </p:cNvSpPr>
          <p:nvPr/>
        </p:nvSpPr>
        <p:spPr bwMode="auto">
          <a:xfrm>
            <a:off x="1781175" y="1462088"/>
            <a:ext cx="5767388" cy="395287"/>
          </a:xfrm>
          <a:prstGeom prst="rect">
            <a:avLst/>
          </a:prstGeom>
          <a:noFill/>
          <a:ln w="9525">
            <a:noFill/>
            <a:miter lim="800000"/>
            <a:headEnd/>
            <a:tailEnd/>
          </a:ln>
        </p:spPr>
        <p:txBody>
          <a:bodyPr anchor="ctr">
            <a:spAutoFit/>
          </a:bodyPr>
          <a:lstStyle/>
          <a:p>
            <a:pPr>
              <a:lnSpc>
                <a:spcPct val="100000"/>
              </a:lnSpc>
            </a:pPr>
            <a:r>
              <a:rPr lang="zh-CN" altLang="en-US" sz="2000">
                <a:solidFill>
                  <a:schemeClr val="tx1"/>
                </a:solidFill>
                <a:latin typeface="Times New Roman" pitchFamily="18" charset="0"/>
              </a:rPr>
              <a:t>每个有效工作矢量作用         ，</a:t>
            </a:r>
            <a:r>
              <a:rPr lang="zh-CN" altLang="en-US" sz="2000">
                <a:solidFill>
                  <a:schemeClr val="tx1"/>
                </a:solidFill>
              </a:rPr>
              <a:t>一个周期</a:t>
            </a:r>
          </a:p>
        </p:txBody>
      </p:sp>
      <p:graphicFrame>
        <p:nvGraphicFramePr>
          <p:cNvPr id="61443" name="Object 8"/>
          <p:cNvGraphicFramePr>
            <a:graphicFrameLocks/>
          </p:cNvGraphicFramePr>
          <p:nvPr/>
        </p:nvGraphicFramePr>
        <p:xfrm>
          <a:off x="4521200" y="1352550"/>
          <a:ext cx="508000" cy="647700"/>
        </p:xfrm>
        <a:graphic>
          <a:graphicData uri="http://schemas.openxmlformats.org/presentationml/2006/ole">
            <p:oleObj spid="_x0000_s61443" r:id="rId4" imgW="164885" imgH="393188" progId="">
              <p:embed/>
            </p:oleObj>
          </a:graphicData>
        </a:graphic>
      </p:graphicFrame>
      <p:sp>
        <p:nvSpPr>
          <p:cNvPr id="61453" name="Rectangle 9"/>
          <p:cNvSpPr>
            <a:spLocks noChangeArrowheads="1"/>
          </p:cNvSpPr>
          <p:nvPr/>
        </p:nvSpPr>
        <p:spPr bwMode="auto">
          <a:xfrm>
            <a:off x="4746625" y="950913"/>
            <a:ext cx="3398838" cy="396875"/>
          </a:xfrm>
          <a:prstGeom prst="rect">
            <a:avLst/>
          </a:prstGeom>
          <a:noFill/>
          <a:ln w="9525">
            <a:noFill/>
            <a:miter lim="800000"/>
            <a:headEnd/>
            <a:tailEnd/>
          </a:ln>
        </p:spPr>
        <p:txBody>
          <a:bodyPr wrap="none" anchor="ctr">
            <a:spAutoFit/>
          </a:bodyPr>
          <a:lstStyle/>
          <a:p>
            <a:pPr>
              <a:lnSpc>
                <a:spcPct val="100000"/>
              </a:lnSpc>
            </a:pPr>
            <a:r>
              <a:rPr lang="zh-CN" altLang="en-US" sz="2000">
                <a:solidFill>
                  <a:schemeClr val="tx1"/>
                </a:solidFill>
                <a:latin typeface="Times New Roman" pitchFamily="18" charset="0"/>
              </a:rPr>
              <a:t>顺序分别作用△</a:t>
            </a:r>
            <a:r>
              <a:rPr lang="en-US" altLang="zh-CN" sz="2000">
                <a:solidFill>
                  <a:schemeClr val="tx1"/>
                </a:solidFill>
                <a:latin typeface="Times New Roman" pitchFamily="18" charset="0"/>
              </a:rPr>
              <a:t>t</a:t>
            </a:r>
            <a:r>
              <a:rPr lang="zh-CN" altLang="en-US" sz="2000">
                <a:solidFill>
                  <a:schemeClr val="tx1"/>
                </a:solidFill>
                <a:latin typeface="Times New Roman" pitchFamily="18" charset="0"/>
              </a:rPr>
              <a:t>时间，并使</a:t>
            </a:r>
            <a:r>
              <a:rPr lang="zh-CN" altLang="en-US" sz="2000" b="0">
                <a:solidFill>
                  <a:schemeClr val="tx1"/>
                </a:solidFill>
                <a:latin typeface="Times New Roman" pitchFamily="18" charset="0"/>
              </a:rPr>
              <a:t> </a:t>
            </a:r>
          </a:p>
        </p:txBody>
      </p:sp>
      <p:graphicFrame>
        <p:nvGraphicFramePr>
          <p:cNvPr id="61444" name="Object 10"/>
          <p:cNvGraphicFramePr>
            <a:graphicFrameLocks/>
          </p:cNvGraphicFramePr>
          <p:nvPr/>
        </p:nvGraphicFramePr>
        <p:xfrm>
          <a:off x="8012113" y="762000"/>
          <a:ext cx="1133475" cy="838200"/>
        </p:xfrm>
        <a:graphic>
          <a:graphicData uri="http://schemas.openxmlformats.org/presentationml/2006/ole">
            <p:oleObj spid="_x0000_s61444" r:id="rId5" imgW="583947" imgH="431613" progId="">
              <p:embed/>
            </p:oleObj>
          </a:graphicData>
        </a:graphic>
      </p:graphicFrame>
      <p:graphicFrame>
        <p:nvGraphicFramePr>
          <p:cNvPr id="61445" name="Object 11"/>
          <p:cNvGraphicFramePr>
            <a:graphicFrameLocks/>
          </p:cNvGraphicFramePr>
          <p:nvPr/>
        </p:nvGraphicFramePr>
        <p:xfrm>
          <a:off x="6273800" y="1287463"/>
          <a:ext cx="1187450" cy="800100"/>
        </p:xfrm>
        <a:graphic>
          <a:graphicData uri="http://schemas.openxmlformats.org/presentationml/2006/ole">
            <p:oleObj spid="_x0000_s61445" r:id="rId6" imgW="583947" imgH="393529" progId="">
              <p:embed/>
            </p:oleObj>
          </a:graphicData>
        </a:graphic>
      </p:graphicFrame>
      <p:sp>
        <p:nvSpPr>
          <p:cNvPr id="61454" name="Rectangle 25"/>
          <p:cNvSpPr>
            <a:spLocks noChangeArrowheads="1"/>
          </p:cNvSpPr>
          <p:nvPr/>
        </p:nvSpPr>
        <p:spPr bwMode="auto">
          <a:xfrm>
            <a:off x="6943725" y="2452688"/>
            <a:ext cx="2200275" cy="396875"/>
          </a:xfrm>
          <a:prstGeom prst="rect">
            <a:avLst/>
          </a:prstGeom>
          <a:noFill/>
          <a:ln w="9525">
            <a:noFill/>
            <a:miter lim="800000"/>
            <a:headEnd/>
            <a:tailEnd/>
          </a:ln>
        </p:spPr>
        <p:txBody>
          <a:bodyPr anchor="ctr">
            <a:spAutoFit/>
          </a:bodyPr>
          <a:lstStyle/>
          <a:p>
            <a:pPr>
              <a:lnSpc>
                <a:spcPct val="100000"/>
              </a:lnSpc>
            </a:pPr>
            <a:r>
              <a:rPr lang="en-US" altLang="zh-CN" sz="2000" b="0">
                <a:solidFill>
                  <a:schemeClr val="tx1"/>
                </a:solidFill>
                <a:latin typeface="Times New Roman" pitchFamily="18" charset="0"/>
              </a:rPr>
              <a:t>k=1,2,3,4,5,6 </a:t>
            </a:r>
          </a:p>
        </p:txBody>
      </p:sp>
      <p:sp>
        <p:nvSpPr>
          <p:cNvPr id="61455" name="Rectangle 26"/>
          <p:cNvSpPr>
            <a:spLocks noChangeArrowheads="1"/>
          </p:cNvSpPr>
          <p:nvPr/>
        </p:nvSpPr>
        <p:spPr bwMode="auto">
          <a:xfrm>
            <a:off x="1677988" y="1941513"/>
            <a:ext cx="2724150"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定子磁链矢量的增量</a:t>
            </a:r>
            <a:r>
              <a:rPr lang="zh-CN" altLang="en-US" sz="2000">
                <a:solidFill>
                  <a:srgbClr val="FF3300"/>
                </a:solidFill>
                <a:latin typeface="Times New Roman" pitchFamily="18" charset="0"/>
              </a:rPr>
              <a:t> </a:t>
            </a:r>
          </a:p>
        </p:txBody>
      </p:sp>
      <p:graphicFrame>
        <p:nvGraphicFramePr>
          <p:cNvPr id="61446" name="Object 27"/>
          <p:cNvGraphicFramePr>
            <a:graphicFrameLocks/>
          </p:cNvGraphicFramePr>
          <p:nvPr/>
        </p:nvGraphicFramePr>
        <p:xfrm>
          <a:off x="4275138" y="1925638"/>
          <a:ext cx="1463675" cy="454025"/>
        </p:xfrm>
        <a:graphic>
          <a:graphicData uri="http://schemas.openxmlformats.org/presentationml/2006/ole">
            <p:oleObj spid="_x0000_s61446" r:id="rId7" imgW="736600" imgH="228600" progId="">
              <p:embed/>
            </p:oleObj>
          </a:graphicData>
        </a:graphic>
      </p:graphicFrame>
      <p:sp>
        <p:nvSpPr>
          <p:cNvPr id="61456" name="Rectangle 29"/>
          <p:cNvSpPr>
            <a:spLocks noChangeArrowheads="1"/>
          </p:cNvSpPr>
          <p:nvPr/>
        </p:nvSpPr>
        <p:spPr bwMode="auto">
          <a:xfrm>
            <a:off x="1690688" y="2962275"/>
            <a:ext cx="7050087"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定子磁链矢量运动方向与电压矢量相同，增量的幅值等于</a:t>
            </a:r>
          </a:p>
        </p:txBody>
      </p:sp>
      <p:graphicFrame>
        <p:nvGraphicFramePr>
          <p:cNvPr id="61447" name="Object 30"/>
          <p:cNvGraphicFramePr>
            <a:graphicFrameLocks/>
          </p:cNvGraphicFramePr>
          <p:nvPr/>
        </p:nvGraphicFramePr>
        <p:xfrm>
          <a:off x="8353425" y="2794000"/>
          <a:ext cx="803275" cy="698500"/>
        </p:xfrm>
        <a:graphic>
          <a:graphicData uri="http://schemas.openxmlformats.org/presentationml/2006/ole">
            <p:oleObj spid="_x0000_s61447" r:id="rId8" imgW="571252" imgH="444307" progId="">
              <p:embed/>
            </p:oleObj>
          </a:graphicData>
        </a:graphic>
      </p:graphicFrame>
      <p:sp>
        <p:nvSpPr>
          <p:cNvPr id="61457" name="Rectangle 31"/>
          <p:cNvSpPr>
            <a:spLocks noChangeArrowheads="1"/>
          </p:cNvSpPr>
          <p:nvPr/>
        </p:nvSpPr>
        <p:spPr bwMode="auto">
          <a:xfrm>
            <a:off x="1693863" y="3468688"/>
            <a:ext cx="3536950" cy="366712"/>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1800">
                <a:solidFill>
                  <a:schemeClr val="tx1"/>
                </a:solidFill>
                <a:latin typeface="Times New Roman" pitchFamily="18" charset="0"/>
              </a:rPr>
              <a:t>定子磁链矢量的运动轨迹为</a:t>
            </a:r>
            <a:r>
              <a:rPr lang="zh-CN" altLang="en-US" sz="1800">
                <a:solidFill>
                  <a:srgbClr val="FF3300"/>
                </a:solidFill>
                <a:latin typeface="Times New Roman" pitchFamily="18" charset="0"/>
              </a:rPr>
              <a:t> </a:t>
            </a:r>
          </a:p>
        </p:txBody>
      </p:sp>
      <p:sp>
        <p:nvSpPr>
          <p:cNvPr id="61458" name="Rectangle 32"/>
          <p:cNvSpPr>
            <a:spLocks noChangeArrowheads="1"/>
          </p:cNvSpPr>
          <p:nvPr/>
        </p:nvSpPr>
        <p:spPr bwMode="auto">
          <a:xfrm>
            <a:off x="2154238" y="6572250"/>
            <a:ext cx="2890837" cy="336550"/>
          </a:xfrm>
          <a:prstGeom prst="rect">
            <a:avLst/>
          </a:prstGeom>
          <a:noFill/>
          <a:ln w="9525">
            <a:noFill/>
            <a:miter lim="800000"/>
            <a:headEnd/>
            <a:tailEnd/>
          </a:ln>
        </p:spPr>
        <p:txBody>
          <a:bodyPr anchor="ctr">
            <a:spAutoFit/>
          </a:bodyPr>
          <a:lstStyle/>
          <a:p>
            <a:pPr>
              <a:lnSpc>
                <a:spcPct val="100000"/>
              </a:lnSpc>
            </a:pPr>
            <a:r>
              <a:rPr lang="zh-CN" altLang="en-US" sz="1600">
                <a:solidFill>
                  <a:schemeClr val="tx1"/>
                </a:solidFill>
                <a:latin typeface="Times New Roman" pitchFamily="18" charset="0"/>
              </a:rPr>
              <a:t>图</a:t>
            </a:r>
            <a:r>
              <a:rPr lang="en-US" altLang="zh-CN" sz="1600">
                <a:solidFill>
                  <a:schemeClr val="tx1"/>
                </a:solidFill>
                <a:latin typeface="Times New Roman" pitchFamily="18" charset="0"/>
              </a:rPr>
              <a:t>6-25  </a:t>
            </a:r>
            <a:r>
              <a:rPr lang="zh-CN" altLang="en-US" sz="1600">
                <a:solidFill>
                  <a:schemeClr val="tx1"/>
                </a:solidFill>
                <a:latin typeface="Times New Roman" pitchFamily="18" charset="0"/>
              </a:rPr>
              <a:t>定子磁链矢量增量</a:t>
            </a:r>
          </a:p>
        </p:txBody>
      </p:sp>
      <p:pic>
        <p:nvPicPr>
          <p:cNvPr id="61459" name="Picture 33" descr="0525"/>
          <p:cNvPicPr>
            <a:picLocks noChangeAspect="1" noChangeArrowheads="1"/>
          </p:cNvPicPr>
          <p:nvPr/>
        </p:nvPicPr>
        <p:blipFill>
          <a:blip r:embed="rId9" cstate="print"/>
          <a:srcRect/>
          <a:stretch>
            <a:fillRect/>
          </a:stretch>
        </p:blipFill>
        <p:spPr bwMode="auto">
          <a:xfrm>
            <a:off x="2320925" y="4449763"/>
            <a:ext cx="1835150" cy="2097087"/>
          </a:xfrm>
          <a:prstGeom prst="rect">
            <a:avLst/>
          </a:prstGeom>
          <a:noFill/>
          <a:ln w="9525">
            <a:noFill/>
            <a:miter lim="800000"/>
            <a:headEnd/>
            <a:tailEnd/>
          </a:ln>
        </p:spPr>
      </p:pic>
      <p:graphicFrame>
        <p:nvGraphicFramePr>
          <p:cNvPr id="61448" name="Object 34"/>
          <p:cNvGraphicFramePr>
            <a:graphicFrameLocks/>
          </p:cNvGraphicFramePr>
          <p:nvPr/>
        </p:nvGraphicFramePr>
        <p:xfrm>
          <a:off x="1905000" y="3703638"/>
          <a:ext cx="3197225" cy="760412"/>
        </p:xfrm>
        <a:graphic>
          <a:graphicData uri="http://schemas.openxmlformats.org/presentationml/2006/ole">
            <p:oleObj spid="_x0000_s61448" r:id="rId10" imgW="1714500" imgH="457200" progId="">
              <p:embed/>
            </p:oleObj>
          </a:graphicData>
        </a:graphic>
      </p:graphicFrame>
      <p:sp>
        <p:nvSpPr>
          <p:cNvPr id="61460" name="Rectangle 35"/>
          <p:cNvSpPr>
            <a:spLocks noChangeArrowheads="1"/>
          </p:cNvSpPr>
          <p:nvPr/>
        </p:nvSpPr>
        <p:spPr bwMode="auto">
          <a:xfrm>
            <a:off x="5778500" y="6589713"/>
            <a:ext cx="3092450" cy="336550"/>
          </a:xfrm>
          <a:prstGeom prst="rect">
            <a:avLst/>
          </a:prstGeom>
          <a:noFill/>
          <a:ln w="9525">
            <a:noFill/>
            <a:miter lim="800000"/>
            <a:headEnd/>
            <a:tailEnd/>
          </a:ln>
        </p:spPr>
        <p:txBody>
          <a:bodyPr anchor="ctr">
            <a:spAutoFit/>
          </a:bodyPr>
          <a:lstStyle/>
          <a:p>
            <a:pPr>
              <a:lnSpc>
                <a:spcPct val="100000"/>
              </a:lnSpc>
            </a:pPr>
            <a:r>
              <a:rPr lang="zh-CN" altLang="en-US" sz="1600">
                <a:solidFill>
                  <a:schemeClr val="tx1"/>
                </a:solidFill>
                <a:latin typeface="Times New Roman" pitchFamily="18" charset="0"/>
              </a:rPr>
              <a:t>图</a:t>
            </a:r>
            <a:r>
              <a:rPr lang="en-US" altLang="zh-CN" sz="1600">
                <a:solidFill>
                  <a:schemeClr val="tx1"/>
                </a:solidFill>
                <a:latin typeface="Times New Roman" pitchFamily="18" charset="0"/>
              </a:rPr>
              <a:t>6-26  </a:t>
            </a:r>
            <a:r>
              <a:rPr lang="zh-CN" altLang="en-US" sz="1600">
                <a:solidFill>
                  <a:schemeClr val="tx1"/>
                </a:solidFill>
                <a:latin typeface="Times New Roman" pitchFamily="18" charset="0"/>
              </a:rPr>
              <a:t>正六边形定子磁链轨迹</a:t>
            </a:r>
          </a:p>
        </p:txBody>
      </p:sp>
      <p:sp>
        <p:nvSpPr>
          <p:cNvPr id="61461" name="Rectangle 36"/>
          <p:cNvSpPr>
            <a:spLocks noChangeArrowheads="1"/>
          </p:cNvSpPr>
          <p:nvPr/>
        </p:nvSpPr>
        <p:spPr bwMode="auto">
          <a:xfrm>
            <a:off x="5019675" y="3460750"/>
            <a:ext cx="4124325" cy="915988"/>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1800">
                <a:solidFill>
                  <a:schemeClr val="tx1"/>
                </a:solidFill>
                <a:latin typeface="Times New Roman" pitchFamily="18" charset="0"/>
              </a:rPr>
              <a:t>在一个周期内，</a:t>
            </a:r>
            <a:r>
              <a:rPr lang="en-US" altLang="zh-CN" sz="1800">
                <a:solidFill>
                  <a:schemeClr val="tx1"/>
                </a:solidFill>
                <a:latin typeface="Times New Roman" pitchFamily="18" charset="0"/>
              </a:rPr>
              <a:t>6</a:t>
            </a:r>
            <a:r>
              <a:rPr lang="zh-CN" altLang="en-US" sz="1800">
                <a:solidFill>
                  <a:schemeClr val="tx1"/>
                </a:solidFill>
                <a:latin typeface="Times New Roman" pitchFamily="18" charset="0"/>
              </a:rPr>
              <a:t>个有效工作矢量顺序作用一次，定子磁链矢量是一个封闭的正六边形。</a:t>
            </a:r>
          </a:p>
        </p:txBody>
      </p:sp>
      <p:pic>
        <p:nvPicPr>
          <p:cNvPr id="61462" name="Picture 37" descr="0526"/>
          <p:cNvPicPr>
            <a:picLocks noChangeAspect="1" noChangeArrowheads="1"/>
          </p:cNvPicPr>
          <p:nvPr/>
        </p:nvPicPr>
        <p:blipFill>
          <a:blip r:embed="rId11" cstate="print"/>
          <a:srcRect/>
          <a:stretch>
            <a:fillRect/>
          </a:stretch>
        </p:blipFill>
        <p:spPr bwMode="auto">
          <a:xfrm>
            <a:off x="6215063" y="4092575"/>
            <a:ext cx="2630487" cy="2500313"/>
          </a:xfrm>
          <a:prstGeom prst="rect">
            <a:avLst/>
          </a:prstGeom>
          <a:noFill/>
          <a:ln w="9525">
            <a:noFill/>
            <a:miter lim="800000"/>
            <a:headEnd/>
            <a:tailEnd/>
          </a:ln>
        </p:spPr>
      </p:pic>
      <p:pic>
        <p:nvPicPr>
          <p:cNvPr id="61463" name="Picture 38"/>
          <p:cNvPicPr>
            <a:picLocks noChangeAspect="1" noChangeArrowheads="1"/>
          </p:cNvPicPr>
          <p:nvPr/>
        </p:nvPicPr>
        <p:blipFill>
          <a:blip r:embed="rId12" cstate="print"/>
          <a:srcRect/>
          <a:stretch>
            <a:fillRect/>
          </a:stretch>
        </p:blipFill>
        <p:spPr bwMode="auto">
          <a:xfrm>
            <a:off x="1746250" y="2324100"/>
            <a:ext cx="5048250" cy="698500"/>
          </a:xfrm>
          <a:prstGeom prst="rect">
            <a:avLst/>
          </a:prstGeom>
          <a:noFill/>
          <a:ln w="9525">
            <a:noFill/>
            <a:miter lim="800000"/>
            <a:headEnd/>
            <a:tailEnd/>
          </a:ln>
        </p:spPr>
      </p:pic>
      <p:sp>
        <p:nvSpPr>
          <p:cNvPr id="30"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1"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2"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3"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4"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5"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a:xfrm>
            <a:off x="1703388" y="169863"/>
            <a:ext cx="4310062" cy="762000"/>
          </a:xfrm>
        </p:spPr>
        <p:txBody>
          <a:bodyPr/>
          <a:lstStyle/>
          <a:p>
            <a:pPr marL="838200" indent="-838200" eaLnBrk="1" hangingPunct="1">
              <a:defRPr/>
            </a:pPr>
            <a:r>
              <a:rPr lang="zh-CN" altLang="en-US" smtClean="0">
                <a:ea typeface="宋体" pitchFamily="2" charset="-122"/>
              </a:rPr>
              <a:t>正六边形空间旋转磁场</a:t>
            </a:r>
            <a:r>
              <a:rPr lang="en-US" altLang="zh-CN" smtClean="0">
                <a:ea typeface="宋体" pitchFamily="2" charset="-122"/>
              </a:rPr>
              <a:t>:</a:t>
            </a:r>
            <a:r>
              <a:rPr lang="zh-CN" altLang="en-US" smtClean="0">
                <a:solidFill>
                  <a:srgbClr val="FF0000"/>
                </a:solidFill>
                <a:effectLst>
                  <a:outerShdw blurRad="38100" dist="38100" dir="2700000" algn="tl">
                    <a:srgbClr val="C0C0C0"/>
                  </a:outerShdw>
                </a:effectLst>
                <a:ea typeface="宋体" pitchFamily="2" charset="-122"/>
              </a:rPr>
              <a:t>分析</a:t>
            </a:r>
            <a:r>
              <a:rPr lang="zh-CN" altLang="en-US" smtClean="0">
                <a:ea typeface="宋体" pitchFamily="2" charset="-122"/>
              </a:rPr>
              <a:t> </a:t>
            </a:r>
          </a:p>
        </p:txBody>
      </p:sp>
      <p:sp>
        <p:nvSpPr>
          <p:cNvPr id="62473"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2474" name="Rectangle 4"/>
          <p:cNvSpPr>
            <a:spLocks noChangeArrowheads="1"/>
          </p:cNvSpPr>
          <p:nvPr/>
        </p:nvSpPr>
        <p:spPr bwMode="auto">
          <a:xfrm>
            <a:off x="1677988" y="923925"/>
            <a:ext cx="7466012" cy="7016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dirty="0">
                <a:solidFill>
                  <a:srgbClr val="0000FF"/>
                </a:solidFill>
                <a:effectLst>
                  <a:outerShdw blurRad="38100" dist="38100" dir="2700000" algn="tl">
                    <a:srgbClr val="000000">
                      <a:alpha val="43137"/>
                    </a:srgbClr>
                  </a:outerShdw>
                </a:effectLst>
                <a:latin typeface="Times New Roman" pitchFamily="18" charset="0"/>
              </a:rPr>
              <a:t>正六边形定子磁链的大小与直流侧电压成正比，而与电源角频率成反比。 </a:t>
            </a:r>
          </a:p>
        </p:txBody>
      </p:sp>
      <p:sp>
        <p:nvSpPr>
          <p:cNvPr id="62475"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2476" name="Rectangle 6"/>
          <p:cNvSpPr>
            <a:spLocks noChangeArrowheads="1"/>
          </p:cNvSpPr>
          <p:nvPr/>
        </p:nvSpPr>
        <p:spPr bwMode="auto">
          <a:xfrm>
            <a:off x="0" y="3071813"/>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62466" name="Object 21"/>
          <p:cNvGraphicFramePr>
            <a:graphicFrameLocks noGrp="1"/>
          </p:cNvGraphicFramePr>
          <p:nvPr>
            <p:ph idx="1"/>
          </p:nvPr>
        </p:nvGraphicFramePr>
        <p:xfrm>
          <a:off x="1990725" y="2922588"/>
          <a:ext cx="5913438" cy="752475"/>
        </p:xfrm>
        <a:graphic>
          <a:graphicData uri="http://schemas.openxmlformats.org/presentationml/2006/ole">
            <p:oleObj spid="_x0000_s176130" r:id="rId3" imgW="3149600" imgH="469900" progId="">
              <p:embed/>
            </p:oleObj>
          </a:graphicData>
        </a:graphic>
      </p:graphicFrame>
      <p:sp>
        <p:nvSpPr>
          <p:cNvPr id="62477" name="Rectangle 22"/>
          <p:cNvSpPr>
            <a:spLocks noChangeArrowheads="1"/>
          </p:cNvSpPr>
          <p:nvPr/>
        </p:nvSpPr>
        <p:spPr bwMode="auto">
          <a:xfrm>
            <a:off x="1662113" y="2208213"/>
            <a:ext cx="7305675" cy="747712"/>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dirty="0">
                <a:solidFill>
                  <a:srgbClr val="0000FF"/>
                </a:solidFill>
                <a:effectLst>
                  <a:outerShdw blurRad="38100" dist="38100" dir="2700000" algn="tl">
                    <a:srgbClr val="000000">
                      <a:alpha val="43137"/>
                    </a:srgbClr>
                  </a:outerShdw>
                </a:effectLst>
                <a:latin typeface="Times New Roman" pitchFamily="18" charset="0"/>
              </a:rPr>
              <a:t>在基频以下调速时，应保持正六边形</a:t>
            </a:r>
            <a:r>
              <a:rPr lang="zh-CN" altLang="en-US" sz="2000" dirty="0">
                <a:solidFill>
                  <a:srgbClr val="C00000"/>
                </a:solidFill>
                <a:effectLst>
                  <a:outerShdw blurRad="38100" dist="38100" dir="2700000" algn="tl">
                    <a:srgbClr val="000000">
                      <a:alpha val="43137"/>
                    </a:srgbClr>
                  </a:outerShdw>
                </a:effectLst>
                <a:latin typeface="Times New Roman" pitchFamily="18" charset="0"/>
              </a:rPr>
              <a:t>定子磁链的最大值恒定</a:t>
            </a:r>
            <a:r>
              <a:rPr lang="zh-CN" altLang="en-US" sz="2000" dirty="0">
                <a:solidFill>
                  <a:schemeClr val="tx1"/>
                </a:solidFill>
                <a:latin typeface="Times New Roman" pitchFamily="18" charset="0"/>
              </a:rPr>
              <a:t>。</a:t>
            </a:r>
          </a:p>
          <a:p>
            <a:pPr>
              <a:lnSpc>
                <a:spcPct val="100000"/>
              </a:lnSpc>
              <a:spcBef>
                <a:spcPct val="15000"/>
              </a:spcBef>
              <a:buClr>
                <a:schemeClr val="folHlink"/>
              </a:buClr>
              <a:buSzPct val="75000"/>
              <a:buFont typeface="Wingdings" pitchFamily="2" charset="2"/>
              <a:buChar char="l"/>
            </a:pPr>
            <a:r>
              <a:rPr lang="zh-CN" altLang="en-US" sz="2000" dirty="0">
                <a:solidFill>
                  <a:schemeClr val="tx1"/>
                </a:solidFill>
                <a:latin typeface="Times New Roman" pitchFamily="18" charset="0"/>
              </a:rPr>
              <a:t>若直流侧电压恒定，则</a:t>
            </a:r>
            <a:r>
              <a:rPr lang="en-US" altLang="zh-CN" sz="2000" dirty="0">
                <a:solidFill>
                  <a:schemeClr val="tx1"/>
                </a:solidFill>
                <a:latin typeface="Times New Roman" pitchFamily="18" charset="0"/>
              </a:rPr>
              <a:t>ω</a:t>
            </a:r>
            <a:r>
              <a:rPr lang="en-US" altLang="zh-CN" sz="2000" baseline="-25000" dirty="0">
                <a:solidFill>
                  <a:schemeClr val="tx1"/>
                </a:solidFill>
                <a:latin typeface="Times New Roman" pitchFamily="18" charset="0"/>
              </a:rPr>
              <a:t>1</a:t>
            </a:r>
            <a:r>
              <a:rPr lang="zh-CN" altLang="en-US" sz="2000" dirty="0">
                <a:solidFill>
                  <a:schemeClr val="tx1"/>
                </a:solidFill>
                <a:latin typeface="Times New Roman" pitchFamily="18" charset="0"/>
              </a:rPr>
              <a:t>越小时， △</a:t>
            </a:r>
            <a:r>
              <a:rPr lang="en-US" altLang="zh-CN" sz="2000" dirty="0">
                <a:solidFill>
                  <a:schemeClr val="tx1"/>
                </a:solidFill>
                <a:latin typeface="Times New Roman" pitchFamily="18" charset="0"/>
              </a:rPr>
              <a:t>t</a:t>
            </a:r>
            <a:r>
              <a:rPr lang="zh-CN" altLang="en-US" sz="2000" dirty="0">
                <a:solidFill>
                  <a:schemeClr val="tx1"/>
                </a:solidFill>
                <a:latin typeface="Times New Roman" pitchFamily="18" charset="0"/>
              </a:rPr>
              <a:t>越大，势必导致</a:t>
            </a:r>
            <a:r>
              <a:rPr lang="zh-CN" altLang="en-US" sz="2000" dirty="0">
                <a:solidFill>
                  <a:srgbClr val="FF3300"/>
                </a:solidFill>
                <a:latin typeface="Times New Roman" pitchFamily="18" charset="0"/>
              </a:rPr>
              <a:t> </a:t>
            </a:r>
            <a:r>
              <a:rPr lang="zh-CN" altLang="en-US" sz="2000" dirty="0">
                <a:solidFill>
                  <a:schemeClr val="tx1"/>
                </a:solidFill>
                <a:latin typeface="Times New Roman" pitchFamily="18" charset="0"/>
              </a:rPr>
              <a:t> </a:t>
            </a:r>
          </a:p>
        </p:txBody>
      </p:sp>
      <p:sp>
        <p:nvSpPr>
          <p:cNvPr id="62478" name="Rectangle 23"/>
          <p:cNvSpPr>
            <a:spLocks noChangeArrowheads="1"/>
          </p:cNvSpPr>
          <p:nvPr/>
        </p:nvSpPr>
        <p:spPr bwMode="auto">
          <a:xfrm>
            <a:off x="7894638" y="3035300"/>
            <a:ext cx="860425" cy="396875"/>
          </a:xfrm>
          <a:prstGeom prst="rect">
            <a:avLst/>
          </a:prstGeom>
          <a:noFill/>
          <a:ln w="9525">
            <a:noFill/>
            <a:miter lim="800000"/>
            <a:headEnd/>
            <a:tailEnd/>
          </a:ln>
        </p:spPr>
        <p:txBody>
          <a:bodyPr anchor="ctr">
            <a:spAutoFit/>
          </a:bodyPr>
          <a:lstStyle/>
          <a:p>
            <a:pPr>
              <a:lnSpc>
                <a:spcPct val="100000"/>
              </a:lnSpc>
            </a:pPr>
            <a:r>
              <a:rPr lang="zh-CN" altLang="en-US" sz="2000">
                <a:solidFill>
                  <a:schemeClr val="tx1"/>
                </a:solidFill>
                <a:latin typeface="Times New Roman" pitchFamily="18" charset="0"/>
              </a:rPr>
              <a:t>增大。</a:t>
            </a:r>
          </a:p>
        </p:txBody>
      </p:sp>
      <p:graphicFrame>
        <p:nvGraphicFramePr>
          <p:cNvPr id="62467" name="Object 24"/>
          <p:cNvGraphicFramePr>
            <a:graphicFrameLocks/>
          </p:cNvGraphicFramePr>
          <p:nvPr/>
        </p:nvGraphicFramePr>
        <p:xfrm>
          <a:off x="6400800" y="3549650"/>
          <a:ext cx="882650" cy="698500"/>
        </p:xfrm>
        <a:graphic>
          <a:graphicData uri="http://schemas.openxmlformats.org/presentationml/2006/ole">
            <p:oleObj spid="_x0000_s176131" r:id="rId4" imgW="698197" imgH="431613" progId="">
              <p:embed/>
            </p:oleObj>
          </a:graphicData>
        </a:graphic>
      </p:graphicFrame>
      <p:sp>
        <p:nvSpPr>
          <p:cNvPr id="62479" name="Rectangle 25"/>
          <p:cNvSpPr>
            <a:spLocks noChangeArrowheads="1"/>
          </p:cNvSpPr>
          <p:nvPr/>
        </p:nvSpPr>
        <p:spPr bwMode="auto">
          <a:xfrm>
            <a:off x="1736725" y="3703638"/>
            <a:ext cx="4953000"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要保持正六边形定子磁链不变，必须使</a:t>
            </a:r>
            <a:r>
              <a:rPr lang="zh-CN" altLang="en-US" sz="2000" b="0">
                <a:solidFill>
                  <a:srgbClr val="FF3300"/>
                </a:solidFill>
                <a:latin typeface="Times New Roman" pitchFamily="18" charset="0"/>
              </a:rPr>
              <a:t> </a:t>
            </a:r>
          </a:p>
        </p:txBody>
      </p:sp>
      <p:sp>
        <p:nvSpPr>
          <p:cNvPr id="371738" name="Rectangle 26"/>
          <p:cNvSpPr>
            <a:spLocks noChangeArrowheads="1"/>
          </p:cNvSpPr>
          <p:nvPr/>
        </p:nvSpPr>
        <p:spPr bwMode="auto">
          <a:xfrm>
            <a:off x="1730374" y="4092546"/>
            <a:ext cx="7218553" cy="400110"/>
          </a:xfrm>
          <a:prstGeom prst="rect">
            <a:avLst/>
          </a:prstGeom>
          <a:noFill/>
          <a:ln w="9525">
            <a:noFill/>
            <a:miter lim="800000"/>
          </a:ln>
          <a:effectLst/>
        </p:spPr>
        <p:txBody>
          <a:bodyPr wrap="square" anchor="ctr">
            <a:spAutoFit/>
          </a:bodyPr>
          <a:lstStyle/>
          <a:p>
            <a:pPr>
              <a:lnSpc>
                <a:spcPct val="100000"/>
              </a:lnSpc>
              <a:buClr>
                <a:schemeClr val="folHlink"/>
              </a:buClr>
              <a:buSzPct val="75000"/>
              <a:buFont typeface="Wingdings" panose="05000000000000000000" pitchFamily="2" charset="2"/>
              <a:buChar char="l"/>
              <a:defRPr/>
            </a:pPr>
            <a:r>
              <a:rPr kumimoji="1" lang="zh-CN" altLang="en-US" sz="2000" dirty="0" smtClean="0">
                <a:solidFill>
                  <a:schemeClr val="tx1"/>
                </a:solidFill>
                <a:latin typeface="Times New Roman" panose="02020603050405020304" pitchFamily="18" charset="0"/>
                <a:sym typeface="+mn-ea"/>
              </a:rPr>
              <a:t>但，在</a:t>
            </a:r>
            <a:r>
              <a:rPr kumimoji="1" lang="zh-CN" altLang="en-US" sz="2000" dirty="0">
                <a:solidFill>
                  <a:schemeClr val="tx1"/>
                </a:solidFill>
                <a:latin typeface="Times New Roman" panose="02020603050405020304" pitchFamily="18" charset="0"/>
                <a:sym typeface="+mn-ea"/>
              </a:rPr>
              <a:t>变频的同时必须调节直流电压，造成了</a:t>
            </a:r>
            <a:r>
              <a:rPr kumimoji="1" lang="zh-CN" altLang="en-US" sz="2000" dirty="0">
                <a:solidFill>
                  <a:srgbClr val="FF0000"/>
                </a:solidFill>
                <a:effectLst>
                  <a:outerShdw blurRad="38100" dist="38100" dir="2700000" algn="tl">
                    <a:srgbClr val="C0C0C0"/>
                  </a:outerShdw>
                </a:effectLst>
                <a:latin typeface="Times New Roman" panose="02020603050405020304" pitchFamily="18" charset="0"/>
                <a:sym typeface="+mn-ea"/>
              </a:rPr>
              <a:t>控制的复杂性</a:t>
            </a:r>
            <a:r>
              <a:rPr kumimoji="1" lang="zh-CN" altLang="en-US" sz="2000" dirty="0">
                <a:solidFill>
                  <a:schemeClr val="tx1"/>
                </a:solidFill>
                <a:latin typeface="Times New Roman" panose="02020603050405020304" pitchFamily="18" charset="0"/>
                <a:sym typeface="+mn-ea"/>
              </a:rPr>
              <a:t>。</a:t>
            </a:r>
          </a:p>
        </p:txBody>
      </p:sp>
      <p:sp>
        <p:nvSpPr>
          <p:cNvPr id="371739" name="Rectangle 27"/>
          <p:cNvSpPr>
            <a:spLocks noChangeArrowheads="1"/>
          </p:cNvSpPr>
          <p:nvPr/>
        </p:nvSpPr>
        <p:spPr bwMode="auto">
          <a:xfrm>
            <a:off x="1697038" y="4392613"/>
            <a:ext cx="5686425" cy="701675"/>
          </a:xfrm>
          <a:prstGeom prst="rect">
            <a:avLst/>
          </a:prstGeom>
          <a:noFill/>
          <a:ln w="9525">
            <a:noFill/>
            <a:miter lim="800000"/>
          </a:ln>
          <a:effectLst/>
        </p:spPr>
        <p:txBody>
          <a:bodyPr anchor="ctr">
            <a:spAutoFit/>
          </a:bodyPr>
          <a:lstStyle/>
          <a:p>
            <a:pPr>
              <a:lnSpc>
                <a:spcPct val="100000"/>
              </a:lnSpc>
              <a:buClr>
                <a:schemeClr val="folHlink"/>
              </a:buClr>
              <a:buSzPct val="75000"/>
              <a:buFont typeface="Wingdings" panose="05000000000000000000" pitchFamily="2" charset="2"/>
              <a:buChar char="l"/>
              <a:defRPr/>
            </a:pPr>
            <a:r>
              <a:rPr kumimoji="1" lang="zh-CN" altLang="en-US" sz="2000" dirty="0">
                <a:solidFill>
                  <a:schemeClr val="tx1"/>
                </a:solidFill>
                <a:latin typeface="Times New Roman" panose="02020603050405020304" pitchFamily="18" charset="0"/>
                <a:sym typeface="+mn-ea"/>
              </a:rPr>
              <a:t>有效的方法：是</a:t>
            </a:r>
            <a:r>
              <a:rPr kumimoji="1" lang="zh-CN" altLang="en-US" sz="2000" dirty="0">
                <a:solidFill>
                  <a:srgbClr val="FF0000"/>
                </a:solidFill>
                <a:effectLst>
                  <a:outerShdw blurRad="38100" dist="38100" dir="2700000" algn="tl">
                    <a:srgbClr val="C0C0C0"/>
                  </a:outerShdw>
                </a:effectLst>
                <a:latin typeface="华文隶书" pitchFamily="2" charset="-122"/>
                <a:ea typeface="华文隶书" pitchFamily="2" charset="-122"/>
                <a:sym typeface="+mn-ea"/>
              </a:rPr>
              <a:t>插入零矢量</a:t>
            </a:r>
          </a:p>
          <a:p>
            <a:pPr>
              <a:lnSpc>
                <a:spcPct val="100000"/>
              </a:lnSpc>
              <a:buClr>
                <a:schemeClr val="folHlink"/>
              </a:buClr>
              <a:buSzPct val="75000"/>
              <a:buFont typeface="Wingdings" panose="05000000000000000000" pitchFamily="2" charset="2"/>
              <a:buChar char="l"/>
              <a:defRPr/>
            </a:pPr>
            <a:r>
              <a:rPr kumimoji="1" lang="zh-CN" altLang="en-US" sz="2000" dirty="0">
                <a:solidFill>
                  <a:srgbClr val="0000FF"/>
                </a:solidFill>
                <a:effectLst>
                  <a:outerShdw blurRad="38100" dist="38100" dir="2700000" algn="tl">
                    <a:srgbClr val="000000">
                      <a:alpha val="43137"/>
                    </a:srgbClr>
                  </a:outerShdw>
                </a:effectLst>
                <a:latin typeface="Times New Roman" panose="02020603050405020304" pitchFamily="18" charset="0"/>
                <a:sym typeface="+mn-ea"/>
              </a:rPr>
              <a:t>当零矢量作用时，定子磁链矢量的增量</a:t>
            </a:r>
          </a:p>
        </p:txBody>
      </p:sp>
      <p:sp>
        <p:nvSpPr>
          <p:cNvPr id="62482" name="Rectangle 28"/>
          <p:cNvSpPr>
            <a:spLocks noChangeArrowheads="1"/>
          </p:cNvSpPr>
          <p:nvPr/>
        </p:nvSpPr>
        <p:spPr bwMode="auto">
          <a:xfrm>
            <a:off x="1814513" y="5062538"/>
            <a:ext cx="5121275" cy="396875"/>
          </a:xfrm>
          <a:prstGeom prst="rect">
            <a:avLst/>
          </a:prstGeom>
          <a:noFill/>
          <a:ln w="9525">
            <a:noFill/>
            <a:miter lim="800000"/>
            <a:headEnd/>
            <a:tailEnd/>
          </a:ln>
        </p:spPr>
        <p:txBody>
          <a:bodyPr anchor="ctr">
            <a:spAutoFit/>
          </a:bodyPr>
          <a:lstStyle/>
          <a:p>
            <a:pPr>
              <a:lnSpc>
                <a:spcPct val="100000"/>
              </a:lnSpc>
            </a:pPr>
            <a:r>
              <a:rPr lang="zh-CN" altLang="en-US" sz="2000" dirty="0">
                <a:solidFill>
                  <a:srgbClr val="C00000"/>
                </a:solidFill>
                <a:effectLst>
                  <a:outerShdw blurRad="38100" dist="38100" dir="2700000" algn="tl">
                    <a:srgbClr val="000000">
                      <a:alpha val="43137"/>
                    </a:srgbClr>
                  </a:outerShdw>
                </a:effectLst>
                <a:latin typeface="Times New Roman" pitchFamily="18" charset="0"/>
              </a:rPr>
              <a:t>表明定子磁链矢量停留不动</a:t>
            </a:r>
            <a:r>
              <a:rPr lang="zh-CN" altLang="en-US" sz="2000" dirty="0">
                <a:solidFill>
                  <a:schemeClr val="tx1"/>
                </a:solidFill>
                <a:latin typeface="Times New Roman" pitchFamily="18" charset="0"/>
              </a:rPr>
              <a:t>。</a:t>
            </a:r>
            <a:r>
              <a:rPr lang="zh-CN" altLang="en-US" sz="2000" b="0" dirty="0">
                <a:solidFill>
                  <a:srgbClr val="FF3300"/>
                </a:solidFill>
                <a:latin typeface="Times New Roman" pitchFamily="18" charset="0"/>
              </a:rPr>
              <a:t> </a:t>
            </a:r>
          </a:p>
        </p:txBody>
      </p:sp>
      <p:graphicFrame>
        <p:nvGraphicFramePr>
          <p:cNvPr id="62468" name="Object 29"/>
          <p:cNvGraphicFramePr>
            <a:graphicFrameLocks/>
          </p:cNvGraphicFramePr>
          <p:nvPr/>
        </p:nvGraphicFramePr>
        <p:xfrm>
          <a:off x="6490902" y="4664075"/>
          <a:ext cx="925513" cy="515938"/>
        </p:xfrm>
        <a:graphic>
          <a:graphicData uri="http://schemas.openxmlformats.org/presentationml/2006/ole">
            <p:oleObj spid="_x0000_s176132" r:id="rId5" imgW="533169" imgH="228501" progId="">
              <p:embed/>
            </p:oleObj>
          </a:graphicData>
        </a:graphic>
      </p:graphicFrame>
      <p:sp>
        <p:nvSpPr>
          <p:cNvPr id="62483" name="Rectangle 30"/>
          <p:cNvSpPr>
            <a:spLocks noChangeArrowheads="1"/>
          </p:cNvSpPr>
          <p:nvPr/>
        </p:nvSpPr>
        <p:spPr bwMode="auto">
          <a:xfrm>
            <a:off x="1685925" y="5395913"/>
            <a:ext cx="4824413"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有效工作矢量作用时间</a:t>
            </a:r>
            <a:endParaRPr lang="zh-CN" altLang="en-US" sz="2000">
              <a:solidFill>
                <a:srgbClr val="FF3300"/>
              </a:solidFill>
              <a:latin typeface="Times New Roman" pitchFamily="18" charset="0"/>
            </a:endParaRPr>
          </a:p>
        </p:txBody>
      </p:sp>
      <p:graphicFrame>
        <p:nvGraphicFramePr>
          <p:cNvPr id="62469" name="Object 31"/>
          <p:cNvGraphicFramePr>
            <a:graphicFrameLocks/>
          </p:cNvGraphicFramePr>
          <p:nvPr/>
        </p:nvGraphicFramePr>
        <p:xfrm>
          <a:off x="4589463" y="5410200"/>
          <a:ext cx="1066800" cy="444500"/>
        </p:xfrm>
        <a:graphic>
          <a:graphicData uri="http://schemas.openxmlformats.org/presentationml/2006/ole">
            <p:oleObj spid="_x0000_s176133" r:id="rId6" imgW="532937" imgH="215713" progId="">
              <p:embed/>
            </p:oleObj>
          </a:graphicData>
        </a:graphic>
      </p:graphicFrame>
      <p:sp>
        <p:nvSpPr>
          <p:cNvPr id="62484" name="Rectangle 32"/>
          <p:cNvSpPr>
            <a:spLocks noChangeArrowheads="1"/>
          </p:cNvSpPr>
          <p:nvPr/>
        </p:nvSpPr>
        <p:spPr bwMode="auto">
          <a:xfrm>
            <a:off x="1677988" y="5843588"/>
            <a:ext cx="2116137" cy="396875"/>
          </a:xfrm>
          <a:prstGeom prst="rect">
            <a:avLst/>
          </a:prstGeom>
          <a:noFill/>
          <a:ln w="9525">
            <a:noFill/>
            <a:miter lim="800000"/>
            <a:headEnd/>
            <a:tailEnd/>
          </a:ln>
        </p:spPr>
        <p:txBody>
          <a:bodyPr wrap="none"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零矢量作用时间</a:t>
            </a:r>
          </a:p>
        </p:txBody>
      </p:sp>
      <p:graphicFrame>
        <p:nvGraphicFramePr>
          <p:cNvPr id="62470" name="Object 33"/>
          <p:cNvGraphicFramePr>
            <a:graphicFrameLocks/>
          </p:cNvGraphicFramePr>
          <p:nvPr/>
        </p:nvGraphicFramePr>
        <p:xfrm>
          <a:off x="3751263" y="5865813"/>
          <a:ext cx="1881187" cy="471487"/>
        </p:xfrm>
        <a:graphic>
          <a:graphicData uri="http://schemas.openxmlformats.org/presentationml/2006/ole">
            <p:oleObj spid="_x0000_s176134" r:id="rId7" imgW="850900" imgH="228600" progId="">
              <p:embed/>
            </p:oleObj>
          </a:graphicData>
        </a:graphic>
      </p:graphicFrame>
      <p:graphicFrame>
        <p:nvGraphicFramePr>
          <p:cNvPr id="62471" name="Object 34"/>
          <p:cNvGraphicFramePr>
            <a:graphicFrameLocks/>
          </p:cNvGraphicFramePr>
          <p:nvPr/>
        </p:nvGraphicFramePr>
        <p:xfrm>
          <a:off x="2317750" y="6164263"/>
          <a:ext cx="3116263" cy="744537"/>
        </p:xfrm>
        <a:graphic>
          <a:graphicData uri="http://schemas.openxmlformats.org/presentationml/2006/ole">
            <p:oleObj spid="_x0000_s176135" r:id="rId8" imgW="1511300" imgH="393700" progId="">
              <p:embed/>
            </p:oleObj>
          </a:graphicData>
        </a:graphic>
      </p:graphicFrame>
      <p:pic>
        <p:nvPicPr>
          <p:cNvPr id="62485" name="Picture 35"/>
          <p:cNvPicPr>
            <a:picLocks noChangeAspect="1" noChangeArrowheads="1"/>
          </p:cNvPicPr>
          <p:nvPr/>
        </p:nvPicPr>
        <p:blipFill>
          <a:blip r:embed="rId9" cstate="print"/>
          <a:srcRect/>
          <a:stretch>
            <a:fillRect/>
          </a:stretch>
        </p:blipFill>
        <p:spPr bwMode="auto">
          <a:xfrm>
            <a:off x="1798638" y="1560513"/>
            <a:ext cx="6067425" cy="733425"/>
          </a:xfrm>
          <a:prstGeom prst="rect">
            <a:avLst/>
          </a:prstGeom>
          <a:noFill/>
          <a:ln w="9525">
            <a:noFill/>
            <a:miter lim="800000"/>
            <a:headEnd/>
            <a:tailEnd/>
          </a:ln>
        </p:spPr>
      </p:pic>
      <p:sp>
        <p:nvSpPr>
          <p:cNvPr id="28"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9"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0"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1"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2"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3"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3494"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3495" name="Rectangle 28"/>
          <p:cNvSpPr>
            <a:spLocks noChangeArrowheads="1"/>
          </p:cNvSpPr>
          <p:nvPr/>
        </p:nvSpPr>
        <p:spPr bwMode="auto">
          <a:xfrm>
            <a:off x="1673225" y="925513"/>
            <a:ext cx="2882900" cy="396875"/>
          </a:xfrm>
          <a:prstGeom prst="rect">
            <a:avLst/>
          </a:prstGeom>
          <a:noFill/>
          <a:ln w="9525">
            <a:noFill/>
            <a:miter lim="800000"/>
            <a:headEnd/>
            <a:tailEnd/>
          </a:ln>
        </p:spPr>
        <p:txBody>
          <a:bodyPr wrap="none"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定子磁链矢量的增量为</a:t>
            </a:r>
          </a:p>
        </p:txBody>
      </p:sp>
      <p:graphicFrame>
        <p:nvGraphicFramePr>
          <p:cNvPr id="63490" name="Object 29"/>
          <p:cNvGraphicFramePr>
            <a:graphicFrameLocks/>
          </p:cNvGraphicFramePr>
          <p:nvPr/>
        </p:nvGraphicFramePr>
        <p:xfrm>
          <a:off x="1895475" y="1293813"/>
          <a:ext cx="5600700" cy="801687"/>
        </p:xfrm>
        <a:graphic>
          <a:graphicData uri="http://schemas.openxmlformats.org/presentationml/2006/ole">
            <p:oleObj spid="_x0000_s177154" r:id="rId3" imgW="2755900" imgH="444500" progId="">
              <p:embed/>
            </p:oleObj>
          </a:graphicData>
        </a:graphic>
      </p:graphicFrame>
      <p:sp>
        <p:nvSpPr>
          <p:cNvPr id="63496" name="Rectangle 30"/>
          <p:cNvSpPr>
            <a:spLocks noChangeArrowheads="1"/>
          </p:cNvSpPr>
          <p:nvPr/>
        </p:nvSpPr>
        <p:spPr bwMode="auto">
          <a:xfrm>
            <a:off x="1682750" y="2065338"/>
            <a:ext cx="7499350" cy="13112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在时间△</a:t>
            </a:r>
            <a:r>
              <a:rPr lang="en-US" altLang="zh-CN" sz="2000">
                <a:solidFill>
                  <a:schemeClr val="tx1"/>
                </a:solidFill>
                <a:latin typeface="Times New Roman" pitchFamily="18" charset="0"/>
              </a:rPr>
              <a:t>t</a:t>
            </a:r>
            <a:r>
              <a:rPr lang="en-US" altLang="zh-CN" sz="2000" baseline="-25000">
                <a:solidFill>
                  <a:schemeClr val="tx1"/>
                </a:solidFill>
                <a:latin typeface="Times New Roman" pitchFamily="18" charset="0"/>
              </a:rPr>
              <a:t>1</a:t>
            </a:r>
            <a:r>
              <a:rPr lang="zh-CN" altLang="en-US" sz="2000">
                <a:solidFill>
                  <a:schemeClr val="tx1"/>
                </a:solidFill>
                <a:latin typeface="Times New Roman" pitchFamily="18" charset="0"/>
              </a:rPr>
              <a:t>段内，定子磁链矢量轨迹沿着有效工作电压矢量方向运行。</a:t>
            </a:r>
          </a:p>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在时间△</a:t>
            </a:r>
            <a:r>
              <a:rPr lang="en-US" altLang="zh-CN" sz="2000">
                <a:solidFill>
                  <a:schemeClr val="tx1"/>
                </a:solidFill>
                <a:latin typeface="Times New Roman" pitchFamily="18" charset="0"/>
              </a:rPr>
              <a:t>t</a:t>
            </a:r>
            <a:r>
              <a:rPr lang="en-US" altLang="zh-CN" sz="2000" baseline="-25000">
                <a:solidFill>
                  <a:schemeClr val="tx1"/>
                </a:solidFill>
                <a:latin typeface="Times New Roman" pitchFamily="18" charset="0"/>
              </a:rPr>
              <a:t>0</a:t>
            </a:r>
            <a:r>
              <a:rPr lang="zh-CN" altLang="en-US" sz="2000">
                <a:solidFill>
                  <a:schemeClr val="tx1"/>
                </a:solidFill>
                <a:latin typeface="Times New Roman" pitchFamily="18" charset="0"/>
              </a:rPr>
              <a:t>段内，零矢量起作用，定子磁链矢量轨迹停留在原地，等待下一个有效工作矢量的到来。</a:t>
            </a:r>
          </a:p>
        </p:txBody>
      </p:sp>
      <p:sp>
        <p:nvSpPr>
          <p:cNvPr id="63497" name="Rectangle 31"/>
          <p:cNvSpPr>
            <a:spLocks noChangeArrowheads="1"/>
          </p:cNvSpPr>
          <p:nvPr/>
        </p:nvSpPr>
        <p:spPr bwMode="auto">
          <a:xfrm>
            <a:off x="1716088" y="3354388"/>
            <a:ext cx="3394075" cy="396875"/>
          </a:xfrm>
          <a:prstGeom prst="rect">
            <a:avLst/>
          </a:prstGeom>
          <a:noFill/>
          <a:ln w="9525">
            <a:noFill/>
            <a:miter lim="800000"/>
            <a:headEnd/>
            <a:tailEnd/>
          </a:ln>
        </p:spPr>
        <p:txBody>
          <a:bodyPr wrap="none"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正六边形定子磁链的最大值</a:t>
            </a:r>
          </a:p>
        </p:txBody>
      </p:sp>
      <p:graphicFrame>
        <p:nvGraphicFramePr>
          <p:cNvPr id="63491" name="Object 32"/>
          <p:cNvGraphicFramePr>
            <a:graphicFrameLocks/>
          </p:cNvGraphicFramePr>
          <p:nvPr/>
        </p:nvGraphicFramePr>
        <p:xfrm>
          <a:off x="1906588" y="3554413"/>
          <a:ext cx="5256212" cy="844550"/>
        </p:xfrm>
        <a:graphic>
          <a:graphicData uri="http://schemas.openxmlformats.org/presentationml/2006/ole">
            <p:oleObj spid="_x0000_s177155" r:id="rId4" imgW="2578100" imgH="444500" progId="">
              <p:embed/>
            </p:oleObj>
          </a:graphicData>
        </a:graphic>
      </p:graphicFrame>
      <p:sp>
        <p:nvSpPr>
          <p:cNvPr id="63498" name="Rectangle 34"/>
          <p:cNvSpPr>
            <a:spLocks noChangeArrowheads="1"/>
          </p:cNvSpPr>
          <p:nvPr/>
        </p:nvSpPr>
        <p:spPr bwMode="auto">
          <a:xfrm>
            <a:off x="1665288" y="4483100"/>
            <a:ext cx="4640262"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在直流电压不变的条件下，要保持</a:t>
            </a:r>
          </a:p>
        </p:txBody>
      </p:sp>
      <p:sp>
        <p:nvSpPr>
          <p:cNvPr id="63499" name="Rectangle 35"/>
          <p:cNvSpPr>
            <a:spLocks noChangeArrowheads="1"/>
          </p:cNvSpPr>
          <p:nvPr/>
        </p:nvSpPr>
        <p:spPr bwMode="auto">
          <a:xfrm>
            <a:off x="1644650" y="5381625"/>
            <a:ext cx="7385050" cy="13112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dirty="0">
                <a:solidFill>
                  <a:srgbClr val="0000FF"/>
                </a:solidFill>
                <a:effectLst>
                  <a:outerShdw blurRad="38100" dist="38100" dir="2700000" algn="tl">
                    <a:srgbClr val="000000">
                      <a:alpha val="43137"/>
                    </a:srgbClr>
                  </a:outerShdw>
                </a:effectLst>
                <a:latin typeface="Times New Roman" pitchFamily="18" charset="0"/>
              </a:rPr>
              <a:t>输出频率越低，△</a:t>
            </a:r>
            <a:r>
              <a:rPr lang="en-US" altLang="zh-CN" sz="2000" dirty="0">
                <a:solidFill>
                  <a:srgbClr val="0000FF"/>
                </a:solidFill>
                <a:effectLst>
                  <a:outerShdw blurRad="38100" dist="38100" dir="2700000" algn="tl">
                    <a:srgbClr val="000000">
                      <a:alpha val="43137"/>
                    </a:srgbClr>
                  </a:outerShdw>
                </a:effectLst>
                <a:latin typeface="Times New Roman" pitchFamily="18" charset="0"/>
              </a:rPr>
              <a:t>t</a:t>
            </a:r>
            <a:r>
              <a:rPr lang="zh-CN" altLang="en-US" sz="2000" dirty="0">
                <a:solidFill>
                  <a:srgbClr val="0000FF"/>
                </a:solidFill>
                <a:effectLst>
                  <a:outerShdw blurRad="38100" dist="38100" dir="2700000" algn="tl">
                    <a:srgbClr val="000000">
                      <a:alpha val="43137"/>
                    </a:srgbClr>
                  </a:outerShdw>
                </a:effectLst>
                <a:latin typeface="Times New Roman" pitchFamily="18" charset="0"/>
              </a:rPr>
              <a:t>越大，零矢量作用时间△</a:t>
            </a:r>
            <a:r>
              <a:rPr lang="en-US" altLang="zh-CN" sz="2000" dirty="0">
                <a:solidFill>
                  <a:srgbClr val="0000FF"/>
                </a:solidFill>
                <a:effectLst>
                  <a:outerShdw blurRad="38100" dist="38100" dir="2700000" algn="tl">
                    <a:srgbClr val="000000">
                      <a:alpha val="43137"/>
                    </a:srgbClr>
                  </a:outerShdw>
                </a:effectLst>
                <a:latin typeface="Times New Roman" pitchFamily="18" charset="0"/>
              </a:rPr>
              <a:t>t</a:t>
            </a:r>
            <a:r>
              <a:rPr lang="en-US" altLang="zh-CN" sz="2000" baseline="-25000" dirty="0">
                <a:solidFill>
                  <a:srgbClr val="0000FF"/>
                </a:solidFill>
                <a:effectLst>
                  <a:outerShdw blurRad="38100" dist="38100" dir="2700000" algn="tl">
                    <a:srgbClr val="000000">
                      <a:alpha val="43137"/>
                    </a:srgbClr>
                  </a:outerShdw>
                </a:effectLst>
                <a:latin typeface="Times New Roman" pitchFamily="18" charset="0"/>
              </a:rPr>
              <a:t>0</a:t>
            </a:r>
            <a:r>
              <a:rPr lang="zh-CN" altLang="en-US" sz="2000" dirty="0">
                <a:solidFill>
                  <a:srgbClr val="0000FF"/>
                </a:solidFill>
                <a:effectLst>
                  <a:outerShdw blurRad="38100" dist="38100" dir="2700000" algn="tl">
                    <a:srgbClr val="000000">
                      <a:alpha val="43137"/>
                    </a:srgbClr>
                  </a:outerShdw>
                </a:effectLst>
                <a:latin typeface="Times New Roman" pitchFamily="18" charset="0"/>
              </a:rPr>
              <a:t>也越大，定子磁链矢量轨迹停留的时间越长。</a:t>
            </a:r>
          </a:p>
          <a:p>
            <a:pPr>
              <a:lnSpc>
                <a:spcPct val="100000"/>
              </a:lnSpc>
              <a:buClr>
                <a:schemeClr val="folHlink"/>
              </a:buClr>
              <a:buSzPct val="75000"/>
              <a:buFont typeface="Wingdings" pitchFamily="2" charset="2"/>
              <a:buChar char="l"/>
            </a:pPr>
            <a:r>
              <a:rPr lang="zh-CN" altLang="en-US" sz="2000" dirty="0">
                <a:solidFill>
                  <a:schemeClr val="tx1"/>
                </a:solidFill>
                <a:latin typeface="Times New Roman" pitchFamily="18" charset="0"/>
              </a:rPr>
              <a:t>由此可知，</a:t>
            </a:r>
            <a:r>
              <a:rPr lang="zh-CN" altLang="en-US" sz="2000" dirty="0">
                <a:solidFill>
                  <a:srgbClr val="FF3300"/>
                </a:solidFill>
                <a:effectLst>
                  <a:outerShdw blurRad="38100" dist="38100" dir="2700000" algn="tl">
                    <a:srgbClr val="000000">
                      <a:alpha val="43137"/>
                    </a:srgbClr>
                  </a:outerShdw>
                </a:effectLst>
                <a:latin typeface="Times New Roman" pitchFamily="18" charset="0"/>
              </a:rPr>
              <a:t>零矢量的插入有效地解决了定子磁链矢量幅值与旋转速度的矛盾</a:t>
            </a:r>
            <a:r>
              <a:rPr lang="zh-CN" altLang="en-US" sz="2000" dirty="0">
                <a:solidFill>
                  <a:schemeClr val="tx1"/>
                </a:solidFill>
                <a:latin typeface="Times New Roman" pitchFamily="18" charset="0"/>
              </a:rPr>
              <a:t>。</a:t>
            </a:r>
          </a:p>
        </p:txBody>
      </p:sp>
      <p:graphicFrame>
        <p:nvGraphicFramePr>
          <p:cNvPr id="63492" name="Object 36"/>
          <p:cNvGraphicFramePr>
            <a:graphicFrameLocks/>
          </p:cNvGraphicFramePr>
          <p:nvPr/>
        </p:nvGraphicFramePr>
        <p:xfrm>
          <a:off x="5756275" y="4400550"/>
          <a:ext cx="1223963" cy="565150"/>
        </p:xfrm>
        <a:graphic>
          <a:graphicData uri="http://schemas.openxmlformats.org/presentationml/2006/ole">
            <p:oleObj spid="_x0000_s177156" r:id="rId5" imgW="495085" imgH="228501" progId="">
              <p:embed/>
            </p:oleObj>
          </a:graphicData>
        </a:graphic>
      </p:graphicFrame>
      <p:sp>
        <p:nvSpPr>
          <p:cNvPr id="63500" name="Rectangle 37"/>
          <p:cNvSpPr>
            <a:spLocks noChangeArrowheads="1"/>
          </p:cNvSpPr>
          <p:nvPr/>
        </p:nvSpPr>
        <p:spPr bwMode="auto">
          <a:xfrm>
            <a:off x="1778000" y="4935538"/>
            <a:ext cx="3673475" cy="396875"/>
          </a:xfrm>
          <a:prstGeom prst="rect">
            <a:avLst/>
          </a:prstGeom>
          <a:noFill/>
          <a:ln w="9525">
            <a:noFill/>
            <a:miter lim="800000"/>
            <a:headEnd/>
            <a:tailEnd/>
          </a:ln>
        </p:spPr>
        <p:txBody>
          <a:bodyPr wrap="none" anchor="ctr">
            <a:spAutoFit/>
          </a:bodyPr>
          <a:lstStyle/>
          <a:p>
            <a:pPr>
              <a:lnSpc>
                <a:spcPct val="100000"/>
              </a:lnSpc>
            </a:pPr>
            <a:r>
              <a:rPr lang="zh-CN" altLang="en-US" sz="2000">
                <a:solidFill>
                  <a:schemeClr val="tx1"/>
                </a:solidFill>
                <a:latin typeface="Times New Roman" pitchFamily="18" charset="0"/>
              </a:rPr>
              <a:t>恒定，只要使△</a:t>
            </a:r>
            <a:r>
              <a:rPr lang="en-US" altLang="zh-CN" sz="2000">
                <a:solidFill>
                  <a:schemeClr val="tx1"/>
                </a:solidFill>
                <a:latin typeface="Times New Roman" pitchFamily="18" charset="0"/>
              </a:rPr>
              <a:t>t</a:t>
            </a:r>
            <a:r>
              <a:rPr lang="en-US" altLang="zh-CN" sz="2000" baseline="-25000">
                <a:solidFill>
                  <a:schemeClr val="tx1"/>
                </a:solidFill>
                <a:latin typeface="Times New Roman" pitchFamily="18" charset="0"/>
              </a:rPr>
              <a:t>1</a:t>
            </a:r>
            <a:r>
              <a:rPr lang="zh-CN" altLang="en-US" sz="2000">
                <a:solidFill>
                  <a:schemeClr val="tx1"/>
                </a:solidFill>
                <a:latin typeface="Times New Roman" pitchFamily="18" charset="0"/>
              </a:rPr>
              <a:t>为常数即可。</a:t>
            </a:r>
          </a:p>
        </p:txBody>
      </p:sp>
      <p:sp>
        <p:nvSpPr>
          <p:cNvPr id="19"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a:xfrm>
            <a:off x="1905000" y="206375"/>
            <a:ext cx="6142038" cy="741363"/>
          </a:xfrm>
          <a:solidFill>
            <a:srgbClr val="FFCC00"/>
          </a:solidFill>
        </p:spPr>
        <p:txBody>
          <a:bodyPr/>
          <a:lstStyle/>
          <a:p>
            <a:pPr marL="838200" indent="-838200" eaLnBrk="1" hangingPunct="1">
              <a:defRPr/>
            </a:pPr>
            <a:r>
              <a:rPr lang="zh-CN" altLang="en-US" smtClean="0">
                <a:effectLst>
                  <a:outerShdw blurRad="38100" dist="38100" dir="2700000" algn="tl">
                    <a:srgbClr val="FFFFFF"/>
                  </a:outerShdw>
                </a:effectLst>
                <a:ea typeface="宋体" panose="02010600030101010101" pitchFamily="2" charset="-122"/>
              </a:rPr>
              <a:t>期望电压空间矢量的合成：</a:t>
            </a:r>
            <a:r>
              <a:rPr kumimoji="1" lang="zh-CN" altLang="en-US" smtClean="0">
                <a:solidFill>
                  <a:srgbClr val="FF0000"/>
                </a:solidFill>
                <a:effectLst>
                  <a:outerShdw blurRad="38100" dist="38100" dir="2700000" algn="tl">
                    <a:srgbClr val="000000"/>
                  </a:outerShdw>
                </a:effectLst>
                <a:ea typeface="宋体" panose="02010600030101010101" pitchFamily="2" charset="-122"/>
              </a:rPr>
              <a:t>圆形的旋转磁场</a:t>
            </a:r>
          </a:p>
        </p:txBody>
      </p:sp>
      <p:sp>
        <p:nvSpPr>
          <p:cNvPr id="64516"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4517" name="Rectangle 4"/>
          <p:cNvSpPr>
            <a:spLocks noChangeArrowheads="1"/>
          </p:cNvSpPr>
          <p:nvPr/>
        </p:nvSpPr>
        <p:spPr bwMode="auto">
          <a:xfrm>
            <a:off x="1714500" y="976313"/>
            <a:ext cx="7429500" cy="10064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dirty="0">
                <a:solidFill>
                  <a:schemeClr val="tx1"/>
                </a:solidFill>
                <a:latin typeface="Times New Roman" pitchFamily="18" charset="0"/>
              </a:rPr>
              <a:t>六边形旋转磁场带有较大的谐波分量，这将导致转矩与转速的</a:t>
            </a:r>
            <a:r>
              <a:rPr lang="zh-CN" altLang="en-US" sz="2000" dirty="0">
                <a:solidFill>
                  <a:srgbClr val="0000FF"/>
                </a:solidFill>
                <a:latin typeface="Times New Roman" pitchFamily="18" charset="0"/>
              </a:rPr>
              <a:t>脉动</a:t>
            </a:r>
            <a:r>
              <a:rPr lang="zh-CN" altLang="en-US" sz="2000" dirty="0">
                <a:solidFill>
                  <a:schemeClr val="tx1"/>
                </a:solidFill>
                <a:latin typeface="Times New Roman" pitchFamily="18" charset="0"/>
              </a:rPr>
              <a:t>。期望获得更多边形或接近圆形的旋转磁场，就必须有更多的空间位置不同的电压空间矢量以供选择。</a:t>
            </a:r>
          </a:p>
        </p:txBody>
      </p:sp>
      <p:sp>
        <p:nvSpPr>
          <p:cNvPr id="64518"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4519"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378900" name="Rectangle 20"/>
          <p:cNvSpPr>
            <a:spLocks noChangeArrowheads="1"/>
          </p:cNvSpPr>
          <p:nvPr/>
        </p:nvSpPr>
        <p:spPr bwMode="auto">
          <a:xfrm>
            <a:off x="1701800" y="1885950"/>
            <a:ext cx="7442200" cy="2225675"/>
          </a:xfrm>
          <a:prstGeom prst="rect">
            <a:avLst/>
          </a:prstGeom>
          <a:noFill/>
          <a:ln w="9525">
            <a:noFill/>
            <a:miter lim="800000"/>
          </a:ln>
          <a:effectLst/>
        </p:spPr>
        <p:txBody>
          <a:bodyPr anchor="ctr">
            <a:spAutoFit/>
          </a:bodyPr>
          <a:lstStyle/>
          <a:p>
            <a:pPr>
              <a:lnSpc>
                <a:spcPct val="100000"/>
              </a:lnSpc>
              <a:buClr>
                <a:schemeClr val="folHlink"/>
              </a:buClr>
              <a:buSzPct val="75000"/>
              <a:buFont typeface="Wingdings" panose="05000000000000000000" pitchFamily="2" charset="2"/>
              <a:buChar char="l"/>
              <a:defRPr/>
            </a:pPr>
            <a:r>
              <a:rPr kumimoji="1" lang="zh-CN" altLang="en-US" sz="2000">
                <a:solidFill>
                  <a:srgbClr val="FF0000"/>
                </a:solidFill>
                <a:latin typeface="Times New Roman" panose="02020603050405020304" pitchFamily="18" charset="0"/>
                <a:sym typeface="+mn-ea"/>
              </a:rPr>
              <a:t>按</a:t>
            </a:r>
            <a:r>
              <a:rPr kumimoji="1" lang="zh-CN" altLang="en-US" sz="2000">
                <a:solidFill>
                  <a:srgbClr val="FF0000"/>
                </a:solidFill>
                <a:effectLst>
                  <a:outerShdw blurRad="38100" dist="38100" dir="2700000" algn="tl">
                    <a:srgbClr val="C0C0C0"/>
                  </a:outerShdw>
                </a:effectLst>
                <a:latin typeface="Times New Roman" panose="02020603050405020304" pitchFamily="18" charset="0"/>
                <a:sym typeface="+mn-ea"/>
              </a:rPr>
              <a:t>空间矢量的平行四边形合成法则</a:t>
            </a:r>
            <a:r>
              <a:rPr kumimoji="1" lang="zh-CN" altLang="en-US" sz="2000">
                <a:solidFill>
                  <a:schemeClr val="tx1"/>
                </a:solidFill>
                <a:latin typeface="Times New Roman" panose="02020603050405020304" pitchFamily="18" charset="0"/>
                <a:sym typeface="+mn-ea"/>
              </a:rPr>
              <a:t>，</a:t>
            </a:r>
            <a:r>
              <a:rPr kumimoji="1" lang="zh-CN" altLang="en-US" sz="2000">
                <a:solidFill>
                  <a:srgbClr val="FF0000"/>
                </a:solidFill>
                <a:effectLst>
                  <a:outerShdw blurRad="38100" dist="38100" dir="2700000" algn="tl">
                    <a:srgbClr val="C0C0C0"/>
                  </a:outerShdw>
                </a:effectLst>
                <a:latin typeface="Times New Roman" panose="02020603050405020304" pitchFamily="18" charset="0"/>
                <a:sym typeface="+mn-ea"/>
              </a:rPr>
              <a:t>用相邻的两个有效工作矢量合成期望的输出矢量，这就是电压空间矢量</a:t>
            </a:r>
            <a:r>
              <a:rPr kumimoji="1" lang="en-US" altLang="zh-CN" sz="2000">
                <a:solidFill>
                  <a:srgbClr val="FF0000"/>
                </a:solidFill>
                <a:effectLst>
                  <a:outerShdw blurRad="38100" dist="38100" dir="2700000" algn="tl">
                    <a:srgbClr val="C0C0C0"/>
                  </a:outerShdw>
                </a:effectLst>
                <a:latin typeface="Times New Roman" panose="02020603050405020304" pitchFamily="18" charset="0"/>
                <a:sym typeface="+mn-ea"/>
              </a:rPr>
              <a:t>PWM</a:t>
            </a:r>
            <a:r>
              <a:rPr kumimoji="1" lang="zh-CN" altLang="en-US" sz="2000">
                <a:solidFill>
                  <a:srgbClr val="FF0000"/>
                </a:solidFill>
                <a:effectLst>
                  <a:outerShdw blurRad="38100" dist="38100" dir="2700000" algn="tl">
                    <a:srgbClr val="C0C0C0"/>
                  </a:outerShdw>
                </a:effectLst>
                <a:latin typeface="Times New Roman" panose="02020603050405020304" pitchFamily="18" charset="0"/>
                <a:sym typeface="+mn-ea"/>
              </a:rPr>
              <a:t>（</a:t>
            </a:r>
            <a:r>
              <a:rPr kumimoji="1" lang="en-US" altLang="zh-CN" sz="2000">
                <a:solidFill>
                  <a:srgbClr val="FF0000"/>
                </a:solidFill>
                <a:effectLst>
                  <a:outerShdw blurRad="38100" dist="38100" dir="2700000" algn="tl">
                    <a:srgbClr val="C0C0C0"/>
                  </a:outerShdw>
                </a:effectLst>
                <a:latin typeface="Times New Roman" panose="02020603050405020304" pitchFamily="18" charset="0"/>
                <a:sym typeface="+mn-ea"/>
              </a:rPr>
              <a:t>SVPWM</a:t>
            </a:r>
            <a:r>
              <a:rPr kumimoji="1" lang="zh-CN" altLang="en-US" sz="2000">
                <a:solidFill>
                  <a:srgbClr val="FF0000"/>
                </a:solidFill>
                <a:effectLst>
                  <a:outerShdw blurRad="38100" dist="38100" dir="2700000" algn="tl">
                    <a:srgbClr val="C0C0C0"/>
                  </a:outerShdw>
                </a:effectLst>
                <a:latin typeface="Times New Roman" panose="02020603050405020304" pitchFamily="18" charset="0"/>
                <a:sym typeface="+mn-ea"/>
              </a:rPr>
              <a:t>）的基本思想。</a:t>
            </a:r>
          </a:p>
          <a:p>
            <a:pPr>
              <a:lnSpc>
                <a:spcPct val="100000"/>
              </a:lnSpc>
              <a:buClr>
                <a:schemeClr val="folHlink"/>
              </a:buClr>
              <a:buSzPct val="75000"/>
              <a:buFont typeface="Wingdings" panose="05000000000000000000" pitchFamily="2" charset="2"/>
              <a:buChar char="l"/>
              <a:defRPr/>
            </a:pPr>
            <a:r>
              <a:rPr kumimoji="1" lang="zh-CN" altLang="en-US" sz="2000">
                <a:solidFill>
                  <a:schemeClr val="tx1"/>
                </a:solidFill>
                <a:latin typeface="Times New Roman" panose="02020603050405020304" pitchFamily="18" charset="0"/>
                <a:sym typeface="+mn-ea"/>
              </a:rPr>
              <a:t>按</a:t>
            </a:r>
            <a:r>
              <a:rPr kumimoji="1" lang="en-US" altLang="zh-CN" sz="2000">
                <a:solidFill>
                  <a:schemeClr val="tx1"/>
                </a:solidFill>
                <a:latin typeface="Times New Roman" panose="02020603050405020304" pitchFamily="18" charset="0"/>
                <a:sym typeface="+mn-ea"/>
              </a:rPr>
              <a:t>6</a:t>
            </a:r>
            <a:r>
              <a:rPr kumimoji="1" lang="zh-CN" altLang="en-US" sz="2000">
                <a:solidFill>
                  <a:schemeClr val="tx1"/>
                </a:solidFill>
                <a:latin typeface="Times New Roman" panose="02020603050405020304" pitchFamily="18" charset="0"/>
                <a:sym typeface="+mn-ea"/>
              </a:rPr>
              <a:t>个有效工作矢量将电压矢量空间分为对称的六个扇区，每个</a:t>
            </a:r>
            <a:r>
              <a:rPr kumimoji="1" lang="zh-CN" altLang="en-US" sz="2000">
                <a:solidFill>
                  <a:schemeClr val="tx1"/>
                </a:solidFill>
                <a:sym typeface="+mn-ea"/>
              </a:rPr>
              <a:t>扇区对应            ，</a:t>
            </a:r>
            <a:r>
              <a:rPr kumimoji="1" lang="zh-CN" altLang="en-US" sz="2000">
                <a:solidFill>
                  <a:schemeClr val="tx1"/>
                </a:solidFill>
                <a:latin typeface="Times New Roman" panose="02020603050405020304" pitchFamily="18" charset="0"/>
                <a:sym typeface="+mn-ea"/>
              </a:rPr>
              <a:t>当期望输出电压矢量落在某个扇区内时，就用与期望输出电压矢量相邻的</a:t>
            </a:r>
            <a:r>
              <a:rPr kumimoji="1" lang="en-US" altLang="zh-CN" sz="2000">
                <a:solidFill>
                  <a:schemeClr val="tx1"/>
                </a:solidFill>
                <a:latin typeface="Times New Roman" panose="02020603050405020304" pitchFamily="18" charset="0"/>
                <a:sym typeface="+mn-ea"/>
              </a:rPr>
              <a:t>2</a:t>
            </a:r>
            <a:r>
              <a:rPr kumimoji="1" lang="zh-CN" altLang="en-US" sz="2000">
                <a:solidFill>
                  <a:schemeClr val="tx1"/>
                </a:solidFill>
                <a:latin typeface="Times New Roman" panose="02020603050405020304" pitchFamily="18" charset="0"/>
                <a:sym typeface="+mn-ea"/>
              </a:rPr>
              <a:t>个有效工作矢量等效地合成期望输出矢量。</a:t>
            </a:r>
          </a:p>
        </p:txBody>
      </p:sp>
      <p:graphicFrame>
        <p:nvGraphicFramePr>
          <p:cNvPr id="64514" name="Object 21"/>
          <p:cNvGraphicFramePr>
            <a:graphicFrameLocks noGrp="1"/>
          </p:cNvGraphicFramePr>
          <p:nvPr>
            <p:ph idx="1"/>
          </p:nvPr>
        </p:nvGraphicFramePr>
        <p:xfrm>
          <a:off x="2941638" y="2997200"/>
          <a:ext cx="427037" cy="608013"/>
        </p:xfrm>
        <a:graphic>
          <a:graphicData uri="http://schemas.openxmlformats.org/presentationml/2006/ole">
            <p:oleObj spid="_x0000_s64514" r:id="rId4" imgW="164957" imgH="393359" progId="">
              <p:embed/>
            </p:oleObj>
          </a:graphicData>
        </a:graphic>
      </p:graphicFrame>
      <p:sp>
        <p:nvSpPr>
          <p:cNvPr id="64521" name="Rectangle 23"/>
          <p:cNvSpPr>
            <a:spLocks noChangeArrowheads="1"/>
          </p:cNvSpPr>
          <p:nvPr/>
        </p:nvSpPr>
        <p:spPr bwMode="auto">
          <a:xfrm>
            <a:off x="2322513" y="6459538"/>
            <a:ext cx="3717925" cy="339725"/>
          </a:xfrm>
          <a:prstGeom prst="rect">
            <a:avLst/>
          </a:prstGeom>
          <a:noFill/>
          <a:ln w="9525">
            <a:noFill/>
            <a:miter lim="800000"/>
            <a:headEnd/>
            <a:tailEnd/>
          </a:ln>
        </p:spPr>
        <p:txBody>
          <a:bodyPr anchor="ctr">
            <a:spAutoFit/>
          </a:bodyPr>
          <a:lstStyle/>
          <a:p>
            <a:pPr algn="ctr">
              <a:lnSpc>
                <a:spcPct val="100000"/>
              </a:lnSpc>
            </a:pPr>
            <a:r>
              <a:rPr lang="zh-CN" altLang="en-US" sz="1600">
                <a:solidFill>
                  <a:schemeClr val="tx1"/>
                </a:solidFill>
                <a:latin typeface="Times New Roman" pitchFamily="18" charset="0"/>
              </a:rPr>
              <a:t>图</a:t>
            </a:r>
            <a:r>
              <a:rPr lang="en-US" altLang="zh-CN" sz="1600">
                <a:solidFill>
                  <a:schemeClr val="tx1"/>
                </a:solidFill>
                <a:latin typeface="Times New Roman" pitchFamily="18" charset="0"/>
              </a:rPr>
              <a:t>6-27  </a:t>
            </a:r>
            <a:r>
              <a:rPr lang="zh-CN" altLang="en-US" sz="1600">
                <a:solidFill>
                  <a:schemeClr val="tx1"/>
                </a:solidFill>
                <a:latin typeface="Times New Roman" pitchFamily="18" charset="0"/>
              </a:rPr>
              <a:t>电压空间矢量的</a:t>
            </a:r>
            <a:r>
              <a:rPr lang="en-US" altLang="zh-CN" sz="1600">
                <a:solidFill>
                  <a:schemeClr val="tx1"/>
                </a:solidFill>
                <a:latin typeface="Times New Roman" pitchFamily="18" charset="0"/>
              </a:rPr>
              <a:t>6</a:t>
            </a:r>
            <a:r>
              <a:rPr lang="zh-CN" altLang="en-US" sz="1600">
                <a:solidFill>
                  <a:schemeClr val="tx1"/>
                </a:solidFill>
                <a:latin typeface="Times New Roman" pitchFamily="18" charset="0"/>
              </a:rPr>
              <a:t>个扇区</a:t>
            </a:r>
          </a:p>
        </p:txBody>
      </p:sp>
      <p:pic>
        <p:nvPicPr>
          <p:cNvPr id="64522" name="Picture 24" descr="0527"/>
          <p:cNvPicPr>
            <a:picLocks noChangeAspect="1" noChangeArrowheads="1"/>
          </p:cNvPicPr>
          <p:nvPr/>
        </p:nvPicPr>
        <p:blipFill>
          <a:blip r:embed="rId5" cstate="print"/>
          <a:srcRect/>
          <a:stretch>
            <a:fillRect/>
          </a:stretch>
        </p:blipFill>
        <p:spPr bwMode="auto">
          <a:xfrm>
            <a:off x="2830513" y="3930650"/>
            <a:ext cx="3133725" cy="2439988"/>
          </a:xfrm>
          <a:prstGeom prst="rect">
            <a:avLst/>
          </a:prstGeom>
          <a:noFill/>
          <a:ln w="9525">
            <a:noFill/>
            <a:miter lim="800000"/>
            <a:headEnd/>
            <a:tailEnd/>
          </a:ln>
        </p:spPr>
      </p:pic>
      <p:pic>
        <p:nvPicPr>
          <p:cNvPr id="64523" name="Picture 37" descr="0526"/>
          <p:cNvPicPr>
            <a:picLocks noChangeAspect="1" noChangeArrowheads="1"/>
          </p:cNvPicPr>
          <p:nvPr/>
        </p:nvPicPr>
        <p:blipFill>
          <a:blip r:embed="rId6" cstate="print"/>
          <a:srcRect/>
          <a:stretch>
            <a:fillRect/>
          </a:stretch>
        </p:blipFill>
        <p:spPr bwMode="auto">
          <a:xfrm>
            <a:off x="6215063" y="3916363"/>
            <a:ext cx="2630487" cy="2500312"/>
          </a:xfrm>
          <a:prstGeom prst="rect">
            <a:avLst/>
          </a:prstGeom>
          <a:noFill/>
          <a:ln w="9525">
            <a:noFill/>
            <a:miter lim="800000"/>
            <a:headEnd/>
            <a:tailEnd/>
          </a:ln>
        </p:spPr>
      </p:pic>
      <p:sp>
        <p:nvSpPr>
          <p:cNvPr id="64524" name="Rectangle 35"/>
          <p:cNvSpPr>
            <a:spLocks noChangeArrowheads="1"/>
          </p:cNvSpPr>
          <p:nvPr/>
        </p:nvSpPr>
        <p:spPr bwMode="auto">
          <a:xfrm>
            <a:off x="6008688" y="6497638"/>
            <a:ext cx="3092450" cy="336550"/>
          </a:xfrm>
          <a:prstGeom prst="rect">
            <a:avLst/>
          </a:prstGeom>
          <a:noFill/>
          <a:ln w="9525">
            <a:noFill/>
            <a:miter lim="800000"/>
            <a:headEnd/>
            <a:tailEnd/>
          </a:ln>
        </p:spPr>
        <p:txBody>
          <a:bodyPr anchor="ctr">
            <a:spAutoFit/>
          </a:bodyPr>
          <a:lstStyle/>
          <a:p>
            <a:pPr>
              <a:lnSpc>
                <a:spcPct val="100000"/>
              </a:lnSpc>
            </a:pPr>
            <a:r>
              <a:rPr lang="zh-CN" altLang="en-US" sz="1600">
                <a:solidFill>
                  <a:schemeClr val="tx1"/>
                </a:solidFill>
                <a:latin typeface="Times New Roman" pitchFamily="18" charset="0"/>
              </a:rPr>
              <a:t>图</a:t>
            </a:r>
            <a:r>
              <a:rPr lang="en-US" altLang="zh-CN" sz="1600">
                <a:solidFill>
                  <a:schemeClr val="tx1"/>
                </a:solidFill>
                <a:latin typeface="Times New Roman" pitchFamily="18" charset="0"/>
              </a:rPr>
              <a:t>6-26  </a:t>
            </a:r>
            <a:r>
              <a:rPr lang="zh-CN" altLang="en-US" sz="1600">
                <a:solidFill>
                  <a:schemeClr val="tx1"/>
                </a:solidFill>
                <a:latin typeface="Times New Roman" pitchFamily="18" charset="0"/>
              </a:rPr>
              <a:t>正六边形定子磁链轨迹</a:t>
            </a:r>
          </a:p>
        </p:txBody>
      </p:sp>
      <p:sp>
        <p:nvSpPr>
          <p:cNvPr id="19"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a:xfrm>
            <a:off x="1855788" y="225425"/>
            <a:ext cx="7288212" cy="762000"/>
          </a:xfrm>
        </p:spPr>
        <p:txBody>
          <a:bodyPr/>
          <a:lstStyle/>
          <a:p>
            <a:pPr eaLnBrk="1" hangingPunct="1">
              <a:defRPr/>
            </a:pPr>
            <a:r>
              <a:rPr lang="zh-CN" altLang="en-US" dirty="0" smtClean="0">
                <a:solidFill>
                  <a:srgbClr val="0000CC"/>
                </a:solidFill>
                <a:effectLst>
                  <a:outerShdw blurRad="38100" dist="38100" dir="2700000" algn="tl">
                    <a:srgbClr val="C0C0C0"/>
                  </a:outerShdw>
                </a:effectLst>
                <a:ea typeface="宋体" panose="02010600030101010101" pitchFamily="2" charset="-122"/>
              </a:rPr>
              <a:t>异步电动机</a:t>
            </a:r>
            <a:r>
              <a:rPr lang="zh-CN" altLang="en-US" sz="3200" dirty="0" smtClean="0">
                <a:solidFill>
                  <a:srgbClr val="FF0000"/>
                </a:solidFill>
                <a:effectLst>
                  <a:outerShdw blurRad="38100" dist="38100" dir="2700000" algn="tl">
                    <a:srgbClr val="C0C0C0"/>
                  </a:outerShdw>
                </a:effectLst>
                <a:ea typeface="隶书" panose="02010509060101010101" pitchFamily="49" charset="-122"/>
              </a:rPr>
              <a:t>固有</a:t>
            </a:r>
            <a:r>
              <a:rPr lang="en-US" altLang="zh-CN" sz="3200" dirty="0" smtClean="0">
                <a:solidFill>
                  <a:srgbClr val="FF0000"/>
                </a:solidFill>
                <a:effectLst>
                  <a:outerShdw blurRad="38100" dist="38100" dir="2700000" algn="tl">
                    <a:srgbClr val="C0C0C0"/>
                  </a:outerShdw>
                </a:effectLst>
                <a:ea typeface="隶书" panose="02010509060101010101" pitchFamily="49" charset="-122"/>
              </a:rPr>
              <a:t>(</a:t>
            </a:r>
            <a:r>
              <a:rPr lang="zh-CN" altLang="en-US" sz="3200" dirty="0" smtClean="0">
                <a:solidFill>
                  <a:srgbClr val="FF0000"/>
                </a:solidFill>
                <a:effectLst>
                  <a:outerShdw blurRad="38100" dist="38100" dir="2700000" algn="tl">
                    <a:srgbClr val="C0C0C0"/>
                  </a:outerShdw>
                </a:effectLst>
                <a:ea typeface="隶书" panose="02010509060101010101" pitchFamily="49" charset="-122"/>
              </a:rPr>
              <a:t>自然）</a:t>
            </a:r>
            <a:r>
              <a:rPr lang="zh-CN" altLang="en-US" dirty="0" smtClean="0">
                <a:solidFill>
                  <a:srgbClr val="0000CC"/>
                </a:solidFill>
                <a:effectLst>
                  <a:outerShdw blurRad="38100" dist="38100" dir="2700000" algn="tl">
                    <a:srgbClr val="C0C0C0"/>
                  </a:outerShdw>
                </a:effectLst>
                <a:ea typeface="宋体" panose="02010600030101010101" pitchFamily="2" charset="-122"/>
              </a:rPr>
              <a:t>的机械特性曲线</a:t>
            </a:r>
          </a:p>
        </p:txBody>
      </p:sp>
      <p:sp>
        <p:nvSpPr>
          <p:cNvPr id="6148" name="Rectangle 3"/>
          <p:cNvSpPr>
            <a:spLocks noChangeArrowheads="1"/>
          </p:cNvSpPr>
          <p:nvPr/>
        </p:nvSpPr>
        <p:spPr bwMode="auto">
          <a:xfrm>
            <a:off x="0" y="277653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149" name="Rectangle 5"/>
          <p:cNvSpPr>
            <a:spLocks noChangeArrowheads="1"/>
          </p:cNvSpPr>
          <p:nvPr/>
        </p:nvSpPr>
        <p:spPr bwMode="auto">
          <a:xfrm>
            <a:off x="0" y="304323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150" name="Rectangle 6"/>
          <p:cNvSpPr>
            <a:spLocks noChangeArrowheads="1"/>
          </p:cNvSpPr>
          <p:nvPr/>
        </p:nvSpPr>
        <p:spPr bwMode="auto">
          <a:xfrm>
            <a:off x="0" y="3224213"/>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151" name="Rectangle 7"/>
          <p:cNvSpPr>
            <a:spLocks noChangeArrowheads="1"/>
          </p:cNvSpPr>
          <p:nvPr/>
        </p:nvSpPr>
        <p:spPr bwMode="auto">
          <a:xfrm>
            <a:off x="0" y="3071813"/>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267272" name="Rectangle 8"/>
          <p:cNvSpPr>
            <a:spLocks noGrp="1" noChangeArrowheads="1"/>
          </p:cNvSpPr>
          <p:nvPr>
            <p:ph idx="1"/>
          </p:nvPr>
        </p:nvSpPr>
        <p:spPr>
          <a:xfrm>
            <a:off x="1743075" y="1285875"/>
            <a:ext cx="7400925" cy="723900"/>
          </a:xfrm>
        </p:spPr>
        <p:txBody>
          <a:bodyPr/>
          <a:lstStyle/>
          <a:p>
            <a:pPr eaLnBrk="1" hangingPunct="1">
              <a:defRPr/>
            </a:pPr>
            <a:r>
              <a:rPr lang="zh-CN" altLang="en-US" sz="2200" dirty="0" smtClean="0">
                <a:ea typeface="宋体" panose="02010600030101010101" pitchFamily="2" charset="-122"/>
              </a:rPr>
              <a:t>异步电动机由</a:t>
            </a:r>
            <a:r>
              <a:rPr lang="zh-CN" altLang="en-US" sz="2200" dirty="0" smtClean="0">
                <a:solidFill>
                  <a:srgbClr val="FF0000"/>
                </a:solidFill>
                <a:effectLst>
                  <a:outerShdw blurRad="38100" dist="38100" dir="2700000" algn="tl">
                    <a:srgbClr val="C0C0C0"/>
                  </a:outerShdw>
                </a:effectLst>
                <a:ea typeface="宋体" panose="02010600030101010101" pitchFamily="2" charset="-122"/>
              </a:rPr>
              <a:t>额定电压</a:t>
            </a:r>
            <a:r>
              <a:rPr lang="zh-CN" altLang="en-US" sz="2200" dirty="0" smtClean="0">
                <a:ea typeface="宋体" panose="02010600030101010101" pitchFamily="2" charset="-122"/>
              </a:rPr>
              <a:t>、</a:t>
            </a:r>
            <a:r>
              <a:rPr lang="zh-CN" altLang="en-US" sz="2200" dirty="0" smtClean="0">
                <a:solidFill>
                  <a:srgbClr val="FF0000"/>
                </a:solidFill>
                <a:effectLst>
                  <a:outerShdw blurRad="38100" dist="38100" dir="2700000" algn="tl">
                    <a:srgbClr val="C0C0C0"/>
                  </a:outerShdw>
                </a:effectLst>
                <a:ea typeface="宋体" panose="02010600030101010101" pitchFamily="2" charset="-122"/>
              </a:rPr>
              <a:t>额定频率供电</a:t>
            </a:r>
            <a:r>
              <a:rPr lang="zh-CN" altLang="en-US" sz="2200" dirty="0" smtClean="0">
                <a:ea typeface="宋体" panose="02010600030101010101" pitchFamily="2" charset="-122"/>
              </a:rPr>
              <a:t>，且</a:t>
            </a:r>
            <a:r>
              <a:rPr lang="zh-CN" altLang="en-US" sz="2200" dirty="0" smtClean="0">
                <a:solidFill>
                  <a:srgbClr val="C00000"/>
                </a:solidFill>
                <a:effectLst>
                  <a:outerShdw blurRad="38100" dist="38100" dir="2700000" algn="tl">
                    <a:srgbClr val="000000">
                      <a:alpha val="43137"/>
                    </a:srgbClr>
                  </a:outerShdw>
                </a:effectLst>
                <a:ea typeface="宋体" panose="02010600030101010101" pitchFamily="2" charset="-122"/>
              </a:rPr>
              <a:t>无外加电阻和电抗时的机械特性方程式</a:t>
            </a:r>
            <a:r>
              <a:rPr lang="zh-CN" altLang="en-US" sz="2200" dirty="0" smtClean="0">
                <a:ea typeface="宋体" panose="02010600030101010101" pitchFamily="2" charset="-122"/>
              </a:rPr>
              <a:t>，称作</a:t>
            </a:r>
            <a:r>
              <a:rPr lang="zh-CN" altLang="en-US" sz="2200" dirty="0" smtClean="0">
                <a:solidFill>
                  <a:srgbClr val="FF0000"/>
                </a:solidFill>
                <a:effectLst>
                  <a:outerShdw blurRad="38100" dist="38100" dir="2700000" algn="tl">
                    <a:srgbClr val="000000">
                      <a:alpha val="43137"/>
                    </a:srgbClr>
                  </a:outerShdw>
                </a:effectLst>
                <a:ea typeface="宋体" panose="02010600030101010101" pitchFamily="2" charset="-122"/>
              </a:rPr>
              <a:t>固有特性或自然特性</a:t>
            </a:r>
            <a:r>
              <a:rPr lang="zh-CN" altLang="en-US" sz="2200" dirty="0" smtClean="0">
                <a:ea typeface="宋体" panose="02010600030101010101" pitchFamily="2" charset="-122"/>
              </a:rPr>
              <a:t>。</a:t>
            </a:r>
          </a:p>
        </p:txBody>
      </p:sp>
      <p:sp>
        <p:nvSpPr>
          <p:cNvPr id="6153" name="Rectangle 9"/>
          <p:cNvSpPr>
            <a:spLocks noChangeArrowheads="1"/>
          </p:cNvSpPr>
          <p:nvPr/>
        </p:nvSpPr>
        <p:spPr bwMode="auto">
          <a:xfrm>
            <a:off x="0" y="2862263"/>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154" name="Rectangle 10"/>
          <p:cNvSpPr>
            <a:spLocks noChangeArrowheads="1"/>
          </p:cNvSpPr>
          <p:nvPr/>
        </p:nvSpPr>
        <p:spPr bwMode="auto">
          <a:xfrm>
            <a:off x="0" y="318135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155" name="Rectangle 11"/>
          <p:cNvSpPr>
            <a:spLocks noChangeArrowheads="1"/>
          </p:cNvSpPr>
          <p:nvPr/>
        </p:nvSpPr>
        <p:spPr bwMode="auto">
          <a:xfrm>
            <a:off x="3895725" y="6499225"/>
            <a:ext cx="2928938" cy="358775"/>
          </a:xfrm>
          <a:prstGeom prst="rect">
            <a:avLst/>
          </a:prstGeom>
          <a:noFill/>
          <a:ln w="9525">
            <a:noFill/>
            <a:miter lim="800000"/>
            <a:headEnd/>
            <a:tailEnd/>
          </a:ln>
        </p:spPr>
        <p:txBody>
          <a:bodyPr/>
          <a:lstStyle/>
          <a:p>
            <a:pPr>
              <a:lnSpc>
                <a:spcPct val="100000"/>
              </a:lnSpc>
              <a:buClr>
                <a:srgbClr val="FF9933"/>
              </a:buClr>
              <a:buFont typeface="Wingdings" pitchFamily="2" charset="2"/>
              <a:buNone/>
            </a:pPr>
            <a:r>
              <a:rPr lang="zh-CN" altLang="en-US" sz="1600">
                <a:solidFill>
                  <a:schemeClr val="tx1"/>
                </a:solidFill>
                <a:latin typeface="Arial" pitchFamily="34" charset="0"/>
              </a:rPr>
              <a:t>图</a:t>
            </a:r>
            <a:r>
              <a:rPr lang="en-US" altLang="zh-CN" sz="1600">
                <a:solidFill>
                  <a:schemeClr val="tx1"/>
                </a:solidFill>
                <a:latin typeface="Arial" pitchFamily="34" charset="0"/>
              </a:rPr>
              <a:t>6-3  </a:t>
            </a:r>
            <a:r>
              <a:rPr lang="zh-CN" altLang="en-US" sz="1600">
                <a:solidFill>
                  <a:schemeClr val="tx1"/>
                </a:solidFill>
                <a:latin typeface="Arial" pitchFamily="34" charset="0"/>
              </a:rPr>
              <a:t>异步电动机的机械特性</a:t>
            </a:r>
          </a:p>
        </p:txBody>
      </p:sp>
      <p:pic>
        <p:nvPicPr>
          <p:cNvPr id="6156" name="Picture 12" descr="0503"/>
          <p:cNvPicPr>
            <a:picLocks noChangeAspect="1" noChangeArrowheads="1"/>
          </p:cNvPicPr>
          <p:nvPr/>
        </p:nvPicPr>
        <p:blipFill>
          <a:blip r:embed="rId3" cstate="print"/>
          <a:srcRect/>
          <a:stretch>
            <a:fillRect/>
          </a:stretch>
        </p:blipFill>
        <p:spPr bwMode="auto">
          <a:xfrm>
            <a:off x="3057525" y="3351213"/>
            <a:ext cx="4249738" cy="3151187"/>
          </a:xfrm>
          <a:prstGeom prst="rect">
            <a:avLst/>
          </a:prstGeom>
          <a:noFill/>
          <a:ln w="9525">
            <a:noFill/>
            <a:miter lim="800000"/>
            <a:headEnd/>
            <a:tailEnd/>
          </a:ln>
        </p:spPr>
      </p:pic>
      <p:sp>
        <p:nvSpPr>
          <p:cNvPr id="6157" name="Rectangle 27"/>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6146" name="Object 26"/>
          <p:cNvGraphicFramePr>
            <a:graphicFrameLocks/>
          </p:cNvGraphicFramePr>
          <p:nvPr/>
        </p:nvGraphicFramePr>
        <p:xfrm>
          <a:off x="1841500" y="1984375"/>
          <a:ext cx="6615113" cy="1360488"/>
        </p:xfrm>
        <a:graphic>
          <a:graphicData uri="http://schemas.openxmlformats.org/presentationml/2006/ole">
            <p:oleObj spid="_x0000_s6146" r:id="rId4" imgW="2590800" imgH="482600" progId="">
              <p:embed/>
            </p:oleObj>
          </a:graphicData>
        </a:graphic>
      </p:graphicFrame>
      <p:sp>
        <p:nvSpPr>
          <p:cNvPr id="20"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4"/>
          <p:cNvSpPr>
            <a:spLocks noChangeArrowheads="1"/>
          </p:cNvSpPr>
          <p:nvPr/>
        </p:nvSpPr>
        <p:spPr bwMode="auto">
          <a:xfrm>
            <a:off x="0" y="1084263"/>
            <a:ext cx="1673225" cy="835025"/>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7"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5548" name="Rectangle 4"/>
          <p:cNvSpPr>
            <a:spLocks noChangeArrowheads="1"/>
          </p:cNvSpPr>
          <p:nvPr/>
        </p:nvSpPr>
        <p:spPr bwMode="auto">
          <a:xfrm>
            <a:off x="1619250" y="1073150"/>
            <a:ext cx="3997325"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基本电压空间矢量</a:t>
            </a:r>
          </a:p>
        </p:txBody>
      </p:sp>
      <p:sp>
        <p:nvSpPr>
          <p:cNvPr id="65549"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5550"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5551" name="Rectangle 7"/>
          <p:cNvSpPr>
            <a:spLocks noChangeArrowheads="1"/>
          </p:cNvSpPr>
          <p:nvPr/>
        </p:nvSpPr>
        <p:spPr bwMode="auto">
          <a:xfrm>
            <a:off x="5200650" y="6430963"/>
            <a:ext cx="3843338" cy="396875"/>
          </a:xfrm>
          <a:prstGeom prst="rect">
            <a:avLst/>
          </a:prstGeom>
          <a:noFill/>
          <a:ln w="9525">
            <a:noFill/>
            <a:miter lim="800000"/>
            <a:headEnd/>
            <a:tailEnd/>
          </a:ln>
        </p:spPr>
        <p:txBody>
          <a:bodyPr wrap="none" anchor="ctr">
            <a:spAutoFit/>
          </a:bodyPr>
          <a:lstStyle/>
          <a:p>
            <a:pPr algn="ctr">
              <a:lnSpc>
                <a:spcPct val="100000"/>
              </a:lnSpc>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6-28  </a:t>
            </a:r>
            <a:r>
              <a:rPr lang="zh-CN" altLang="en-US" sz="2000">
                <a:solidFill>
                  <a:schemeClr val="tx1"/>
                </a:solidFill>
                <a:latin typeface="Times New Roman" pitchFamily="18" charset="0"/>
              </a:rPr>
              <a:t>期望输出电压矢量的合成</a:t>
            </a:r>
          </a:p>
        </p:txBody>
      </p:sp>
      <p:pic>
        <p:nvPicPr>
          <p:cNvPr id="65552" name="Picture 8" descr="0528"/>
          <p:cNvPicPr>
            <a:picLocks noChangeAspect="1" noChangeArrowheads="1"/>
          </p:cNvPicPr>
          <p:nvPr/>
        </p:nvPicPr>
        <p:blipFill>
          <a:blip r:embed="rId3" cstate="print"/>
          <a:srcRect/>
          <a:stretch>
            <a:fillRect/>
          </a:stretch>
        </p:blipFill>
        <p:spPr bwMode="auto">
          <a:xfrm>
            <a:off x="5676900" y="2887663"/>
            <a:ext cx="3467100" cy="3211512"/>
          </a:xfrm>
          <a:prstGeom prst="rect">
            <a:avLst/>
          </a:prstGeom>
          <a:noFill/>
          <a:ln w="9525">
            <a:noFill/>
            <a:miter lim="800000"/>
            <a:headEnd/>
            <a:tailEnd/>
          </a:ln>
        </p:spPr>
      </p:pic>
      <p:sp>
        <p:nvSpPr>
          <p:cNvPr id="65553" name="Rectangle 9"/>
          <p:cNvSpPr>
            <a:spLocks noChangeArrowheads="1"/>
          </p:cNvSpPr>
          <p:nvPr/>
        </p:nvSpPr>
        <p:spPr bwMode="auto">
          <a:xfrm>
            <a:off x="1620838" y="1592263"/>
            <a:ext cx="6910387"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期望输出电压矢量与扇区起始边的夹角</a:t>
            </a:r>
            <a:r>
              <a:rPr lang="zh-CN" altLang="en-US" sz="2000" b="0">
                <a:solidFill>
                  <a:schemeClr val="tx1"/>
                </a:solidFill>
                <a:latin typeface="Times New Roman" pitchFamily="18" charset="0"/>
              </a:rPr>
              <a:t> </a:t>
            </a:r>
          </a:p>
        </p:txBody>
      </p:sp>
      <p:sp>
        <p:nvSpPr>
          <p:cNvPr id="65554" name="Rectangle 10"/>
          <p:cNvSpPr>
            <a:spLocks noChangeArrowheads="1"/>
          </p:cNvSpPr>
          <p:nvPr/>
        </p:nvSpPr>
        <p:spPr bwMode="auto">
          <a:xfrm>
            <a:off x="4964113" y="1096963"/>
            <a:ext cx="3857625" cy="396875"/>
          </a:xfrm>
          <a:prstGeom prst="rect">
            <a:avLst/>
          </a:prstGeom>
          <a:noFill/>
          <a:ln w="9525">
            <a:noFill/>
            <a:miter lim="800000"/>
            <a:headEnd/>
            <a:tailEnd/>
          </a:ln>
        </p:spPr>
        <p:txBody>
          <a:bodyPr anchor="ctr">
            <a:spAutoFit/>
          </a:bodyPr>
          <a:lstStyle/>
          <a:p>
            <a:pPr>
              <a:lnSpc>
                <a:spcPct val="100000"/>
              </a:lnSpc>
            </a:pPr>
            <a:r>
              <a:rPr lang="zh-CN" altLang="en-US" sz="2000">
                <a:solidFill>
                  <a:schemeClr val="tx1"/>
                </a:solidFill>
                <a:latin typeface="Times New Roman" pitchFamily="18" charset="0"/>
              </a:rPr>
              <a:t>的线性组合构成期望的电压矢量 </a:t>
            </a:r>
          </a:p>
        </p:txBody>
      </p:sp>
      <p:graphicFrame>
        <p:nvGraphicFramePr>
          <p:cNvPr id="65538" name="Object 11"/>
          <p:cNvGraphicFramePr>
            <a:graphicFrameLocks/>
          </p:cNvGraphicFramePr>
          <p:nvPr/>
        </p:nvGraphicFramePr>
        <p:xfrm>
          <a:off x="3924300" y="984250"/>
          <a:ext cx="566738" cy="611188"/>
        </p:xfrm>
        <a:graphic>
          <a:graphicData uri="http://schemas.openxmlformats.org/presentationml/2006/ole">
            <p:oleObj spid="_x0000_s65538" r:id="rId4" imgW="177569" imgH="202936" progId="">
              <p:embed/>
            </p:oleObj>
          </a:graphicData>
        </a:graphic>
      </p:graphicFrame>
      <p:graphicFrame>
        <p:nvGraphicFramePr>
          <p:cNvPr id="65539" name="Object 12"/>
          <p:cNvGraphicFramePr>
            <a:graphicFrameLocks/>
          </p:cNvGraphicFramePr>
          <p:nvPr/>
        </p:nvGraphicFramePr>
        <p:xfrm>
          <a:off x="4384675" y="990600"/>
          <a:ext cx="676275" cy="595313"/>
        </p:xfrm>
        <a:graphic>
          <a:graphicData uri="http://schemas.openxmlformats.org/presentationml/2006/ole">
            <p:oleObj spid="_x0000_s65539" r:id="rId5" imgW="177569" imgH="202936" progId="">
              <p:embed/>
            </p:oleObj>
          </a:graphicData>
        </a:graphic>
      </p:graphicFrame>
      <p:sp>
        <p:nvSpPr>
          <p:cNvPr id="65555"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65540" name="Object 14"/>
          <p:cNvGraphicFramePr>
            <a:graphicFrameLocks/>
          </p:cNvGraphicFramePr>
          <p:nvPr/>
        </p:nvGraphicFramePr>
        <p:xfrm>
          <a:off x="8574088" y="976313"/>
          <a:ext cx="569912" cy="595312"/>
        </p:xfrm>
        <a:graphic>
          <a:graphicData uri="http://schemas.openxmlformats.org/presentationml/2006/ole">
            <p:oleObj spid="_x0000_s65540" r:id="rId6" imgW="177569" imgH="202936" progId="">
              <p:embed/>
            </p:oleObj>
          </a:graphicData>
        </a:graphic>
      </p:graphicFrame>
      <p:graphicFrame>
        <p:nvGraphicFramePr>
          <p:cNvPr id="65541" name="Object 15"/>
          <p:cNvGraphicFramePr>
            <a:graphicFrameLocks/>
          </p:cNvGraphicFramePr>
          <p:nvPr/>
        </p:nvGraphicFramePr>
        <p:xfrm>
          <a:off x="6235700" y="1571625"/>
          <a:ext cx="439738" cy="466725"/>
        </p:xfrm>
        <a:graphic>
          <a:graphicData uri="http://schemas.openxmlformats.org/presentationml/2006/ole">
            <p:oleObj spid="_x0000_s65541" r:id="rId7" imgW="126780" imgH="164814" progId="">
              <p:embed/>
            </p:oleObj>
          </a:graphicData>
        </a:graphic>
      </p:graphicFrame>
      <p:sp>
        <p:nvSpPr>
          <p:cNvPr id="65556" name="Rectangle 30"/>
          <p:cNvSpPr>
            <a:spLocks noChangeArrowheads="1"/>
          </p:cNvSpPr>
          <p:nvPr/>
        </p:nvSpPr>
        <p:spPr bwMode="auto">
          <a:xfrm>
            <a:off x="1638300" y="1998663"/>
            <a:ext cx="3997325"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在一个开关周期</a:t>
            </a:r>
            <a:r>
              <a:rPr lang="zh-CN" altLang="en-US" sz="2000">
                <a:solidFill>
                  <a:srgbClr val="FF3300"/>
                </a:solidFill>
                <a:latin typeface="Times New Roman" pitchFamily="18" charset="0"/>
              </a:rPr>
              <a:t> </a:t>
            </a:r>
            <a:r>
              <a:rPr lang="en-US" altLang="zh-CN" sz="2000">
                <a:solidFill>
                  <a:schemeClr val="tx1"/>
                </a:solidFill>
                <a:latin typeface="Times New Roman" pitchFamily="18" charset="0"/>
              </a:rPr>
              <a:t>T</a:t>
            </a:r>
            <a:r>
              <a:rPr lang="en-US" altLang="zh-CN" sz="2000" baseline="-25000">
                <a:solidFill>
                  <a:schemeClr val="tx1"/>
                </a:solidFill>
                <a:latin typeface="Times New Roman" pitchFamily="18" charset="0"/>
              </a:rPr>
              <a:t>0</a:t>
            </a:r>
            <a:r>
              <a:rPr lang="zh-CN" altLang="en-US" sz="2000" baseline="-25000">
                <a:solidFill>
                  <a:schemeClr val="tx1"/>
                </a:solidFill>
                <a:latin typeface="Times New Roman" pitchFamily="18" charset="0"/>
              </a:rPr>
              <a:t>，</a:t>
            </a:r>
          </a:p>
        </p:txBody>
      </p:sp>
      <p:sp>
        <p:nvSpPr>
          <p:cNvPr id="65557" name="Rectangle 31"/>
          <p:cNvSpPr>
            <a:spLocks noChangeArrowheads="1"/>
          </p:cNvSpPr>
          <p:nvPr/>
        </p:nvSpPr>
        <p:spPr bwMode="auto">
          <a:xfrm>
            <a:off x="4572000" y="1987550"/>
            <a:ext cx="2376488" cy="396875"/>
          </a:xfrm>
          <a:prstGeom prst="rect">
            <a:avLst/>
          </a:prstGeom>
          <a:noFill/>
          <a:ln w="9525">
            <a:noFill/>
            <a:miter lim="800000"/>
            <a:headEnd/>
            <a:tailEnd/>
          </a:ln>
        </p:spPr>
        <p:txBody>
          <a:bodyPr anchor="ctr">
            <a:spAutoFit/>
          </a:bodyPr>
          <a:lstStyle/>
          <a:p>
            <a:pPr>
              <a:lnSpc>
                <a:spcPct val="100000"/>
              </a:lnSpc>
            </a:pPr>
            <a:r>
              <a:rPr lang="zh-CN" altLang="en-US" sz="2000">
                <a:solidFill>
                  <a:schemeClr val="tx1"/>
                </a:solidFill>
                <a:latin typeface="Times New Roman" pitchFamily="18" charset="0"/>
              </a:rPr>
              <a:t>的作用时间      ，</a:t>
            </a:r>
            <a:r>
              <a:rPr lang="zh-CN" altLang="en-US" sz="2000" b="0">
                <a:solidFill>
                  <a:srgbClr val="FF3300"/>
                </a:solidFill>
                <a:latin typeface="Times New Roman" pitchFamily="18" charset="0"/>
              </a:rPr>
              <a:t> </a:t>
            </a:r>
          </a:p>
        </p:txBody>
      </p:sp>
      <p:graphicFrame>
        <p:nvGraphicFramePr>
          <p:cNvPr id="65542" name="Object 32"/>
          <p:cNvGraphicFramePr>
            <a:graphicFrameLocks/>
          </p:cNvGraphicFramePr>
          <p:nvPr/>
        </p:nvGraphicFramePr>
        <p:xfrm>
          <a:off x="4060825" y="1908175"/>
          <a:ext cx="650875" cy="568325"/>
        </p:xfrm>
        <a:graphic>
          <a:graphicData uri="http://schemas.openxmlformats.org/presentationml/2006/ole">
            <p:oleObj spid="_x0000_s65542" r:id="rId8" imgW="177569" imgH="202936" progId="">
              <p:embed/>
            </p:oleObj>
          </a:graphicData>
        </a:graphic>
      </p:graphicFrame>
      <p:graphicFrame>
        <p:nvGraphicFramePr>
          <p:cNvPr id="65543" name="Object 33"/>
          <p:cNvGraphicFramePr>
            <a:graphicFrameLocks/>
          </p:cNvGraphicFramePr>
          <p:nvPr/>
        </p:nvGraphicFramePr>
        <p:xfrm>
          <a:off x="6397625" y="1889125"/>
          <a:ext cx="523875" cy="582613"/>
        </p:xfrm>
        <a:graphic>
          <a:graphicData uri="http://schemas.openxmlformats.org/presentationml/2006/ole">
            <p:oleObj spid="_x0000_s65543" r:id="rId9" imgW="177569" imgH="202936" progId="">
              <p:embed/>
            </p:oleObj>
          </a:graphicData>
        </a:graphic>
      </p:graphicFrame>
      <p:graphicFrame>
        <p:nvGraphicFramePr>
          <p:cNvPr id="65544" name="Object 34"/>
          <p:cNvGraphicFramePr>
            <a:graphicFrameLocks/>
          </p:cNvGraphicFramePr>
          <p:nvPr/>
        </p:nvGraphicFramePr>
        <p:xfrm>
          <a:off x="5957888" y="1927225"/>
          <a:ext cx="392112" cy="584200"/>
        </p:xfrm>
        <a:graphic>
          <a:graphicData uri="http://schemas.openxmlformats.org/presentationml/2006/ole">
            <p:oleObj spid="_x0000_s65544" r:id="rId10" imgW="114102" imgH="228204" progId="">
              <p:embed/>
            </p:oleObj>
          </a:graphicData>
        </a:graphic>
      </p:graphicFrame>
      <p:sp>
        <p:nvSpPr>
          <p:cNvPr id="65558" name="Rectangle 35"/>
          <p:cNvSpPr>
            <a:spLocks noChangeArrowheads="1"/>
          </p:cNvSpPr>
          <p:nvPr/>
        </p:nvSpPr>
        <p:spPr bwMode="auto">
          <a:xfrm>
            <a:off x="6724650" y="1984375"/>
            <a:ext cx="2376488" cy="396875"/>
          </a:xfrm>
          <a:prstGeom prst="rect">
            <a:avLst/>
          </a:prstGeom>
          <a:noFill/>
          <a:ln w="9525">
            <a:noFill/>
            <a:miter lim="800000"/>
            <a:headEnd/>
            <a:tailEnd/>
          </a:ln>
        </p:spPr>
        <p:txBody>
          <a:bodyPr anchor="ctr">
            <a:spAutoFit/>
          </a:bodyPr>
          <a:lstStyle/>
          <a:p>
            <a:pPr>
              <a:lnSpc>
                <a:spcPct val="100000"/>
              </a:lnSpc>
            </a:pPr>
            <a:r>
              <a:rPr lang="zh-CN" altLang="en-US" sz="2000">
                <a:solidFill>
                  <a:schemeClr val="tx1"/>
                </a:solidFill>
                <a:latin typeface="Times New Roman" pitchFamily="18" charset="0"/>
              </a:rPr>
              <a:t>的作用时间</a:t>
            </a:r>
            <a:r>
              <a:rPr lang="zh-CN" altLang="en-US" sz="2000" b="0">
                <a:solidFill>
                  <a:srgbClr val="FF3300"/>
                </a:solidFill>
                <a:latin typeface="Times New Roman" pitchFamily="18" charset="0"/>
              </a:rPr>
              <a:t> </a:t>
            </a:r>
          </a:p>
        </p:txBody>
      </p:sp>
      <p:graphicFrame>
        <p:nvGraphicFramePr>
          <p:cNvPr id="65545" name="Object 36"/>
          <p:cNvGraphicFramePr>
            <a:graphicFrameLocks/>
          </p:cNvGraphicFramePr>
          <p:nvPr/>
        </p:nvGraphicFramePr>
        <p:xfrm>
          <a:off x="8126413" y="1917700"/>
          <a:ext cx="449262" cy="565150"/>
        </p:xfrm>
        <a:graphic>
          <a:graphicData uri="http://schemas.openxmlformats.org/presentationml/2006/ole">
            <p:oleObj spid="_x0000_s65545" r:id="rId11" imgW="139639" imgH="203112" progId="">
              <p:embed/>
            </p:oleObj>
          </a:graphicData>
        </a:graphic>
      </p:graphicFrame>
      <p:graphicFrame>
        <p:nvGraphicFramePr>
          <p:cNvPr id="65546" name="Object 37"/>
          <p:cNvGraphicFramePr>
            <a:graphicFrameLocks/>
          </p:cNvGraphicFramePr>
          <p:nvPr/>
        </p:nvGraphicFramePr>
        <p:xfrm>
          <a:off x="1711325" y="2659063"/>
          <a:ext cx="4187825" cy="2152650"/>
        </p:xfrm>
        <a:graphic>
          <a:graphicData uri="http://schemas.openxmlformats.org/presentationml/2006/ole">
            <p:oleObj spid="_x0000_s65546" r:id="rId12" imgW="1765300" imgH="914400" progId="">
              <p:embed/>
            </p:oleObj>
          </a:graphicData>
        </a:graphic>
      </p:graphicFrame>
      <p:sp>
        <p:nvSpPr>
          <p:cNvPr id="65559" name="Rectangle 38"/>
          <p:cNvSpPr>
            <a:spLocks noChangeArrowheads="1"/>
          </p:cNvSpPr>
          <p:nvPr/>
        </p:nvSpPr>
        <p:spPr bwMode="auto">
          <a:xfrm>
            <a:off x="1647825" y="2443163"/>
            <a:ext cx="3194050"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合成电压矢量</a:t>
            </a:r>
          </a:p>
        </p:txBody>
      </p:sp>
      <p:sp>
        <p:nvSpPr>
          <p:cNvPr id="30"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1"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2"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3"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4"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5"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0"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6571" name="Rectangle 4"/>
          <p:cNvSpPr>
            <a:spLocks noChangeArrowheads="1"/>
          </p:cNvSpPr>
          <p:nvPr/>
        </p:nvSpPr>
        <p:spPr bwMode="auto">
          <a:xfrm>
            <a:off x="1693863" y="973138"/>
            <a:ext cx="3529012"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由正弦定理可得</a:t>
            </a:r>
          </a:p>
        </p:txBody>
      </p:sp>
      <p:sp>
        <p:nvSpPr>
          <p:cNvPr id="66572"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6573"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6574" name="Rectangle 7"/>
          <p:cNvSpPr>
            <a:spLocks noChangeArrowheads="1"/>
          </p:cNvSpPr>
          <p:nvPr/>
        </p:nvSpPr>
        <p:spPr bwMode="auto">
          <a:xfrm>
            <a:off x="1743075" y="2916238"/>
            <a:ext cx="1873250" cy="396875"/>
          </a:xfrm>
          <a:prstGeom prst="rect">
            <a:avLst/>
          </a:prstGeom>
          <a:noFill/>
          <a:ln w="9525">
            <a:noFill/>
            <a:miter lim="800000"/>
            <a:headEnd/>
            <a:tailEnd/>
          </a:ln>
        </p:spPr>
        <p:txBody>
          <a:bodyPr anchor="ctr">
            <a:spAutoFit/>
          </a:bodyPr>
          <a:lstStyle/>
          <a:p>
            <a:pPr>
              <a:lnSpc>
                <a:spcPct val="100000"/>
              </a:lnSpc>
            </a:pPr>
            <a:r>
              <a:rPr lang="zh-CN" altLang="en-US" sz="2000">
                <a:solidFill>
                  <a:schemeClr val="tx1"/>
                </a:solidFill>
                <a:latin typeface="Times New Roman" pitchFamily="18" charset="0"/>
              </a:rPr>
              <a:t>解得</a:t>
            </a:r>
            <a:r>
              <a:rPr lang="zh-CN" altLang="en-US" sz="2000" b="0">
                <a:solidFill>
                  <a:srgbClr val="FF3300"/>
                </a:solidFill>
                <a:latin typeface="Times New Roman" pitchFamily="18" charset="0"/>
              </a:rPr>
              <a:t> </a:t>
            </a:r>
          </a:p>
        </p:txBody>
      </p:sp>
      <p:sp>
        <p:nvSpPr>
          <p:cNvPr id="66575"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6576"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66562" name="Object 10"/>
          <p:cNvGraphicFramePr>
            <a:graphicFrameLocks/>
          </p:cNvGraphicFramePr>
          <p:nvPr/>
        </p:nvGraphicFramePr>
        <p:xfrm>
          <a:off x="3859213" y="949325"/>
          <a:ext cx="4113212" cy="1728788"/>
        </p:xfrm>
        <a:graphic>
          <a:graphicData uri="http://schemas.openxmlformats.org/presentationml/2006/ole">
            <p:oleObj spid="_x0000_s66562" r:id="rId3" imgW="1993900" imgH="838200" progId="">
              <p:embed/>
            </p:oleObj>
          </a:graphicData>
        </a:graphic>
      </p:graphicFrame>
      <p:sp>
        <p:nvSpPr>
          <p:cNvPr id="66577" name="Rectangle 11"/>
          <p:cNvSpPr>
            <a:spLocks noChangeArrowheads="1"/>
          </p:cNvSpPr>
          <p:nvPr/>
        </p:nvSpPr>
        <p:spPr bwMode="auto">
          <a:xfrm>
            <a:off x="0" y="3195638"/>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66563" name="Object 12"/>
          <p:cNvGraphicFramePr>
            <a:graphicFrameLocks/>
          </p:cNvGraphicFramePr>
          <p:nvPr/>
        </p:nvGraphicFramePr>
        <p:xfrm>
          <a:off x="2587625" y="2605088"/>
          <a:ext cx="3024188" cy="1028700"/>
        </p:xfrm>
        <a:graphic>
          <a:graphicData uri="http://schemas.openxmlformats.org/presentationml/2006/ole">
            <p:oleObj spid="_x0000_s66563" r:id="rId4" imgW="1371600" imgH="469900" progId="">
              <p:embed/>
            </p:oleObj>
          </a:graphicData>
        </a:graphic>
      </p:graphicFrame>
      <p:sp>
        <p:nvSpPr>
          <p:cNvPr id="66578" name="Rectangle 13"/>
          <p:cNvSpPr>
            <a:spLocks noChangeArrowheads="1"/>
          </p:cNvSpPr>
          <p:nvPr/>
        </p:nvSpPr>
        <p:spPr bwMode="auto">
          <a:xfrm>
            <a:off x="0" y="3195638"/>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66564" name="Object 14"/>
          <p:cNvGraphicFramePr>
            <a:graphicFrameLocks/>
          </p:cNvGraphicFramePr>
          <p:nvPr/>
        </p:nvGraphicFramePr>
        <p:xfrm>
          <a:off x="6107113" y="2574925"/>
          <a:ext cx="2578100" cy="1128713"/>
        </p:xfrm>
        <a:graphic>
          <a:graphicData uri="http://schemas.openxmlformats.org/presentationml/2006/ole">
            <p:oleObj spid="_x0000_s66564" r:id="rId5" imgW="1066800" imgH="469900" progId="">
              <p:embed/>
            </p:oleObj>
          </a:graphicData>
        </a:graphic>
      </p:graphicFrame>
      <p:sp>
        <p:nvSpPr>
          <p:cNvPr id="66579" name="Rectangle 15"/>
          <p:cNvSpPr>
            <a:spLocks noChangeArrowheads="1"/>
          </p:cNvSpPr>
          <p:nvPr/>
        </p:nvSpPr>
        <p:spPr bwMode="auto">
          <a:xfrm>
            <a:off x="1760538" y="3681413"/>
            <a:ext cx="2435225" cy="396875"/>
          </a:xfrm>
          <a:prstGeom prst="rect">
            <a:avLst/>
          </a:prstGeom>
          <a:noFill/>
          <a:ln w="9525">
            <a:noFill/>
            <a:miter lim="800000"/>
            <a:headEnd/>
            <a:tailEnd/>
          </a:ln>
        </p:spPr>
        <p:txBody>
          <a:bodyPr wrap="none"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零矢量的作用时间</a:t>
            </a:r>
            <a:r>
              <a:rPr lang="zh-CN" altLang="en-US" sz="2000" b="0">
                <a:solidFill>
                  <a:schemeClr val="tx1"/>
                </a:solidFill>
                <a:latin typeface="Times New Roman" pitchFamily="18" charset="0"/>
              </a:rPr>
              <a:t> </a:t>
            </a:r>
          </a:p>
        </p:txBody>
      </p:sp>
      <p:graphicFrame>
        <p:nvGraphicFramePr>
          <p:cNvPr id="66565" name="Object 16"/>
          <p:cNvGraphicFramePr>
            <a:graphicFrameLocks/>
          </p:cNvGraphicFramePr>
          <p:nvPr/>
        </p:nvGraphicFramePr>
        <p:xfrm>
          <a:off x="4170363" y="3600450"/>
          <a:ext cx="2455862" cy="504825"/>
        </p:xfrm>
        <a:graphic>
          <a:graphicData uri="http://schemas.openxmlformats.org/presentationml/2006/ole">
            <p:oleObj spid="_x0000_s66565" r:id="rId6" imgW="889000" imgH="228600" progId="">
              <p:embed/>
            </p:oleObj>
          </a:graphicData>
        </a:graphic>
      </p:graphicFrame>
      <p:sp>
        <p:nvSpPr>
          <p:cNvPr id="66580" name="Rectangle 31"/>
          <p:cNvSpPr>
            <a:spLocks noChangeArrowheads="1"/>
          </p:cNvSpPr>
          <p:nvPr/>
        </p:nvSpPr>
        <p:spPr bwMode="auto">
          <a:xfrm>
            <a:off x="1749425" y="4079875"/>
            <a:ext cx="4567238"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两个基本矢量作用时间之和应满足</a:t>
            </a:r>
          </a:p>
        </p:txBody>
      </p:sp>
      <p:sp>
        <p:nvSpPr>
          <p:cNvPr id="66581" name="Rectangle 32"/>
          <p:cNvSpPr>
            <a:spLocks noChangeArrowheads="1"/>
          </p:cNvSpPr>
          <p:nvPr/>
        </p:nvSpPr>
        <p:spPr bwMode="auto">
          <a:xfrm>
            <a:off x="1741488" y="5657850"/>
            <a:ext cx="1223962" cy="396875"/>
          </a:xfrm>
          <a:prstGeom prst="rect">
            <a:avLst/>
          </a:prstGeom>
          <a:noFill/>
          <a:ln w="9525">
            <a:noFill/>
            <a:miter lim="800000"/>
            <a:headEnd/>
            <a:tailEnd/>
          </a:ln>
        </p:spPr>
        <p:txBody>
          <a:bodyPr anchor="ctr">
            <a:spAutoFit/>
          </a:bodyPr>
          <a:lstStyle/>
          <a:p>
            <a:pPr>
              <a:lnSpc>
                <a:spcPct val="100000"/>
              </a:lnSpc>
            </a:pPr>
            <a:r>
              <a:rPr lang="zh-CN" altLang="en-US" sz="2000">
                <a:solidFill>
                  <a:schemeClr val="tx1"/>
                </a:solidFill>
                <a:latin typeface="Times New Roman" pitchFamily="18" charset="0"/>
              </a:rPr>
              <a:t>当</a:t>
            </a:r>
            <a:r>
              <a:rPr lang="zh-CN" altLang="en-US" sz="2000" b="0">
                <a:solidFill>
                  <a:schemeClr val="tx1"/>
                </a:solidFill>
                <a:latin typeface="Times New Roman" pitchFamily="18" charset="0"/>
              </a:rPr>
              <a:t> </a:t>
            </a:r>
          </a:p>
        </p:txBody>
      </p:sp>
      <p:sp>
        <p:nvSpPr>
          <p:cNvPr id="66582" name="Rectangle 33"/>
          <p:cNvSpPr>
            <a:spLocks noChangeArrowheads="1"/>
          </p:cNvSpPr>
          <p:nvPr/>
        </p:nvSpPr>
        <p:spPr bwMode="auto">
          <a:xfrm>
            <a:off x="1739900" y="6357938"/>
            <a:ext cx="2946400" cy="396875"/>
          </a:xfrm>
          <a:prstGeom prst="rect">
            <a:avLst/>
          </a:prstGeom>
          <a:noFill/>
          <a:ln w="9525">
            <a:noFill/>
            <a:miter lim="800000"/>
            <a:headEnd/>
            <a:tailEnd/>
          </a:ln>
        </p:spPr>
        <p:txBody>
          <a:bodyPr wrap="none"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输出电压矢量最大幅值</a:t>
            </a:r>
            <a:r>
              <a:rPr lang="zh-CN" altLang="en-US" sz="2000" b="0">
                <a:solidFill>
                  <a:srgbClr val="FF3300"/>
                </a:solidFill>
                <a:latin typeface="Times New Roman" pitchFamily="18" charset="0"/>
              </a:rPr>
              <a:t> </a:t>
            </a:r>
          </a:p>
        </p:txBody>
      </p:sp>
      <p:graphicFrame>
        <p:nvGraphicFramePr>
          <p:cNvPr id="66566" name="Object 34"/>
          <p:cNvGraphicFramePr>
            <a:graphicFrameLocks/>
          </p:cNvGraphicFramePr>
          <p:nvPr/>
        </p:nvGraphicFramePr>
        <p:xfrm>
          <a:off x="1727200" y="4476750"/>
          <a:ext cx="7416800" cy="1017588"/>
        </p:xfrm>
        <a:graphic>
          <a:graphicData uri="http://schemas.openxmlformats.org/presentationml/2006/ole">
            <p:oleObj spid="_x0000_s66566" r:id="rId7" imgW="3403600" imgH="469900" progId="">
              <p:embed/>
            </p:oleObj>
          </a:graphicData>
        </a:graphic>
      </p:graphicFrame>
      <p:graphicFrame>
        <p:nvGraphicFramePr>
          <p:cNvPr id="66567" name="Object 35"/>
          <p:cNvGraphicFramePr>
            <a:graphicFrameLocks/>
          </p:cNvGraphicFramePr>
          <p:nvPr/>
        </p:nvGraphicFramePr>
        <p:xfrm>
          <a:off x="2346325" y="5449888"/>
          <a:ext cx="954088" cy="808037"/>
        </p:xfrm>
        <a:graphic>
          <a:graphicData uri="http://schemas.openxmlformats.org/presentationml/2006/ole">
            <p:oleObj spid="_x0000_s66567" r:id="rId8" imgW="406048" imgH="393359" progId="">
              <p:embed/>
            </p:oleObj>
          </a:graphicData>
        </a:graphic>
      </p:graphicFrame>
      <p:graphicFrame>
        <p:nvGraphicFramePr>
          <p:cNvPr id="66568" name="Object 36"/>
          <p:cNvGraphicFramePr>
            <a:graphicFrameLocks/>
          </p:cNvGraphicFramePr>
          <p:nvPr/>
        </p:nvGraphicFramePr>
        <p:xfrm>
          <a:off x="4165600" y="5568950"/>
          <a:ext cx="1481138" cy="465138"/>
        </p:xfrm>
        <a:graphic>
          <a:graphicData uri="http://schemas.openxmlformats.org/presentationml/2006/ole">
            <p:oleObj spid="_x0000_s66568" r:id="rId9" imgW="634725" imgH="228501" progId="">
              <p:embed/>
            </p:oleObj>
          </a:graphicData>
        </a:graphic>
      </p:graphicFrame>
      <p:graphicFrame>
        <p:nvGraphicFramePr>
          <p:cNvPr id="66569" name="Object 37"/>
          <p:cNvGraphicFramePr>
            <a:graphicFrameLocks/>
          </p:cNvGraphicFramePr>
          <p:nvPr/>
        </p:nvGraphicFramePr>
        <p:xfrm>
          <a:off x="4711700" y="5980113"/>
          <a:ext cx="1374775" cy="877887"/>
        </p:xfrm>
        <a:graphic>
          <a:graphicData uri="http://schemas.openxmlformats.org/presentationml/2006/ole">
            <p:oleObj spid="_x0000_s66569" r:id="rId10" imgW="685800" imgH="419100" progId="">
              <p:embed/>
            </p:oleObj>
          </a:graphicData>
        </a:graphic>
      </p:graphicFrame>
      <p:sp>
        <p:nvSpPr>
          <p:cNvPr id="29"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0"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1"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2"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3"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4"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6"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6"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1"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7592" name="Rectangle 4"/>
          <p:cNvSpPr>
            <a:spLocks noChangeArrowheads="1"/>
          </p:cNvSpPr>
          <p:nvPr/>
        </p:nvSpPr>
        <p:spPr bwMode="auto">
          <a:xfrm>
            <a:off x="1685925" y="939800"/>
            <a:ext cx="7129463"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当定子相电压为三相平衡正弦电压时，三相合成矢量幅值</a:t>
            </a:r>
            <a:r>
              <a:rPr lang="zh-CN" altLang="en-US" sz="2000">
                <a:solidFill>
                  <a:srgbClr val="FF3300"/>
                </a:solidFill>
                <a:latin typeface="Times New Roman" pitchFamily="18" charset="0"/>
              </a:rPr>
              <a:t> </a:t>
            </a:r>
          </a:p>
        </p:txBody>
      </p:sp>
      <p:sp>
        <p:nvSpPr>
          <p:cNvPr id="67593"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7594"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7595" name="Rectangle 7"/>
          <p:cNvSpPr>
            <a:spLocks noChangeArrowheads="1"/>
          </p:cNvSpPr>
          <p:nvPr/>
        </p:nvSpPr>
        <p:spPr bwMode="auto">
          <a:xfrm>
            <a:off x="1671638" y="2271713"/>
            <a:ext cx="4465637"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rgbClr val="CC0000"/>
                </a:solidFill>
                <a:latin typeface="Times New Roman" pitchFamily="18" charset="0"/>
              </a:rPr>
              <a:t>基波相电压最大幅值 </a:t>
            </a:r>
          </a:p>
        </p:txBody>
      </p:sp>
      <p:sp>
        <p:nvSpPr>
          <p:cNvPr id="67596"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7597"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7598" name="Rectangle 11"/>
          <p:cNvSpPr>
            <a:spLocks noChangeArrowheads="1"/>
          </p:cNvSpPr>
          <p:nvPr/>
        </p:nvSpPr>
        <p:spPr bwMode="auto">
          <a:xfrm>
            <a:off x="1671638" y="3251200"/>
            <a:ext cx="2690812" cy="396875"/>
          </a:xfrm>
          <a:prstGeom prst="rect">
            <a:avLst/>
          </a:prstGeom>
          <a:noFill/>
          <a:ln w="9525">
            <a:noFill/>
            <a:miter lim="800000"/>
            <a:headEnd/>
            <a:tailEnd/>
          </a:ln>
        </p:spPr>
        <p:txBody>
          <a:bodyPr wrap="none" anchor="ctr">
            <a:spAutoFit/>
          </a:bodyPr>
          <a:lstStyle/>
          <a:p>
            <a:pPr>
              <a:lnSpc>
                <a:spcPct val="100000"/>
              </a:lnSpc>
              <a:buClr>
                <a:schemeClr val="folHlink"/>
              </a:buClr>
              <a:buSzPct val="75000"/>
              <a:buFont typeface="Wingdings" pitchFamily="2" charset="2"/>
              <a:buChar char="l"/>
            </a:pPr>
            <a:r>
              <a:rPr lang="zh-CN" altLang="en-US" sz="2000">
                <a:solidFill>
                  <a:srgbClr val="CC0000"/>
                </a:solidFill>
                <a:latin typeface="Times New Roman" pitchFamily="18" charset="0"/>
              </a:rPr>
              <a:t>基波线电压最大幅值</a:t>
            </a:r>
            <a:r>
              <a:rPr lang="zh-CN" altLang="en-US" sz="2000" b="0">
                <a:solidFill>
                  <a:srgbClr val="CC0000"/>
                </a:solidFill>
                <a:latin typeface="Times New Roman" pitchFamily="18" charset="0"/>
              </a:rPr>
              <a:t> </a:t>
            </a:r>
          </a:p>
        </p:txBody>
      </p:sp>
      <p:graphicFrame>
        <p:nvGraphicFramePr>
          <p:cNvPr id="67586" name="Object 15"/>
          <p:cNvGraphicFramePr>
            <a:graphicFrameLocks/>
          </p:cNvGraphicFramePr>
          <p:nvPr/>
        </p:nvGraphicFramePr>
        <p:xfrm>
          <a:off x="2084388" y="1336675"/>
          <a:ext cx="1584325" cy="966788"/>
        </p:xfrm>
        <a:graphic>
          <a:graphicData uri="http://schemas.openxmlformats.org/presentationml/2006/ole">
            <p:oleObj spid="_x0000_s67586" r:id="rId3" imgW="736280" imgH="444307" progId="">
              <p:embed/>
            </p:oleObj>
          </a:graphicData>
        </a:graphic>
      </p:graphicFrame>
      <p:graphicFrame>
        <p:nvGraphicFramePr>
          <p:cNvPr id="67587" name="Object 17"/>
          <p:cNvGraphicFramePr>
            <a:graphicFrameLocks/>
          </p:cNvGraphicFramePr>
          <p:nvPr/>
        </p:nvGraphicFramePr>
        <p:xfrm>
          <a:off x="4433888" y="3074988"/>
          <a:ext cx="3673475" cy="669925"/>
        </p:xfrm>
        <a:graphic>
          <a:graphicData uri="http://schemas.openxmlformats.org/presentationml/2006/ole">
            <p:oleObj spid="_x0000_s67587" r:id="rId4" imgW="1409088" imgH="253890" progId="">
              <p:embed/>
            </p:oleObj>
          </a:graphicData>
        </a:graphic>
      </p:graphicFrame>
      <p:graphicFrame>
        <p:nvGraphicFramePr>
          <p:cNvPr id="67588" name="Object 19"/>
          <p:cNvGraphicFramePr>
            <a:graphicFrameLocks/>
          </p:cNvGraphicFramePr>
          <p:nvPr/>
        </p:nvGraphicFramePr>
        <p:xfrm>
          <a:off x="4433888" y="1951038"/>
          <a:ext cx="3384550" cy="1001712"/>
        </p:xfrm>
        <a:graphic>
          <a:graphicData uri="http://schemas.openxmlformats.org/presentationml/2006/ole">
            <p:oleObj spid="_x0000_s67588" r:id="rId5" imgW="1409700" imgH="457200" progId="">
              <p:embed/>
            </p:oleObj>
          </a:graphicData>
        </a:graphic>
      </p:graphicFrame>
      <p:sp>
        <p:nvSpPr>
          <p:cNvPr id="67599" name="Rectangle 34"/>
          <p:cNvSpPr>
            <a:spLocks noChangeArrowheads="1"/>
          </p:cNvSpPr>
          <p:nvPr/>
        </p:nvSpPr>
        <p:spPr bwMode="auto">
          <a:xfrm>
            <a:off x="1684338" y="4194175"/>
            <a:ext cx="7129462" cy="395288"/>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en-US" altLang="zh-CN" sz="2000">
                <a:solidFill>
                  <a:srgbClr val="000099"/>
                </a:solidFill>
                <a:latin typeface="Times New Roman" pitchFamily="18" charset="0"/>
              </a:rPr>
              <a:t>SPWM</a:t>
            </a:r>
            <a:r>
              <a:rPr lang="zh-CN" altLang="en-US" sz="2000">
                <a:solidFill>
                  <a:srgbClr val="000099"/>
                </a:solidFill>
                <a:latin typeface="Times New Roman" pitchFamily="18" charset="0"/>
              </a:rPr>
              <a:t>的基波线电压最大幅值为 </a:t>
            </a:r>
          </a:p>
        </p:txBody>
      </p:sp>
      <p:sp>
        <p:nvSpPr>
          <p:cNvPr id="67600" name="Rectangle 35"/>
          <p:cNvSpPr>
            <a:spLocks noChangeArrowheads="1"/>
          </p:cNvSpPr>
          <p:nvPr/>
        </p:nvSpPr>
        <p:spPr bwMode="auto">
          <a:xfrm>
            <a:off x="1768475" y="4978400"/>
            <a:ext cx="4465638" cy="396875"/>
          </a:xfrm>
          <a:prstGeom prst="rect">
            <a:avLst/>
          </a:prstGeom>
          <a:noFill/>
          <a:ln w="9525">
            <a:noFill/>
            <a:miter lim="800000"/>
            <a:headEnd/>
            <a:tailEnd/>
          </a:ln>
        </p:spPr>
        <p:txBody>
          <a:bodyPr anchor="ctr">
            <a:spAutoFit/>
          </a:bodyPr>
          <a:lstStyle/>
          <a:p>
            <a:pPr>
              <a:lnSpc>
                <a:spcPct val="100000"/>
              </a:lnSpc>
            </a:pPr>
            <a:r>
              <a:rPr lang="zh-CN" altLang="en-US" sz="2000">
                <a:solidFill>
                  <a:schemeClr val="tx1"/>
                </a:solidFill>
                <a:latin typeface="Times New Roman" pitchFamily="18" charset="0"/>
              </a:rPr>
              <a:t>两者之比</a:t>
            </a:r>
            <a:r>
              <a:rPr lang="zh-CN" altLang="en-US" sz="2000" b="0">
                <a:solidFill>
                  <a:srgbClr val="FF3300"/>
                </a:solidFill>
                <a:latin typeface="Times New Roman" pitchFamily="18" charset="0"/>
              </a:rPr>
              <a:t> </a:t>
            </a:r>
          </a:p>
        </p:txBody>
      </p:sp>
      <p:sp>
        <p:nvSpPr>
          <p:cNvPr id="386084" name="Rectangle 36"/>
          <p:cNvSpPr>
            <a:spLocks noChangeArrowheads="1"/>
          </p:cNvSpPr>
          <p:nvPr/>
        </p:nvSpPr>
        <p:spPr bwMode="auto">
          <a:xfrm>
            <a:off x="1628775" y="5781675"/>
            <a:ext cx="7486650" cy="701675"/>
          </a:xfrm>
          <a:prstGeom prst="rect">
            <a:avLst/>
          </a:prstGeom>
          <a:noFill/>
          <a:ln w="9525">
            <a:noFill/>
            <a:miter lim="800000"/>
          </a:ln>
          <a:effectLst/>
        </p:spPr>
        <p:txBody>
          <a:bodyPr anchor="ctr">
            <a:spAutoFit/>
          </a:bodyPr>
          <a:lstStyle/>
          <a:p>
            <a:pPr>
              <a:lnSpc>
                <a:spcPct val="100000"/>
              </a:lnSpc>
              <a:buClr>
                <a:schemeClr val="folHlink"/>
              </a:buClr>
              <a:buSzPct val="75000"/>
              <a:buFont typeface="Wingdings" panose="05000000000000000000" pitchFamily="2" charset="2"/>
              <a:buChar char="l"/>
              <a:defRPr/>
            </a:pPr>
            <a:r>
              <a:rPr kumimoji="1" lang="en-US" altLang="zh-CN" sz="2000">
                <a:solidFill>
                  <a:srgbClr val="FF0000"/>
                </a:solidFill>
                <a:effectLst>
                  <a:outerShdw blurRad="38100" dist="38100" dir="2700000" algn="tl">
                    <a:srgbClr val="C0C0C0"/>
                  </a:outerShdw>
                </a:effectLst>
                <a:latin typeface="Times New Roman" panose="02020603050405020304" pitchFamily="18" charset="0"/>
                <a:sym typeface="+mn-ea"/>
              </a:rPr>
              <a:t>SVPWM</a:t>
            </a:r>
            <a:r>
              <a:rPr kumimoji="1" lang="zh-CN" altLang="en-US" sz="2000">
                <a:solidFill>
                  <a:srgbClr val="FF0000"/>
                </a:solidFill>
                <a:effectLst>
                  <a:outerShdw blurRad="38100" dist="38100" dir="2700000" algn="tl">
                    <a:srgbClr val="C0C0C0"/>
                  </a:outerShdw>
                </a:effectLst>
                <a:latin typeface="Times New Roman" panose="02020603050405020304" pitchFamily="18" charset="0"/>
                <a:sym typeface="+mn-ea"/>
              </a:rPr>
              <a:t>方式的逆变器输出线电压基波最大值为直流侧电压，比</a:t>
            </a:r>
            <a:r>
              <a:rPr kumimoji="1" lang="en-US" altLang="zh-CN" sz="2000">
                <a:solidFill>
                  <a:srgbClr val="FF0000"/>
                </a:solidFill>
                <a:effectLst>
                  <a:outerShdw blurRad="38100" dist="38100" dir="2700000" algn="tl">
                    <a:srgbClr val="C0C0C0"/>
                  </a:outerShdw>
                </a:effectLst>
                <a:latin typeface="Times New Roman" panose="02020603050405020304" pitchFamily="18" charset="0"/>
                <a:sym typeface="+mn-ea"/>
              </a:rPr>
              <a:t>SPWM</a:t>
            </a:r>
            <a:r>
              <a:rPr kumimoji="1" lang="zh-CN" altLang="en-US" sz="2000">
                <a:solidFill>
                  <a:srgbClr val="FF0000"/>
                </a:solidFill>
                <a:effectLst>
                  <a:outerShdw blurRad="38100" dist="38100" dir="2700000" algn="tl">
                    <a:srgbClr val="C0C0C0"/>
                  </a:outerShdw>
                </a:effectLst>
                <a:latin typeface="Times New Roman" panose="02020603050405020304" pitchFamily="18" charset="0"/>
                <a:sym typeface="+mn-ea"/>
              </a:rPr>
              <a:t>逆变器输出电压最多提高了约</a:t>
            </a:r>
            <a:r>
              <a:rPr kumimoji="1" lang="en-US" altLang="zh-CN" sz="2000">
                <a:solidFill>
                  <a:srgbClr val="FF0000"/>
                </a:solidFill>
                <a:effectLst>
                  <a:outerShdw blurRad="38100" dist="38100" dir="2700000" algn="tl">
                    <a:srgbClr val="C0C0C0"/>
                  </a:outerShdw>
                </a:effectLst>
                <a:latin typeface="Times New Roman" panose="02020603050405020304" pitchFamily="18" charset="0"/>
                <a:sym typeface="+mn-ea"/>
              </a:rPr>
              <a:t>15%</a:t>
            </a:r>
            <a:r>
              <a:rPr kumimoji="1" lang="zh-CN" altLang="en-US" sz="2000">
                <a:solidFill>
                  <a:srgbClr val="FF0000"/>
                </a:solidFill>
                <a:effectLst>
                  <a:outerShdw blurRad="38100" dist="38100" dir="2700000" algn="tl">
                    <a:srgbClr val="C0C0C0"/>
                  </a:outerShdw>
                </a:effectLst>
                <a:latin typeface="Times New Roman" panose="02020603050405020304" pitchFamily="18" charset="0"/>
                <a:sym typeface="+mn-ea"/>
              </a:rPr>
              <a:t>。</a:t>
            </a:r>
          </a:p>
        </p:txBody>
      </p:sp>
      <p:graphicFrame>
        <p:nvGraphicFramePr>
          <p:cNvPr id="67589" name="Object 37"/>
          <p:cNvGraphicFramePr>
            <a:graphicFrameLocks/>
          </p:cNvGraphicFramePr>
          <p:nvPr/>
        </p:nvGraphicFramePr>
        <p:xfrm>
          <a:off x="5661025" y="3859213"/>
          <a:ext cx="2232025" cy="993775"/>
        </p:xfrm>
        <a:graphic>
          <a:graphicData uri="http://schemas.openxmlformats.org/presentationml/2006/ole">
            <p:oleObj spid="_x0000_s67589" r:id="rId6" imgW="965200" imgH="431800" progId="">
              <p:embed/>
            </p:oleObj>
          </a:graphicData>
        </a:graphic>
      </p:graphicFrame>
      <p:graphicFrame>
        <p:nvGraphicFramePr>
          <p:cNvPr id="67590" name="Object 38"/>
          <p:cNvGraphicFramePr>
            <a:graphicFrameLocks/>
          </p:cNvGraphicFramePr>
          <p:nvPr/>
        </p:nvGraphicFramePr>
        <p:xfrm>
          <a:off x="3021013" y="4641850"/>
          <a:ext cx="2808287" cy="987425"/>
        </p:xfrm>
        <a:graphic>
          <a:graphicData uri="http://schemas.openxmlformats.org/presentationml/2006/ole">
            <p:oleObj spid="_x0000_s67590" r:id="rId7" imgW="1218671" imgH="431613" progId="">
              <p:embed/>
            </p:oleObj>
          </a:graphicData>
        </a:graphic>
      </p:graphicFrame>
      <p:sp>
        <p:nvSpPr>
          <p:cNvPr id="386087" name="AutoShape 39"/>
          <p:cNvSpPr>
            <a:spLocks noChangeArrowheads="1"/>
          </p:cNvSpPr>
          <p:nvPr/>
        </p:nvSpPr>
        <p:spPr bwMode="auto">
          <a:xfrm>
            <a:off x="5962650" y="4876800"/>
            <a:ext cx="3181350" cy="703263"/>
          </a:xfrm>
          <a:prstGeom prst="wedgeRoundRectCallout">
            <a:avLst>
              <a:gd name="adj1" fmla="val -39972"/>
              <a:gd name="adj2" fmla="val 152935"/>
              <a:gd name="adj3" fmla="val 16667"/>
            </a:avLst>
          </a:prstGeom>
          <a:solidFill>
            <a:srgbClr val="FFFF00"/>
          </a:solidFill>
          <a:ln w="9525">
            <a:noFill/>
            <a:miter lim="800000"/>
          </a:ln>
          <a:effectLst/>
        </p:spPr>
        <p:txBody>
          <a:bodyPr/>
          <a:lstStyle/>
          <a:p>
            <a:pPr algn="ctr">
              <a:buFontTx/>
              <a:buNone/>
              <a:defRPr/>
            </a:pPr>
            <a:r>
              <a:rPr lang="zh-CN" altLang="en-US" dirty="0">
                <a:solidFill>
                  <a:srgbClr val="FF0000"/>
                </a:solidFill>
                <a:effectLst>
                  <a:outerShdw blurRad="38100" dist="38100" dir="2700000" algn="tl">
                    <a:srgbClr val="000000"/>
                  </a:outerShdw>
                </a:effectLst>
                <a:ea typeface="隶书" panose="02010509060101010101" pitchFamily="49" charset="-122"/>
                <a:sym typeface="+mn-ea"/>
              </a:rPr>
              <a:t>说明：</a:t>
            </a:r>
            <a:r>
              <a:rPr lang="zh-CN" altLang="en-US" dirty="0">
                <a:solidFill>
                  <a:schemeClr val="tx1"/>
                </a:solidFill>
                <a:ea typeface="隶书" panose="02010509060101010101" pitchFamily="49" charset="-122"/>
                <a:sym typeface="+mn-ea"/>
              </a:rPr>
              <a:t>直流电压利用率高！</a:t>
            </a:r>
          </a:p>
        </p:txBody>
      </p:sp>
      <p:sp>
        <p:nvSpPr>
          <p:cNvPr id="25"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6"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7"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8"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9"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0"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6087"/>
                                        </p:tgtEl>
                                        <p:attrNameLst>
                                          <p:attrName>style.visibility</p:attrName>
                                        </p:attrNameLst>
                                      </p:cBhvr>
                                      <p:to>
                                        <p:strVal val="visible"/>
                                      </p:to>
                                    </p:set>
                                    <p:anim calcmode="lin" valueType="num">
                                      <p:cBhvr additive="base">
                                        <p:cTn id="7" dur="500" fill="hold"/>
                                        <p:tgtEl>
                                          <p:spTgt spid="386087"/>
                                        </p:tgtEl>
                                        <p:attrNameLst>
                                          <p:attrName>ppt_x</p:attrName>
                                        </p:attrNameLst>
                                      </p:cBhvr>
                                      <p:tavLst>
                                        <p:tav tm="0">
                                          <p:val>
                                            <p:strVal val="#ppt_x"/>
                                          </p:val>
                                        </p:tav>
                                        <p:tav tm="100000">
                                          <p:val>
                                            <p:strVal val="#ppt_x"/>
                                          </p:val>
                                        </p:tav>
                                      </p:tavLst>
                                    </p:anim>
                                    <p:anim calcmode="lin" valueType="num">
                                      <p:cBhvr additive="base">
                                        <p:cTn id="8" dur="500" fill="hold"/>
                                        <p:tgtEl>
                                          <p:spTgt spid="3860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87"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a:xfrm>
            <a:off x="1689100" y="177800"/>
            <a:ext cx="6805613" cy="762000"/>
          </a:xfrm>
        </p:spPr>
        <p:txBody>
          <a:bodyPr/>
          <a:lstStyle/>
          <a:p>
            <a:pPr marL="838200" indent="-838200" eaLnBrk="1" hangingPunct="1">
              <a:defRPr/>
            </a:pPr>
            <a:r>
              <a:rPr lang="en-US" altLang="zh-CN" smtClean="0">
                <a:ea typeface="宋体" pitchFamily="2" charset="-122"/>
              </a:rPr>
              <a:t>SVPWM</a:t>
            </a:r>
            <a:r>
              <a:rPr lang="zh-CN" altLang="en-US" smtClean="0">
                <a:ea typeface="宋体" pitchFamily="2" charset="-122"/>
              </a:rPr>
              <a:t>的实现：</a:t>
            </a:r>
            <a:r>
              <a:rPr lang="zh-CN" altLang="en-US" smtClean="0">
                <a:solidFill>
                  <a:srgbClr val="FF0000"/>
                </a:solidFill>
                <a:effectLst>
                  <a:outerShdw blurRad="38100" dist="38100" dir="2700000" algn="tl">
                    <a:srgbClr val="C0C0C0"/>
                  </a:outerShdw>
                </a:effectLst>
                <a:ea typeface="宋体" pitchFamily="2" charset="-122"/>
              </a:rPr>
              <a:t>零矢量</a:t>
            </a:r>
            <a:r>
              <a:rPr lang="zh-CN" altLang="en-US" sz="3200" smtClean="0">
                <a:solidFill>
                  <a:srgbClr val="CC0000"/>
                </a:solidFill>
                <a:effectLst>
                  <a:outerShdw blurRad="38100" dist="38100" dir="2700000" algn="tl">
                    <a:srgbClr val="C0C0C0"/>
                  </a:outerShdw>
                </a:effectLst>
                <a:ea typeface="隶书" pitchFamily="49" charset="-122"/>
              </a:rPr>
              <a:t>集中</a:t>
            </a:r>
            <a:r>
              <a:rPr lang="zh-CN" altLang="en-US" smtClean="0">
                <a:solidFill>
                  <a:srgbClr val="FF0000"/>
                </a:solidFill>
                <a:effectLst>
                  <a:outerShdw blurRad="38100" dist="38100" dir="2700000" algn="tl">
                    <a:srgbClr val="C0C0C0"/>
                  </a:outerShdw>
                </a:effectLst>
                <a:ea typeface="宋体" pitchFamily="2" charset="-122"/>
              </a:rPr>
              <a:t>的实现方法</a:t>
            </a:r>
            <a:r>
              <a:rPr lang="zh-CN" altLang="en-US" smtClean="0">
                <a:ea typeface="宋体" pitchFamily="2" charset="-122"/>
              </a:rPr>
              <a:t> </a:t>
            </a:r>
          </a:p>
        </p:txBody>
      </p:sp>
      <p:sp>
        <p:nvSpPr>
          <p:cNvPr id="143363"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3364" name="Rectangle 4"/>
          <p:cNvSpPr>
            <a:spLocks noChangeArrowheads="1"/>
          </p:cNvSpPr>
          <p:nvPr/>
        </p:nvSpPr>
        <p:spPr bwMode="auto">
          <a:xfrm>
            <a:off x="1714500" y="938213"/>
            <a:ext cx="7429500" cy="1008062"/>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通常以开关损耗和谐波分量都较小为原则，来安排基本矢量和零矢量的作用顺序，一般在减少开关次数的同时，尽量使</a:t>
            </a:r>
            <a:r>
              <a:rPr lang="en-US" altLang="zh-CN" sz="2000">
                <a:solidFill>
                  <a:schemeClr val="tx1"/>
                </a:solidFill>
                <a:latin typeface="Times New Roman" pitchFamily="18" charset="0"/>
              </a:rPr>
              <a:t>PWM</a:t>
            </a:r>
            <a:r>
              <a:rPr lang="zh-CN" altLang="en-US" sz="2000">
                <a:solidFill>
                  <a:schemeClr val="tx1"/>
                </a:solidFill>
                <a:latin typeface="Times New Roman" pitchFamily="18" charset="0"/>
              </a:rPr>
              <a:t>输出波型对称，以减少谐波分量。 </a:t>
            </a:r>
          </a:p>
        </p:txBody>
      </p:sp>
      <p:sp>
        <p:nvSpPr>
          <p:cNvPr id="143365"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3366"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3367"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3368"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3369" name="Rectangle 9"/>
          <p:cNvSpPr>
            <a:spLocks noChangeArrowheads="1"/>
          </p:cNvSpPr>
          <p:nvPr/>
        </p:nvSpPr>
        <p:spPr bwMode="auto">
          <a:xfrm>
            <a:off x="0" y="319563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3370" name="Rectangle 10"/>
          <p:cNvSpPr>
            <a:spLocks noChangeArrowheads="1"/>
          </p:cNvSpPr>
          <p:nvPr/>
        </p:nvSpPr>
        <p:spPr bwMode="auto">
          <a:xfrm>
            <a:off x="0" y="319563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3371" name="Rectangle 11"/>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3372" name="Rectangle 12"/>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3373" name="Rectangle 13"/>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3374" name="Rectangle 14"/>
          <p:cNvSpPr>
            <a:spLocks noChangeArrowheads="1"/>
          </p:cNvSpPr>
          <p:nvPr/>
        </p:nvSpPr>
        <p:spPr bwMode="auto">
          <a:xfrm>
            <a:off x="0" y="320040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3375" name="Rectangle 15"/>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388125" name="Rectangle 29"/>
          <p:cNvSpPr>
            <a:spLocks noChangeArrowheads="1"/>
          </p:cNvSpPr>
          <p:nvPr/>
        </p:nvSpPr>
        <p:spPr bwMode="auto">
          <a:xfrm>
            <a:off x="1695450" y="1838325"/>
            <a:ext cx="7448550" cy="1920875"/>
          </a:xfrm>
          <a:prstGeom prst="rect">
            <a:avLst/>
          </a:prstGeom>
          <a:noFill/>
          <a:ln w="9525">
            <a:noFill/>
            <a:miter lim="800000"/>
          </a:ln>
          <a:effectLst/>
        </p:spPr>
        <p:txBody>
          <a:bodyPr anchor="ctr">
            <a:spAutoFit/>
          </a:bodyPr>
          <a:lstStyle/>
          <a:p>
            <a:pPr>
              <a:lnSpc>
                <a:spcPct val="100000"/>
              </a:lnSpc>
              <a:buClr>
                <a:schemeClr val="folHlink"/>
              </a:buClr>
              <a:buSzPct val="75000"/>
              <a:buFont typeface="Wingdings" pitchFamily="2" charset="2"/>
              <a:buChar char="l"/>
              <a:defRPr/>
            </a:pPr>
            <a:r>
              <a:rPr lang="zh-CN" altLang="en-US" sz="2000" dirty="0">
                <a:solidFill>
                  <a:schemeClr val="tx1"/>
                </a:solidFill>
                <a:latin typeface="Times New Roman" pitchFamily="18" charset="0"/>
              </a:rPr>
              <a:t>按照对称原则，将两个基本电压矢量的作用时间平分为二后，安放在开关周期的首端和末端。</a:t>
            </a:r>
          </a:p>
          <a:p>
            <a:pPr>
              <a:lnSpc>
                <a:spcPct val="100000"/>
              </a:lnSpc>
              <a:buClr>
                <a:schemeClr val="folHlink"/>
              </a:buClr>
              <a:buSzPct val="75000"/>
              <a:buFont typeface="Wingdings" pitchFamily="2" charset="2"/>
              <a:buChar char="l"/>
              <a:defRPr/>
            </a:pPr>
            <a:r>
              <a:rPr lang="zh-CN" altLang="en-US" sz="2000" dirty="0">
                <a:solidFill>
                  <a:schemeClr val="tx1"/>
                </a:solidFill>
                <a:latin typeface="Times New Roman" pitchFamily="18" charset="0"/>
              </a:rPr>
              <a:t>零矢量的作用时间放在开关周期的中间，并</a:t>
            </a:r>
            <a:r>
              <a:rPr lang="zh-CN" altLang="en-US" sz="2000" dirty="0">
                <a:solidFill>
                  <a:srgbClr val="FF0000"/>
                </a:solidFill>
                <a:effectLst>
                  <a:outerShdw blurRad="38100" dist="38100" dir="2700000" algn="tl">
                    <a:srgbClr val="C0C0C0"/>
                  </a:outerShdw>
                </a:effectLst>
                <a:latin typeface="Times New Roman" pitchFamily="18" charset="0"/>
              </a:rPr>
              <a:t>按开关次数最少的原则选择零矢量</a:t>
            </a:r>
            <a:r>
              <a:rPr lang="zh-CN" altLang="en-US" sz="2000" dirty="0">
                <a:solidFill>
                  <a:schemeClr val="tx1"/>
                </a:solidFill>
                <a:latin typeface="Times New Roman" pitchFamily="18" charset="0"/>
              </a:rPr>
              <a:t>：</a:t>
            </a:r>
            <a:r>
              <a:rPr lang="zh-CN" altLang="en-US" sz="2000" dirty="0">
                <a:solidFill>
                  <a:srgbClr val="0000FF"/>
                </a:solidFill>
                <a:effectLst>
                  <a:outerShdw blurRad="38100" dist="38100" dir="2700000" algn="tl">
                    <a:srgbClr val="000000">
                      <a:alpha val="43137"/>
                    </a:srgbClr>
                  </a:outerShdw>
                </a:effectLst>
                <a:latin typeface="Times New Roman" pitchFamily="18" charset="0"/>
              </a:rPr>
              <a:t>在一个开关周期内，有一相的状态保持不变，从一个矢量切换到另一个矢量时，只有一相状态发生变化</a:t>
            </a:r>
            <a:r>
              <a:rPr lang="zh-CN" altLang="en-US" sz="2000" dirty="0">
                <a:solidFill>
                  <a:schemeClr val="tx1"/>
                </a:solidFill>
                <a:latin typeface="Times New Roman" pitchFamily="18" charset="0"/>
              </a:rPr>
              <a:t>，因而</a:t>
            </a:r>
            <a:r>
              <a:rPr lang="zh-CN" altLang="en-US" sz="2000" dirty="0">
                <a:solidFill>
                  <a:srgbClr val="FF3300"/>
                </a:solidFill>
                <a:effectLst>
                  <a:outerShdw blurRad="38100" dist="38100" dir="2700000" algn="tl">
                    <a:srgbClr val="C0C0C0"/>
                  </a:outerShdw>
                </a:effectLst>
                <a:latin typeface="Times New Roman" pitchFamily="18" charset="0"/>
              </a:rPr>
              <a:t>开关次数少，开关损耗小</a:t>
            </a:r>
            <a:r>
              <a:rPr lang="zh-CN" altLang="en-US" sz="2000" dirty="0">
                <a:solidFill>
                  <a:schemeClr val="tx1"/>
                </a:solidFill>
                <a:latin typeface="Times New Roman" pitchFamily="18" charset="0"/>
              </a:rPr>
              <a:t>。 </a:t>
            </a:r>
          </a:p>
        </p:txBody>
      </p:sp>
      <p:sp>
        <p:nvSpPr>
          <p:cNvPr id="143377" name="Rectangle 30"/>
          <p:cNvSpPr>
            <a:spLocks noChangeArrowheads="1"/>
          </p:cNvSpPr>
          <p:nvPr/>
        </p:nvSpPr>
        <p:spPr bwMode="auto">
          <a:xfrm>
            <a:off x="3246438" y="6461125"/>
            <a:ext cx="4895850" cy="396875"/>
          </a:xfrm>
          <a:prstGeom prst="rect">
            <a:avLst/>
          </a:prstGeom>
          <a:noFill/>
          <a:ln w="9525">
            <a:noFill/>
            <a:miter lim="800000"/>
            <a:headEnd/>
            <a:tailEnd/>
          </a:ln>
        </p:spPr>
        <p:txBody>
          <a:bodyPr anchor="ctr">
            <a:spAutoFit/>
          </a:bodyPr>
          <a:lstStyle/>
          <a:p>
            <a:pPr>
              <a:lnSpc>
                <a:spcPct val="100000"/>
              </a:lnSpc>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6-29  </a:t>
            </a:r>
            <a:r>
              <a:rPr lang="zh-CN" altLang="en-US" sz="2000">
                <a:solidFill>
                  <a:schemeClr val="tx1"/>
                </a:solidFill>
                <a:latin typeface="Times New Roman" pitchFamily="18" charset="0"/>
              </a:rPr>
              <a:t>零矢量集中的</a:t>
            </a:r>
            <a:r>
              <a:rPr lang="en-US" altLang="zh-CN" sz="2000">
                <a:solidFill>
                  <a:schemeClr val="tx1"/>
                </a:solidFill>
                <a:latin typeface="Times New Roman" pitchFamily="18" charset="0"/>
              </a:rPr>
              <a:t>SVPWM</a:t>
            </a:r>
            <a:r>
              <a:rPr lang="zh-CN" altLang="en-US" sz="2000">
                <a:solidFill>
                  <a:schemeClr val="tx1"/>
                </a:solidFill>
                <a:latin typeface="Times New Roman" pitchFamily="18" charset="0"/>
              </a:rPr>
              <a:t>实现</a:t>
            </a:r>
          </a:p>
        </p:txBody>
      </p:sp>
      <p:pic>
        <p:nvPicPr>
          <p:cNvPr id="143378" name="Picture 31" descr="0529"/>
          <p:cNvPicPr>
            <a:picLocks noChangeAspect="1" noChangeArrowheads="1"/>
          </p:cNvPicPr>
          <p:nvPr/>
        </p:nvPicPr>
        <p:blipFill>
          <a:blip r:embed="rId2" cstate="print"/>
          <a:srcRect/>
          <a:stretch>
            <a:fillRect/>
          </a:stretch>
        </p:blipFill>
        <p:spPr bwMode="auto">
          <a:xfrm>
            <a:off x="1992313" y="3708400"/>
            <a:ext cx="6892925" cy="2794000"/>
          </a:xfrm>
          <a:prstGeom prst="rect">
            <a:avLst/>
          </a:prstGeom>
          <a:noFill/>
          <a:ln w="9525">
            <a:noFill/>
            <a:miter lim="800000"/>
            <a:headEnd/>
            <a:tailEnd/>
          </a:ln>
        </p:spPr>
      </p:pic>
      <p:sp>
        <p:nvSpPr>
          <p:cNvPr id="25"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6"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7"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8"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9"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0"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4387" name="Rectangle 4"/>
          <p:cNvSpPr>
            <a:spLocks noChangeArrowheads="1"/>
          </p:cNvSpPr>
          <p:nvPr/>
        </p:nvSpPr>
        <p:spPr bwMode="auto">
          <a:xfrm>
            <a:off x="1717675" y="979488"/>
            <a:ext cx="7426325" cy="1312862"/>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dirty="0">
                <a:solidFill>
                  <a:schemeClr val="tx1"/>
                </a:solidFill>
                <a:latin typeface="Times New Roman" pitchFamily="18" charset="0"/>
              </a:rPr>
              <a:t>将零矢量平均分为</a:t>
            </a:r>
            <a:r>
              <a:rPr lang="en-US" altLang="zh-CN" sz="2000" dirty="0">
                <a:solidFill>
                  <a:schemeClr val="tx1"/>
                </a:solidFill>
                <a:latin typeface="Times New Roman" pitchFamily="18" charset="0"/>
              </a:rPr>
              <a:t>4</a:t>
            </a:r>
            <a:r>
              <a:rPr lang="zh-CN" altLang="en-US" sz="2000" dirty="0">
                <a:solidFill>
                  <a:schemeClr val="tx1"/>
                </a:solidFill>
                <a:latin typeface="Times New Roman" pitchFamily="18" charset="0"/>
              </a:rPr>
              <a:t>份，在开关周期的首、尾各放</a:t>
            </a:r>
            <a:r>
              <a:rPr lang="en-US" altLang="zh-CN" sz="2000" dirty="0">
                <a:solidFill>
                  <a:schemeClr val="tx1"/>
                </a:solidFill>
                <a:latin typeface="Times New Roman" pitchFamily="18" charset="0"/>
              </a:rPr>
              <a:t>1</a:t>
            </a:r>
            <a:r>
              <a:rPr lang="zh-CN" altLang="en-US" sz="2000" dirty="0">
                <a:solidFill>
                  <a:schemeClr val="tx1"/>
                </a:solidFill>
                <a:latin typeface="Times New Roman" pitchFamily="18" charset="0"/>
              </a:rPr>
              <a:t>份，在中间放两份。</a:t>
            </a:r>
          </a:p>
          <a:p>
            <a:pPr>
              <a:lnSpc>
                <a:spcPct val="100000"/>
              </a:lnSpc>
              <a:buClr>
                <a:schemeClr val="folHlink"/>
              </a:buClr>
              <a:buSzPct val="75000"/>
              <a:buFont typeface="Wingdings" pitchFamily="2" charset="2"/>
              <a:buChar char="l"/>
            </a:pPr>
            <a:r>
              <a:rPr lang="zh-CN" altLang="en-US" sz="2000" dirty="0">
                <a:solidFill>
                  <a:schemeClr val="tx1"/>
                </a:solidFill>
                <a:latin typeface="Times New Roman" pitchFamily="18" charset="0"/>
              </a:rPr>
              <a:t>将两个基本电压矢量的作用时间平分为二后，插在零矢量间。</a:t>
            </a:r>
          </a:p>
          <a:p>
            <a:pPr>
              <a:lnSpc>
                <a:spcPct val="100000"/>
              </a:lnSpc>
              <a:buClr>
                <a:schemeClr val="folHlink"/>
              </a:buClr>
              <a:buSzPct val="75000"/>
              <a:buFont typeface="Wingdings" pitchFamily="2" charset="2"/>
              <a:buChar char="l"/>
            </a:pPr>
            <a:r>
              <a:rPr lang="zh-CN" altLang="en-US" sz="2000" dirty="0">
                <a:solidFill>
                  <a:srgbClr val="FF0000"/>
                </a:solidFill>
                <a:effectLst>
                  <a:outerShdw blurRad="38100" dist="38100" dir="2700000" algn="tl">
                    <a:srgbClr val="000000">
                      <a:alpha val="43137"/>
                    </a:srgbClr>
                  </a:outerShdw>
                </a:effectLst>
                <a:latin typeface="Times New Roman" pitchFamily="18" charset="0"/>
              </a:rPr>
              <a:t>按开关次数最少的原则选择矢量</a:t>
            </a:r>
            <a:r>
              <a:rPr lang="zh-CN" altLang="en-US" sz="2000" dirty="0">
                <a:solidFill>
                  <a:schemeClr val="tx1"/>
                </a:solidFill>
                <a:latin typeface="Times New Roman" pitchFamily="18" charset="0"/>
              </a:rPr>
              <a:t>。</a:t>
            </a:r>
          </a:p>
        </p:txBody>
      </p:sp>
      <p:sp>
        <p:nvSpPr>
          <p:cNvPr id="144388"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4389"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4390"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4391"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4392" name="Rectangle 9"/>
          <p:cNvSpPr>
            <a:spLocks noChangeArrowheads="1"/>
          </p:cNvSpPr>
          <p:nvPr/>
        </p:nvSpPr>
        <p:spPr bwMode="auto">
          <a:xfrm>
            <a:off x="0" y="319563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4393" name="Rectangle 10"/>
          <p:cNvSpPr>
            <a:spLocks noChangeArrowheads="1"/>
          </p:cNvSpPr>
          <p:nvPr/>
        </p:nvSpPr>
        <p:spPr bwMode="auto">
          <a:xfrm>
            <a:off x="0" y="319563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4394" name="Rectangle 11"/>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4395" name="Rectangle 12"/>
          <p:cNvSpPr>
            <a:spLocks noChangeArrowheads="1"/>
          </p:cNvSpPr>
          <p:nvPr/>
        </p:nvSpPr>
        <p:spPr bwMode="auto">
          <a:xfrm>
            <a:off x="0" y="320040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391194" name="Rectangle 26"/>
          <p:cNvSpPr>
            <a:spLocks noChangeArrowheads="1"/>
          </p:cNvSpPr>
          <p:nvPr/>
        </p:nvSpPr>
        <p:spPr bwMode="auto">
          <a:xfrm>
            <a:off x="1689100" y="177800"/>
            <a:ext cx="6805613" cy="762000"/>
          </a:xfrm>
          <a:prstGeom prst="rect">
            <a:avLst/>
          </a:prstGeom>
          <a:noFill/>
          <a:ln w="9525">
            <a:noFill/>
            <a:miter lim="800000"/>
          </a:ln>
          <a:effectLst/>
        </p:spPr>
        <p:txBody>
          <a:bodyPr lIns="0" tIns="0" bIns="0" anchor="ctr"/>
          <a:lstStyle/>
          <a:p>
            <a:pPr marL="838200" indent="-838200">
              <a:defRPr/>
            </a:pPr>
            <a:r>
              <a:rPr lang="en-US" altLang="zh-CN" dirty="0">
                <a:solidFill>
                  <a:schemeClr val="tx1"/>
                </a:solidFill>
                <a:latin typeface="Arial" pitchFamily="34" charset="0"/>
              </a:rPr>
              <a:t>SVPWM</a:t>
            </a:r>
            <a:r>
              <a:rPr lang="zh-CN" altLang="en-US" dirty="0">
                <a:solidFill>
                  <a:schemeClr val="tx1"/>
                </a:solidFill>
                <a:latin typeface="Arial" pitchFamily="34" charset="0"/>
              </a:rPr>
              <a:t>的实现：</a:t>
            </a:r>
            <a:r>
              <a:rPr lang="zh-CN" altLang="en-US" dirty="0">
                <a:solidFill>
                  <a:srgbClr val="FF0000"/>
                </a:solidFill>
                <a:effectLst>
                  <a:outerShdw blurRad="38100" dist="38100" dir="2700000" algn="tl">
                    <a:srgbClr val="C0C0C0"/>
                  </a:outerShdw>
                </a:effectLst>
                <a:latin typeface="Arial" pitchFamily="34" charset="0"/>
              </a:rPr>
              <a:t>零矢量</a:t>
            </a:r>
            <a:r>
              <a:rPr lang="zh-CN" altLang="en-US" sz="3200" dirty="0">
                <a:solidFill>
                  <a:srgbClr val="CC0000"/>
                </a:solidFill>
                <a:effectLst>
                  <a:outerShdw blurRad="38100" dist="38100" dir="2700000" algn="tl">
                    <a:srgbClr val="C0C0C0"/>
                  </a:outerShdw>
                </a:effectLst>
                <a:latin typeface="Arial" pitchFamily="34" charset="0"/>
                <a:ea typeface="隶书" pitchFamily="49" charset="-122"/>
              </a:rPr>
              <a:t>分散</a:t>
            </a:r>
            <a:r>
              <a:rPr lang="zh-CN" altLang="en-US" dirty="0">
                <a:solidFill>
                  <a:srgbClr val="FF0000"/>
                </a:solidFill>
                <a:effectLst>
                  <a:outerShdw blurRad="38100" dist="38100" dir="2700000" algn="tl">
                    <a:srgbClr val="C0C0C0"/>
                  </a:outerShdw>
                </a:effectLst>
                <a:latin typeface="Arial" pitchFamily="34" charset="0"/>
              </a:rPr>
              <a:t>的实现方法</a:t>
            </a:r>
            <a:r>
              <a:rPr lang="zh-CN" altLang="en-US" dirty="0">
                <a:solidFill>
                  <a:schemeClr val="tx1"/>
                </a:solidFill>
                <a:latin typeface="Arial" pitchFamily="34" charset="0"/>
              </a:rPr>
              <a:t> </a:t>
            </a:r>
          </a:p>
        </p:txBody>
      </p:sp>
      <p:sp>
        <p:nvSpPr>
          <p:cNvPr id="144397" name="Rectangle 28"/>
          <p:cNvSpPr>
            <a:spLocks noChangeArrowheads="1"/>
          </p:cNvSpPr>
          <p:nvPr/>
        </p:nvSpPr>
        <p:spPr bwMode="auto">
          <a:xfrm>
            <a:off x="3362325" y="6419850"/>
            <a:ext cx="4895850" cy="396875"/>
          </a:xfrm>
          <a:prstGeom prst="rect">
            <a:avLst/>
          </a:prstGeom>
          <a:noFill/>
          <a:ln w="9525">
            <a:noFill/>
            <a:miter lim="800000"/>
            <a:headEnd/>
            <a:tailEnd/>
          </a:ln>
        </p:spPr>
        <p:txBody>
          <a:bodyPr anchor="ctr">
            <a:spAutoFit/>
          </a:bodyPr>
          <a:lstStyle/>
          <a:p>
            <a:pPr>
              <a:lnSpc>
                <a:spcPct val="100000"/>
              </a:lnSpc>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6-30  </a:t>
            </a:r>
            <a:r>
              <a:rPr lang="zh-CN" altLang="en-US" sz="2000">
                <a:solidFill>
                  <a:schemeClr val="tx1"/>
                </a:solidFill>
                <a:latin typeface="Times New Roman" pitchFamily="18" charset="0"/>
              </a:rPr>
              <a:t>零矢量分布的</a:t>
            </a:r>
            <a:r>
              <a:rPr lang="en-US" altLang="zh-CN" sz="2000">
                <a:solidFill>
                  <a:schemeClr val="tx1"/>
                </a:solidFill>
                <a:latin typeface="Times New Roman" pitchFamily="18" charset="0"/>
              </a:rPr>
              <a:t>SVPWM</a:t>
            </a:r>
            <a:r>
              <a:rPr lang="zh-CN" altLang="en-US" sz="2000">
                <a:solidFill>
                  <a:schemeClr val="tx1"/>
                </a:solidFill>
                <a:latin typeface="Times New Roman" pitchFamily="18" charset="0"/>
              </a:rPr>
              <a:t>实现</a:t>
            </a:r>
          </a:p>
        </p:txBody>
      </p:sp>
      <p:pic>
        <p:nvPicPr>
          <p:cNvPr id="144398" name="Picture 29" descr="0530"/>
          <p:cNvPicPr>
            <a:picLocks noChangeAspect="1" noChangeArrowheads="1"/>
          </p:cNvPicPr>
          <p:nvPr/>
        </p:nvPicPr>
        <p:blipFill>
          <a:blip r:embed="rId2" cstate="print"/>
          <a:srcRect/>
          <a:stretch>
            <a:fillRect/>
          </a:stretch>
        </p:blipFill>
        <p:spPr bwMode="auto">
          <a:xfrm>
            <a:off x="3057525" y="3444875"/>
            <a:ext cx="4551363" cy="2941638"/>
          </a:xfrm>
          <a:prstGeom prst="rect">
            <a:avLst/>
          </a:prstGeom>
          <a:noFill/>
          <a:ln w="9525">
            <a:noFill/>
            <a:miter lim="800000"/>
            <a:headEnd/>
            <a:tailEnd/>
          </a:ln>
        </p:spPr>
      </p:pic>
      <p:sp>
        <p:nvSpPr>
          <p:cNvPr id="144399" name="Rectangle 30"/>
          <p:cNvSpPr>
            <a:spLocks noChangeArrowheads="1"/>
          </p:cNvSpPr>
          <p:nvPr/>
        </p:nvSpPr>
        <p:spPr bwMode="auto">
          <a:xfrm>
            <a:off x="1743075" y="2178050"/>
            <a:ext cx="7372350" cy="13112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dirty="0">
                <a:solidFill>
                  <a:srgbClr val="006666"/>
                </a:solidFill>
                <a:latin typeface="Times New Roman" pitchFamily="18" charset="0"/>
              </a:rPr>
              <a:t>每个周期均以零矢量开始，并以零矢量结束。</a:t>
            </a:r>
          </a:p>
          <a:p>
            <a:pPr>
              <a:lnSpc>
                <a:spcPct val="100000"/>
              </a:lnSpc>
              <a:buClr>
                <a:schemeClr val="folHlink"/>
              </a:buClr>
              <a:buSzPct val="75000"/>
              <a:buFont typeface="Wingdings" pitchFamily="2" charset="2"/>
              <a:buChar char="l"/>
            </a:pPr>
            <a:r>
              <a:rPr lang="zh-CN" altLang="en-US" sz="2000" dirty="0">
                <a:solidFill>
                  <a:srgbClr val="0000FF"/>
                </a:solidFill>
                <a:effectLst>
                  <a:outerShdw blurRad="38100" dist="38100" dir="2700000" algn="tl">
                    <a:srgbClr val="000000">
                      <a:alpha val="43137"/>
                    </a:srgbClr>
                  </a:outerShdw>
                </a:effectLst>
                <a:latin typeface="Times New Roman" pitchFamily="18" charset="0"/>
              </a:rPr>
              <a:t>从一个矢量切换到另一个矢量时，只有一相状态发生变化</a:t>
            </a:r>
            <a:r>
              <a:rPr lang="zh-CN" altLang="en-US" sz="2000" dirty="0">
                <a:solidFill>
                  <a:schemeClr val="tx1"/>
                </a:solidFill>
                <a:latin typeface="Times New Roman" pitchFamily="18" charset="0"/>
              </a:rPr>
              <a:t>。</a:t>
            </a:r>
          </a:p>
          <a:p>
            <a:pPr>
              <a:lnSpc>
                <a:spcPct val="100000"/>
              </a:lnSpc>
              <a:buClr>
                <a:schemeClr val="folHlink"/>
              </a:buClr>
              <a:buSzPct val="75000"/>
              <a:buFont typeface="Wingdings" pitchFamily="2" charset="2"/>
              <a:buChar char="l"/>
            </a:pPr>
            <a:r>
              <a:rPr lang="zh-CN" altLang="en-US" sz="2000" dirty="0">
                <a:solidFill>
                  <a:srgbClr val="7030A0"/>
                </a:solidFill>
                <a:latin typeface="Times New Roman" pitchFamily="18" charset="0"/>
              </a:rPr>
              <a:t>在一个开关周期内，三相状态均各变化一次，开关损耗略大于零矢量集中的方法。</a:t>
            </a:r>
          </a:p>
        </p:txBody>
      </p:sp>
      <p:sp>
        <p:nvSpPr>
          <p:cNvPr id="22"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6"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7"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4" name="Rectangle 2"/>
          <p:cNvSpPr>
            <a:spLocks noGrp="1" noChangeArrowheads="1"/>
          </p:cNvSpPr>
          <p:nvPr>
            <p:ph type="title"/>
          </p:nvPr>
        </p:nvSpPr>
        <p:spPr>
          <a:xfrm>
            <a:off x="1716088" y="176213"/>
            <a:ext cx="5891212" cy="762000"/>
          </a:xfrm>
        </p:spPr>
        <p:txBody>
          <a:bodyPr/>
          <a:lstStyle/>
          <a:p>
            <a:pPr marL="838200" indent="-838200" eaLnBrk="1" hangingPunct="1"/>
            <a:r>
              <a:rPr lang="en-US" altLang="zh-CN" smtClean="0">
                <a:ea typeface="宋体" pitchFamily="2" charset="-122"/>
              </a:rPr>
              <a:t>SVPWM</a:t>
            </a:r>
            <a:r>
              <a:rPr lang="zh-CN" altLang="en-US" smtClean="0">
                <a:ea typeface="宋体" pitchFamily="2" charset="-122"/>
              </a:rPr>
              <a:t>控制的定子磁链  </a:t>
            </a:r>
          </a:p>
        </p:txBody>
      </p:sp>
      <p:sp>
        <p:nvSpPr>
          <p:cNvPr id="68615"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861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8617"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8618"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8619"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68620" name="Rectangle 15"/>
          <p:cNvSpPr>
            <a:spLocks noChangeArrowheads="1"/>
          </p:cNvSpPr>
          <p:nvPr/>
        </p:nvSpPr>
        <p:spPr bwMode="auto">
          <a:xfrm>
            <a:off x="1654175" y="960438"/>
            <a:ext cx="7489825" cy="7016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将占据</a:t>
            </a:r>
            <a:r>
              <a:rPr lang="en-US" altLang="zh-CN" sz="2000">
                <a:solidFill>
                  <a:schemeClr val="tx1"/>
                </a:solidFill>
                <a:latin typeface="Times New Roman" pitchFamily="18" charset="0"/>
              </a:rPr>
              <a:t>π/3</a:t>
            </a:r>
            <a:r>
              <a:rPr lang="zh-CN" altLang="en-US" sz="2000">
                <a:solidFill>
                  <a:schemeClr val="tx1"/>
                </a:solidFill>
                <a:latin typeface="Times New Roman" pitchFamily="18" charset="0"/>
              </a:rPr>
              <a:t>的定子磁链矢量轨迹等分为</a:t>
            </a:r>
            <a:r>
              <a:rPr lang="en-US" altLang="zh-CN" sz="2000">
                <a:solidFill>
                  <a:schemeClr val="tx1"/>
                </a:solidFill>
                <a:latin typeface="Times New Roman" pitchFamily="18" charset="0"/>
              </a:rPr>
              <a:t>N</a:t>
            </a:r>
            <a:r>
              <a:rPr lang="zh-CN" altLang="en-US" sz="2000">
                <a:solidFill>
                  <a:schemeClr val="tx1"/>
                </a:solidFill>
                <a:latin typeface="Times New Roman" pitchFamily="18" charset="0"/>
              </a:rPr>
              <a:t>个小区间，每个小区间所占的时间</a:t>
            </a:r>
            <a:r>
              <a:rPr lang="zh-CN" altLang="en-US" sz="2000" b="0">
                <a:solidFill>
                  <a:schemeClr val="tx1"/>
                </a:solidFill>
                <a:latin typeface="Times New Roman" pitchFamily="18" charset="0"/>
              </a:rPr>
              <a:t> </a:t>
            </a:r>
          </a:p>
        </p:txBody>
      </p:sp>
      <p:sp>
        <p:nvSpPr>
          <p:cNvPr id="68621"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68610" name="Object 17"/>
          <p:cNvGraphicFramePr>
            <a:graphicFrameLocks/>
          </p:cNvGraphicFramePr>
          <p:nvPr/>
        </p:nvGraphicFramePr>
        <p:xfrm>
          <a:off x="3181350" y="1139825"/>
          <a:ext cx="1247775" cy="976313"/>
        </p:xfrm>
        <a:graphic>
          <a:graphicData uri="http://schemas.openxmlformats.org/presentationml/2006/ole">
            <p:oleObj spid="_x0000_s68610" r:id="rId3" imgW="685800" imgH="431800" progId="">
              <p:embed/>
            </p:oleObj>
          </a:graphicData>
        </a:graphic>
      </p:graphicFrame>
      <p:sp>
        <p:nvSpPr>
          <p:cNvPr id="394258" name="Rectangle 18"/>
          <p:cNvSpPr>
            <a:spLocks noChangeArrowheads="1"/>
          </p:cNvSpPr>
          <p:nvPr/>
        </p:nvSpPr>
        <p:spPr bwMode="auto">
          <a:xfrm>
            <a:off x="1674813" y="2014538"/>
            <a:ext cx="7454900" cy="768350"/>
          </a:xfrm>
          <a:prstGeom prst="rect">
            <a:avLst/>
          </a:prstGeom>
          <a:noFill/>
          <a:ln w="9525">
            <a:noFill/>
            <a:miter lim="800000"/>
          </a:ln>
          <a:effectLst/>
        </p:spPr>
        <p:txBody>
          <a:bodyPr anchor="ctr">
            <a:spAutoFit/>
          </a:bodyPr>
          <a:lstStyle/>
          <a:p>
            <a:pPr>
              <a:lnSpc>
                <a:spcPct val="100000"/>
              </a:lnSpc>
              <a:buClr>
                <a:schemeClr val="folHlink"/>
              </a:buClr>
              <a:buSzPct val="75000"/>
              <a:buFont typeface="Wingdings" panose="05000000000000000000" pitchFamily="2" charset="2"/>
              <a:buChar char="l"/>
              <a:defRPr/>
            </a:pPr>
            <a:r>
              <a:rPr kumimoji="1" lang="zh-CN" altLang="en-US" sz="2000" dirty="0">
                <a:solidFill>
                  <a:schemeClr val="tx1"/>
                </a:solidFill>
                <a:latin typeface="Times New Roman" panose="02020603050405020304" pitchFamily="18" charset="0"/>
                <a:sym typeface="+mn-ea"/>
              </a:rPr>
              <a:t>定子磁链矢量轨迹为</a:t>
            </a:r>
            <a:r>
              <a:rPr kumimoji="1" lang="zh-CN" altLang="en-US"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正</a:t>
            </a:r>
            <a:r>
              <a:rPr kumimoji="1" lang="en-US" altLang="zh-CN"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6N</a:t>
            </a:r>
            <a:r>
              <a:rPr kumimoji="1" lang="zh-CN" altLang="en-US"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边形</a:t>
            </a:r>
            <a:r>
              <a:rPr kumimoji="1" lang="zh-CN" altLang="en-US" sz="2000" dirty="0">
                <a:solidFill>
                  <a:schemeClr val="tx1"/>
                </a:solidFill>
                <a:latin typeface="Times New Roman" panose="02020603050405020304" pitchFamily="18" charset="0"/>
                <a:sym typeface="+mn-ea"/>
              </a:rPr>
              <a:t>，轨迹更接近于圆，谐波分量小，能有效减小转矩脉动。</a:t>
            </a:r>
          </a:p>
        </p:txBody>
      </p:sp>
      <p:sp>
        <p:nvSpPr>
          <p:cNvPr id="68623" name="Rectangle 32"/>
          <p:cNvSpPr>
            <a:spLocks noChangeArrowheads="1"/>
          </p:cNvSpPr>
          <p:nvPr/>
        </p:nvSpPr>
        <p:spPr bwMode="auto">
          <a:xfrm>
            <a:off x="1643063" y="2709863"/>
            <a:ext cx="7500937"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在每个小区间内，定子磁链矢量的增量为</a:t>
            </a:r>
          </a:p>
        </p:txBody>
      </p:sp>
      <p:graphicFrame>
        <p:nvGraphicFramePr>
          <p:cNvPr id="68611" name="Object 33"/>
          <p:cNvGraphicFramePr>
            <a:graphicFrameLocks/>
          </p:cNvGraphicFramePr>
          <p:nvPr/>
        </p:nvGraphicFramePr>
        <p:xfrm>
          <a:off x="6548438" y="2627313"/>
          <a:ext cx="2538412" cy="501650"/>
        </p:xfrm>
        <a:graphic>
          <a:graphicData uri="http://schemas.openxmlformats.org/presentationml/2006/ole">
            <p:oleObj spid="_x0000_s68611" r:id="rId4" imgW="1104900" imgH="228600" progId="">
              <p:embed/>
            </p:oleObj>
          </a:graphicData>
        </a:graphic>
      </p:graphicFrame>
      <p:sp>
        <p:nvSpPr>
          <p:cNvPr id="68624" name="Rectangle 34"/>
          <p:cNvSpPr>
            <a:spLocks noChangeArrowheads="1"/>
          </p:cNvSpPr>
          <p:nvPr/>
        </p:nvSpPr>
        <p:spPr bwMode="auto">
          <a:xfrm>
            <a:off x="1987550" y="3127375"/>
            <a:ext cx="6527800" cy="395288"/>
          </a:xfrm>
          <a:prstGeom prst="rect">
            <a:avLst/>
          </a:prstGeom>
          <a:noFill/>
          <a:ln w="9525">
            <a:noFill/>
            <a:miter lim="800000"/>
            <a:headEnd/>
            <a:tailEnd/>
          </a:ln>
        </p:spPr>
        <p:txBody>
          <a:bodyPr anchor="ctr">
            <a:spAutoFit/>
          </a:bodyPr>
          <a:lstStyle/>
          <a:p>
            <a:pPr indent="266700">
              <a:lnSpc>
                <a:spcPct val="100000"/>
              </a:lnSpc>
            </a:pPr>
            <a:r>
              <a:rPr lang="zh-CN" altLang="en-US" sz="2000">
                <a:solidFill>
                  <a:schemeClr val="tx1"/>
                </a:solidFill>
                <a:latin typeface="Times New Roman" pitchFamily="18" charset="0"/>
              </a:rPr>
              <a:t>     非基本电压矢量，必须用两个基本矢量合成。</a:t>
            </a:r>
          </a:p>
        </p:txBody>
      </p:sp>
      <p:graphicFrame>
        <p:nvGraphicFramePr>
          <p:cNvPr id="68612" name="Object 35"/>
          <p:cNvGraphicFramePr>
            <a:graphicFrameLocks noGrp="1"/>
          </p:cNvGraphicFramePr>
          <p:nvPr>
            <p:ph sz="half" idx="1"/>
          </p:nvPr>
        </p:nvGraphicFramePr>
        <p:xfrm>
          <a:off x="1998663" y="3167063"/>
          <a:ext cx="444500" cy="266700"/>
        </p:xfrm>
        <a:graphic>
          <a:graphicData uri="http://schemas.openxmlformats.org/presentationml/2006/ole">
            <p:oleObj spid="_x0000_s68612" r:id="rId5" imgW="380835" imgH="228501" progId="">
              <p:embed/>
            </p:oleObj>
          </a:graphicData>
        </a:graphic>
      </p:graphicFrame>
      <p:sp>
        <p:nvSpPr>
          <p:cNvPr id="68625" name="Rectangle 36"/>
          <p:cNvSpPr>
            <a:spLocks noChangeArrowheads="1"/>
          </p:cNvSpPr>
          <p:nvPr/>
        </p:nvSpPr>
        <p:spPr bwMode="auto">
          <a:xfrm>
            <a:off x="1766888" y="6491288"/>
            <a:ext cx="3511550" cy="366712"/>
          </a:xfrm>
          <a:prstGeom prst="rect">
            <a:avLst/>
          </a:prstGeom>
          <a:noFill/>
          <a:ln w="9525">
            <a:noFill/>
            <a:miter lim="800000"/>
            <a:headEnd/>
            <a:tailEnd/>
          </a:ln>
        </p:spPr>
        <p:txBody>
          <a:bodyPr anchor="ctr">
            <a:spAutoFit/>
          </a:bodyPr>
          <a:lstStyle/>
          <a:p>
            <a:pPr>
              <a:lnSpc>
                <a:spcPct val="100000"/>
              </a:lnSpc>
            </a:pPr>
            <a:r>
              <a:rPr lang="zh-CN" altLang="en-US" sz="1800">
                <a:solidFill>
                  <a:schemeClr val="tx1"/>
                </a:solidFill>
                <a:latin typeface="Times New Roman" pitchFamily="18" charset="0"/>
              </a:rPr>
              <a:t>图</a:t>
            </a:r>
            <a:r>
              <a:rPr lang="en-US" altLang="zh-CN" sz="1800">
                <a:solidFill>
                  <a:schemeClr val="tx1"/>
                </a:solidFill>
                <a:latin typeface="Times New Roman" pitchFamily="18" charset="0"/>
              </a:rPr>
              <a:t>6-31 </a:t>
            </a:r>
            <a:r>
              <a:rPr lang="zh-CN" altLang="en-US" sz="1800">
                <a:solidFill>
                  <a:schemeClr val="tx1"/>
                </a:solidFill>
                <a:latin typeface="Times New Roman" pitchFamily="18" charset="0"/>
              </a:rPr>
              <a:t>期望的定子磁链矢量轨迹</a:t>
            </a:r>
            <a:r>
              <a:rPr lang="zh-CN" altLang="en-US" sz="1800" b="0">
                <a:solidFill>
                  <a:schemeClr val="tx1"/>
                </a:solidFill>
                <a:latin typeface="Times New Roman" pitchFamily="18" charset="0"/>
              </a:rPr>
              <a:t> </a:t>
            </a:r>
          </a:p>
        </p:txBody>
      </p:sp>
      <p:pic>
        <p:nvPicPr>
          <p:cNvPr id="68626" name="Picture 37"/>
          <p:cNvPicPr>
            <a:picLocks noChangeAspect="1" noChangeArrowheads="1"/>
          </p:cNvPicPr>
          <p:nvPr/>
        </p:nvPicPr>
        <p:blipFill>
          <a:blip r:embed="rId6" cstate="print"/>
          <a:srcRect l="5128" b="4082"/>
          <a:stretch>
            <a:fillRect/>
          </a:stretch>
        </p:blipFill>
        <p:spPr bwMode="auto">
          <a:xfrm>
            <a:off x="1698625" y="3502025"/>
            <a:ext cx="3846513" cy="2908300"/>
          </a:xfrm>
          <a:prstGeom prst="rect">
            <a:avLst/>
          </a:prstGeom>
          <a:noFill/>
          <a:ln w="9525">
            <a:noFill/>
            <a:miter lim="800000"/>
            <a:headEnd/>
            <a:tailEnd/>
          </a:ln>
        </p:spPr>
      </p:pic>
      <p:sp>
        <p:nvSpPr>
          <p:cNvPr id="68627" name="Rectangle 38"/>
          <p:cNvSpPr>
            <a:spLocks noChangeArrowheads="1"/>
          </p:cNvSpPr>
          <p:nvPr/>
        </p:nvSpPr>
        <p:spPr bwMode="auto">
          <a:xfrm>
            <a:off x="5310188" y="3460750"/>
            <a:ext cx="2709862"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为了产生</a:t>
            </a:r>
            <a:r>
              <a:rPr lang="zh-CN" altLang="en-US" sz="2000" b="0">
                <a:solidFill>
                  <a:srgbClr val="FF3300"/>
                </a:solidFill>
                <a:latin typeface="Times New Roman" pitchFamily="18" charset="0"/>
              </a:rPr>
              <a:t> </a:t>
            </a:r>
          </a:p>
        </p:txBody>
      </p:sp>
      <p:sp>
        <p:nvSpPr>
          <p:cNvPr id="68628" name="Rectangle 39"/>
          <p:cNvSpPr>
            <a:spLocks noChangeArrowheads="1"/>
          </p:cNvSpPr>
          <p:nvPr/>
        </p:nvSpPr>
        <p:spPr bwMode="auto">
          <a:xfrm>
            <a:off x="5289550" y="5280025"/>
            <a:ext cx="3476625" cy="396875"/>
          </a:xfrm>
          <a:prstGeom prst="rect">
            <a:avLst/>
          </a:prstGeom>
          <a:noFill/>
          <a:ln w="9525">
            <a:noFill/>
            <a:miter lim="800000"/>
            <a:headEnd/>
            <a:tailEnd/>
          </a:ln>
        </p:spPr>
        <p:txBody>
          <a:bodyPr anchor="ctr">
            <a:spAutoFit/>
          </a:bodyPr>
          <a:lstStyle/>
          <a:p>
            <a:pPr indent="266700">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定子磁链矢量的增量为</a:t>
            </a:r>
            <a:r>
              <a:rPr lang="zh-CN" altLang="en-US" sz="2000" b="0">
                <a:solidFill>
                  <a:schemeClr val="tx1"/>
                </a:solidFill>
                <a:latin typeface="Times New Roman" pitchFamily="18" charset="0"/>
              </a:rPr>
              <a:t> </a:t>
            </a:r>
          </a:p>
        </p:txBody>
      </p:sp>
      <p:graphicFrame>
        <p:nvGraphicFramePr>
          <p:cNvPr id="68613" name="Object 40"/>
          <p:cNvGraphicFramePr>
            <a:graphicFrameLocks/>
          </p:cNvGraphicFramePr>
          <p:nvPr/>
        </p:nvGraphicFramePr>
        <p:xfrm>
          <a:off x="6564313" y="3476625"/>
          <a:ext cx="865187" cy="439738"/>
        </p:xfrm>
        <a:graphic>
          <a:graphicData uri="http://schemas.openxmlformats.org/presentationml/2006/ole">
            <p:oleObj spid="_x0000_s68613" r:id="rId7" imgW="495085" imgH="228501" progId="">
              <p:embed/>
            </p:oleObj>
          </a:graphicData>
        </a:graphic>
      </p:graphicFrame>
      <p:pic>
        <p:nvPicPr>
          <p:cNvPr id="68629" name="Picture 41"/>
          <p:cNvPicPr>
            <a:picLocks noChangeAspect="1" noChangeArrowheads="1"/>
          </p:cNvPicPr>
          <p:nvPr/>
        </p:nvPicPr>
        <p:blipFill>
          <a:blip r:embed="rId8" cstate="print"/>
          <a:srcRect/>
          <a:stretch>
            <a:fillRect/>
          </a:stretch>
        </p:blipFill>
        <p:spPr bwMode="auto">
          <a:xfrm>
            <a:off x="5418138" y="3844925"/>
            <a:ext cx="3725862" cy="1314450"/>
          </a:xfrm>
          <a:prstGeom prst="rect">
            <a:avLst/>
          </a:prstGeom>
          <a:noFill/>
          <a:ln w="9525">
            <a:noFill/>
            <a:miter lim="800000"/>
            <a:headEnd/>
            <a:tailEnd/>
          </a:ln>
        </p:spPr>
      </p:pic>
      <p:pic>
        <p:nvPicPr>
          <p:cNvPr id="68630" name="Picture 42"/>
          <p:cNvPicPr>
            <a:picLocks noChangeAspect="1" noChangeArrowheads="1"/>
          </p:cNvPicPr>
          <p:nvPr/>
        </p:nvPicPr>
        <p:blipFill>
          <a:blip r:embed="rId9" cstate="print"/>
          <a:srcRect/>
          <a:stretch>
            <a:fillRect/>
          </a:stretch>
        </p:blipFill>
        <p:spPr bwMode="auto">
          <a:xfrm>
            <a:off x="5456238" y="5773738"/>
            <a:ext cx="3565525" cy="901700"/>
          </a:xfrm>
          <a:prstGeom prst="rect">
            <a:avLst/>
          </a:prstGeom>
          <a:noFill/>
          <a:ln w="9525">
            <a:noFill/>
            <a:miter lim="800000"/>
            <a:headEnd/>
            <a:tailEnd/>
          </a:ln>
        </p:spPr>
      </p:pic>
      <p:sp>
        <p:nvSpPr>
          <p:cNvPr id="29"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0"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1"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2"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3"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4"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2"/>
          <p:cNvSpPr>
            <a:spLocks noGrp="1" noChangeArrowheads="1"/>
          </p:cNvSpPr>
          <p:nvPr>
            <p:ph type="title"/>
          </p:nvPr>
        </p:nvSpPr>
        <p:spPr/>
        <p:txBody>
          <a:bodyPr/>
          <a:lstStyle/>
          <a:p>
            <a:pPr marL="838200" indent="-838200" eaLnBrk="1" hangingPunct="1"/>
            <a:r>
              <a:rPr lang="en-US" altLang="zh-CN" smtClean="0">
                <a:ea typeface="宋体" pitchFamily="2" charset="-122"/>
              </a:rPr>
              <a:t>SVPWM</a:t>
            </a:r>
            <a:r>
              <a:rPr lang="zh-CN" altLang="en-US" smtClean="0">
                <a:ea typeface="宋体" pitchFamily="2" charset="-122"/>
              </a:rPr>
              <a:t>控制的定子磁链  </a:t>
            </a:r>
          </a:p>
        </p:txBody>
      </p:sp>
      <p:sp>
        <p:nvSpPr>
          <p:cNvPr id="70661"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70662"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70663"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70664"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70665"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70666" name="Rectangle 12"/>
          <p:cNvSpPr>
            <a:spLocks noChangeArrowheads="1"/>
          </p:cNvSpPr>
          <p:nvPr/>
        </p:nvSpPr>
        <p:spPr bwMode="auto">
          <a:xfrm>
            <a:off x="2044700" y="2071688"/>
            <a:ext cx="3986213" cy="396875"/>
          </a:xfrm>
          <a:prstGeom prst="rect">
            <a:avLst/>
          </a:prstGeom>
          <a:noFill/>
          <a:ln w="9525">
            <a:noFill/>
            <a:miter lim="800000"/>
            <a:headEnd/>
            <a:tailEnd/>
          </a:ln>
        </p:spPr>
        <p:txBody>
          <a:bodyPr anchor="ctr">
            <a:spAutoFit/>
          </a:bodyPr>
          <a:lstStyle/>
          <a:p>
            <a:pPr>
              <a:lnSpc>
                <a:spcPct val="100000"/>
              </a:lnSpc>
            </a:pPr>
            <a:r>
              <a:rPr lang="zh-CN" altLang="en-US" sz="2000">
                <a:solidFill>
                  <a:schemeClr val="tx1"/>
                </a:solidFill>
                <a:latin typeface="Times New Roman" pitchFamily="18" charset="0"/>
              </a:rPr>
              <a:t>弧度内实际的定子</a:t>
            </a:r>
            <a:r>
              <a:rPr lang="zh-CN" altLang="en-US" sz="2000">
                <a:solidFill>
                  <a:schemeClr val="tx1"/>
                </a:solidFill>
              </a:rPr>
              <a:t>磁链矢量轨迹</a:t>
            </a:r>
            <a:r>
              <a:rPr lang="zh-CN" altLang="en-US" sz="2000"/>
              <a:t> </a:t>
            </a:r>
          </a:p>
        </p:txBody>
      </p:sp>
      <p:sp>
        <p:nvSpPr>
          <p:cNvPr id="70667"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70668" name="Rectangle 14"/>
          <p:cNvSpPr>
            <a:spLocks noChangeArrowheads="1"/>
          </p:cNvSpPr>
          <p:nvPr/>
        </p:nvSpPr>
        <p:spPr bwMode="auto">
          <a:xfrm>
            <a:off x="5254625" y="2906713"/>
            <a:ext cx="3889375" cy="336550"/>
          </a:xfrm>
          <a:prstGeom prst="rect">
            <a:avLst/>
          </a:prstGeom>
          <a:noFill/>
          <a:ln w="9525">
            <a:noFill/>
            <a:miter lim="800000"/>
            <a:headEnd/>
            <a:tailEnd/>
          </a:ln>
        </p:spPr>
        <p:txBody>
          <a:bodyPr wrap="none" anchor="ctr">
            <a:spAutoFit/>
          </a:bodyPr>
          <a:lstStyle/>
          <a:p>
            <a:pPr algn="ctr">
              <a:lnSpc>
                <a:spcPct val="100000"/>
              </a:lnSpc>
            </a:pPr>
            <a:r>
              <a:rPr lang="zh-CN" altLang="en-US" sz="1600">
                <a:solidFill>
                  <a:schemeClr val="tx1"/>
                </a:solidFill>
                <a:latin typeface="Times New Roman" pitchFamily="18" charset="0"/>
              </a:rPr>
              <a:t>图</a:t>
            </a:r>
            <a:r>
              <a:rPr lang="en-US" altLang="zh-CN" sz="1600">
                <a:solidFill>
                  <a:schemeClr val="tx1"/>
                </a:solidFill>
                <a:latin typeface="Times New Roman" pitchFamily="18" charset="0"/>
              </a:rPr>
              <a:t>6-33  N=4</a:t>
            </a:r>
            <a:r>
              <a:rPr lang="zh-CN" altLang="en-US" sz="1600">
                <a:solidFill>
                  <a:schemeClr val="tx1"/>
                </a:solidFill>
                <a:latin typeface="Times New Roman" pitchFamily="18" charset="0"/>
              </a:rPr>
              <a:t>时，实际的定子磁链矢量轨迹</a:t>
            </a:r>
          </a:p>
        </p:txBody>
      </p:sp>
      <p:pic>
        <p:nvPicPr>
          <p:cNvPr id="70669" name="Picture 15" descr="0533"/>
          <p:cNvPicPr>
            <a:picLocks noChangeAspect="1" noChangeArrowheads="1"/>
          </p:cNvPicPr>
          <p:nvPr/>
        </p:nvPicPr>
        <p:blipFill>
          <a:blip r:embed="rId3" cstate="print"/>
          <a:srcRect/>
          <a:stretch>
            <a:fillRect/>
          </a:stretch>
        </p:blipFill>
        <p:spPr bwMode="auto">
          <a:xfrm>
            <a:off x="6480175" y="976313"/>
            <a:ext cx="2413000" cy="1962150"/>
          </a:xfrm>
          <a:prstGeom prst="rect">
            <a:avLst/>
          </a:prstGeom>
          <a:noFill/>
          <a:ln w="9525">
            <a:noFill/>
            <a:miter lim="800000"/>
            <a:headEnd/>
            <a:tailEnd/>
          </a:ln>
        </p:spPr>
      </p:pic>
      <p:graphicFrame>
        <p:nvGraphicFramePr>
          <p:cNvPr id="70658" name="Object 16"/>
          <p:cNvGraphicFramePr>
            <a:graphicFrameLocks/>
          </p:cNvGraphicFramePr>
          <p:nvPr/>
        </p:nvGraphicFramePr>
        <p:xfrm>
          <a:off x="1681163" y="1797050"/>
          <a:ext cx="454025" cy="1081088"/>
        </p:xfrm>
        <a:graphic>
          <a:graphicData uri="http://schemas.openxmlformats.org/presentationml/2006/ole">
            <p:oleObj spid="_x0000_s70658" r:id="rId4" imgW="164957" imgH="393359" progId="">
              <p:embed/>
            </p:oleObj>
          </a:graphicData>
        </a:graphic>
      </p:graphicFrame>
      <p:sp>
        <p:nvSpPr>
          <p:cNvPr id="70670" name="Rectangle 18"/>
          <p:cNvSpPr>
            <a:spLocks noChangeArrowheads="1"/>
          </p:cNvSpPr>
          <p:nvPr/>
        </p:nvSpPr>
        <p:spPr bwMode="auto">
          <a:xfrm>
            <a:off x="1719263" y="968375"/>
            <a:ext cx="3887787"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定子磁链矢量轨迹</a:t>
            </a:r>
            <a:r>
              <a:rPr lang="zh-CN" altLang="en-US" sz="2000" b="0">
                <a:solidFill>
                  <a:srgbClr val="FF3300"/>
                </a:solidFill>
                <a:latin typeface="Times New Roman" pitchFamily="18" charset="0"/>
              </a:rPr>
              <a:t> </a:t>
            </a:r>
          </a:p>
        </p:txBody>
      </p:sp>
      <p:sp>
        <p:nvSpPr>
          <p:cNvPr id="70671" name="Rectangle 32"/>
          <p:cNvSpPr>
            <a:spLocks noChangeArrowheads="1"/>
          </p:cNvSpPr>
          <p:nvPr/>
        </p:nvSpPr>
        <p:spPr bwMode="auto">
          <a:xfrm>
            <a:off x="5810250" y="6481763"/>
            <a:ext cx="2911475" cy="336550"/>
          </a:xfrm>
          <a:prstGeom prst="rect">
            <a:avLst/>
          </a:prstGeom>
          <a:noFill/>
          <a:ln w="9525">
            <a:noFill/>
            <a:miter lim="800000"/>
            <a:headEnd/>
            <a:tailEnd/>
          </a:ln>
        </p:spPr>
        <p:txBody>
          <a:bodyPr wrap="none" anchor="ctr">
            <a:spAutoFit/>
          </a:bodyPr>
          <a:lstStyle/>
          <a:p>
            <a:pPr algn="ctr">
              <a:lnSpc>
                <a:spcPct val="100000"/>
              </a:lnSpc>
            </a:pPr>
            <a:r>
              <a:rPr lang="zh-CN" altLang="en-US" sz="1600">
                <a:solidFill>
                  <a:schemeClr val="tx1"/>
                </a:solidFill>
                <a:latin typeface="Times New Roman" pitchFamily="18" charset="0"/>
              </a:rPr>
              <a:t>图</a:t>
            </a:r>
            <a:r>
              <a:rPr lang="en-US" altLang="zh-CN" sz="1600">
                <a:solidFill>
                  <a:schemeClr val="tx1"/>
                </a:solidFill>
                <a:latin typeface="Times New Roman" pitchFamily="18" charset="0"/>
              </a:rPr>
              <a:t>6-34  </a:t>
            </a:r>
            <a:r>
              <a:rPr lang="zh-CN" altLang="en-US" sz="1600">
                <a:solidFill>
                  <a:schemeClr val="tx1"/>
                </a:solidFill>
                <a:latin typeface="Times New Roman" pitchFamily="18" charset="0"/>
              </a:rPr>
              <a:t>定子旋转磁链矢量轨迹</a:t>
            </a:r>
          </a:p>
        </p:txBody>
      </p:sp>
      <p:sp>
        <p:nvSpPr>
          <p:cNvPr id="70672" name="Rectangle 33"/>
          <p:cNvSpPr>
            <a:spLocks noChangeArrowheads="1"/>
          </p:cNvSpPr>
          <p:nvPr/>
        </p:nvSpPr>
        <p:spPr bwMode="auto">
          <a:xfrm>
            <a:off x="4324350" y="4830763"/>
            <a:ext cx="1824038" cy="396875"/>
          </a:xfrm>
          <a:prstGeom prst="rect">
            <a:avLst/>
          </a:prstGeom>
          <a:noFill/>
          <a:ln w="9525">
            <a:noFill/>
            <a:miter lim="800000"/>
            <a:headEnd/>
            <a:tailEnd/>
          </a:ln>
        </p:spPr>
        <p:txBody>
          <a:bodyPr anchor="ctr">
            <a:spAutoFit/>
          </a:bodyPr>
          <a:lstStyle/>
          <a:p>
            <a:pPr>
              <a:lnSpc>
                <a:spcPct val="100000"/>
              </a:lnSpc>
            </a:pPr>
            <a:r>
              <a:rPr lang="zh-CN" altLang="en-US" sz="2000">
                <a:solidFill>
                  <a:schemeClr val="tx1"/>
                </a:solidFill>
                <a:latin typeface="Times New Roman" pitchFamily="18" charset="0"/>
              </a:rPr>
              <a:t>磁链矢量轨迹 </a:t>
            </a:r>
            <a:endParaRPr lang="zh-CN" altLang="en-US" sz="2000">
              <a:solidFill>
                <a:srgbClr val="FF3300"/>
              </a:solidFill>
              <a:latin typeface="Times New Roman" pitchFamily="18" charset="0"/>
            </a:endParaRPr>
          </a:p>
        </p:txBody>
      </p:sp>
      <p:pic>
        <p:nvPicPr>
          <p:cNvPr id="70673" name="Picture 34" descr="0534"/>
          <p:cNvPicPr>
            <a:picLocks noChangeAspect="1" noChangeArrowheads="1"/>
          </p:cNvPicPr>
          <p:nvPr/>
        </p:nvPicPr>
        <p:blipFill>
          <a:blip r:embed="rId5" cstate="print"/>
          <a:srcRect/>
          <a:stretch>
            <a:fillRect/>
          </a:stretch>
        </p:blipFill>
        <p:spPr bwMode="auto">
          <a:xfrm>
            <a:off x="6332538" y="4173538"/>
            <a:ext cx="2543175" cy="2333625"/>
          </a:xfrm>
          <a:prstGeom prst="rect">
            <a:avLst/>
          </a:prstGeom>
          <a:noFill/>
          <a:ln w="9525">
            <a:noFill/>
            <a:miter lim="800000"/>
            <a:headEnd/>
            <a:tailEnd/>
          </a:ln>
        </p:spPr>
      </p:pic>
      <p:sp>
        <p:nvSpPr>
          <p:cNvPr id="70674" name="Rectangle 36"/>
          <p:cNvSpPr>
            <a:spLocks noChangeArrowheads="1"/>
          </p:cNvSpPr>
          <p:nvPr/>
        </p:nvSpPr>
        <p:spPr bwMode="auto">
          <a:xfrm>
            <a:off x="3027363" y="4824413"/>
            <a:ext cx="2303462" cy="396875"/>
          </a:xfrm>
          <a:prstGeom prst="rect">
            <a:avLst/>
          </a:prstGeom>
          <a:noFill/>
          <a:ln w="9525">
            <a:noFill/>
            <a:miter lim="800000"/>
            <a:headEnd/>
            <a:tailEnd/>
          </a:ln>
        </p:spPr>
        <p:txBody>
          <a:bodyPr anchor="ctr">
            <a:spAutoFit/>
          </a:bodyPr>
          <a:lstStyle/>
          <a:p>
            <a:pPr>
              <a:lnSpc>
                <a:spcPct val="100000"/>
              </a:lnSpc>
            </a:pPr>
            <a:r>
              <a:rPr lang="zh-CN" altLang="en-US" sz="2000">
                <a:solidFill>
                  <a:schemeClr val="tx1"/>
                </a:solidFill>
                <a:latin typeface="Times New Roman" pitchFamily="18" charset="0"/>
              </a:rPr>
              <a:t>弧度的定子</a:t>
            </a:r>
          </a:p>
        </p:txBody>
      </p:sp>
      <p:sp>
        <p:nvSpPr>
          <p:cNvPr id="398373" name="Rectangle 37"/>
          <p:cNvSpPr>
            <a:spLocks noChangeArrowheads="1"/>
          </p:cNvSpPr>
          <p:nvPr/>
        </p:nvSpPr>
        <p:spPr bwMode="auto">
          <a:xfrm>
            <a:off x="1792288" y="3149600"/>
            <a:ext cx="7007225" cy="1357313"/>
          </a:xfrm>
          <a:prstGeom prst="rect">
            <a:avLst/>
          </a:prstGeom>
          <a:noFill/>
          <a:ln w="9525">
            <a:noFill/>
            <a:miter lim="800000"/>
          </a:ln>
          <a:effectLst/>
        </p:spPr>
        <p:txBody>
          <a:bodyPr anchor="ctr">
            <a:spAutoFit/>
          </a:bodyPr>
          <a:lstStyle/>
          <a:p>
            <a:pPr>
              <a:lnSpc>
                <a:spcPct val="100000"/>
              </a:lnSpc>
              <a:spcBef>
                <a:spcPct val="15000"/>
              </a:spcBef>
              <a:buClr>
                <a:schemeClr val="folHlink"/>
              </a:buClr>
              <a:buSzPct val="75000"/>
              <a:buFont typeface="Wingdings" panose="05000000000000000000" pitchFamily="2" charset="2"/>
              <a:buChar char="l"/>
              <a:defRPr/>
            </a:pPr>
            <a:r>
              <a:rPr kumimoji="1" lang="zh-CN" altLang="en-US" sz="2000">
                <a:solidFill>
                  <a:srgbClr val="CC0000"/>
                </a:solidFill>
                <a:effectLst>
                  <a:outerShdw blurRad="38100" dist="38100" dir="2700000" algn="tl">
                    <a:srgbClr val="C0C0C0"/>
                  </a:outerShdw>
                </a:effectLst>
                <a:latin typeface="Times New Roman" panose="02020603050405020304" pitchFamily="18" charset="0"/>
                <a:sym typeface="+mn-ea"/>
              </a:rPr>
              <a:t>实际的定子磁链矢量轨迹在期望的磁链圆周围波动。</a:t>
            </a:r>
            <a:r>
              <a:rPr kumimoji="1" lang="en-US" altLang="zh-CN" sz="2000">
                <a:solidFill>
                  <a:srgbClr val="CC0000"/>
                </a:solidFill>
                <a:effectLst>
                  <a:outerShdw blurRad="38100" dist="38100" dir="2700000" algn="tl">
                    <a:srgbClr val="C0C0C0"/>
                  </a:outerShdw>
                </a:effectLst>
                <a:latin typeface="Times New Roman" panose="02020603050405020304" pitchFamily="18" charset="0"/>
                <a:sym typeface="+mn-ea"/>
              </a:rPr>
              <a:t>N</a:t>
            </a:r>
            <a:r>
              <a:rPr kumimoji="1" lang="zh-CN" altLang="en-US" sz="2000">
                <a:solidFill>
                  <a:srgbClr val="CC0000"/>
                </a:solidFill>
                <a:effectLst>
                  <a:outerShdw blurRad="38100" dist="38100" dir="2700000" algn="tl">
                    <a:srgbClr val="C0C0C0"/>
                  </a:outerShdw>
                </a:effectLst>
                <a:latin typeface="Times New Roman" panose="02020603050405020304" pitchFamily="18" charset="0"/>
                <a:sym typeface="+mn-ea"/>
              </a:rPr>
              <a:t>越大，磁链轨迹越接近于圆，但开关频率随之增大。</a:t>
            </a:r>
          </a:p>
          <a:p>
            <a:pPr>
              <a:lnSpc>
                <a:spcPct val="100000"/>
              </a:lnSpc>
              <a:spcBef>
                <a:spcPct val="15000"/>
              </a:spcBef>
              <a:buClr>
                <a:schemeClr val="folHlink"/>
              </a:buClr>
              <a:buSzPct val="75000"/>
              <a:buFont typeface="Wingdings" panose="05000000000000000000" pitchFamily="2" charset="2"/>
              <a:buChar char="l"/>
              <a:defRPr/>
            </a:pPr>
            <a:r>
              <a:rPr kumimoji="1" lang="zh-CN" altLang="en-US" sz="2000">
                <a:solidFill>
                  <a:srgbClr val="CC0000"/>
                </a:solidFill>
                <a:effectLst>
                  <a:outerShdw blurRad="38100" dist="38100" dir="2700000" algn="tl">
                    <a:srgbClr val="C0C0C0"/>
                  </a:outerShdw>
                </a:effectLst>
                <a:latin typeface="Times New Roman" panose="02020603050405020304" pitchFamily="18" charset="0"/>
                <a:sym typeface="+mn-ea"/>
              </a:rPr>
              <a:t>由于</a:t>
            </a:r>
            <a:r>
              <a:rPr kumimoji="1" lang="en-US" altLang="zh-CN" sz="2000">
                <a:solidFill>
                  <a:srgbClr val="CC0000"/>
                </a:solidFill>
                <a:effectLst>
                  <a:outerShdw blurRad="38100" dist="38100" dir="2700000" algn="tl">
                    <a:srgbClr val="C0C0C0"/>
                  </a:outerShdw>
                </a:effectLst>
                <a:latin typeface="Times New Roman" panose="02020603050405020304" pitchFamily="18" charset="0"/>
                <a:sym typeface="+mn-ea"/>
              </a:rPr>
              <a:t>N</a:t>
            </a:r>
            <a:r>
              <a:rPr kumimoji="1" lang="zh-CN" altLang="en-US" sz="2000">
                <a:solidFill>
                  <a:srgbClr val="CC0000"/>
                </a:solidFill>
                <a:effectLst>
                  <a:outerShdw blurRad="38100" dist="38100" dir="2700000" algn="tl">
                    <a:srgbClr val="C0C0C0"/>
                  </a:outerShdw>
                </a:effectLst>
                <a:latin typeface="Times New Roman" panose="02020603050405020304" pitchFamily="18" charset="0"/>
                <a:sym typeface="+mn-ea"/>
              </a:rPr>
              <a:t>是有限的，所以磁链轨迹只能接近于圆，而不可能等于圆。</a:t>
            </a:r>
          </a:p>
        </p:txBody>
      </p:sp>
      <p:graphicFrame>
        <p:nvGraphicFramePr>
          <p:cNvPr id="70659" name="Object 38"/>
          <p:cNvGraphicFramePr>
            <a:graphicFrameLocks noGrp="1"/>
          </p:cNvGraphicFramePr>
          <p:nvPr>
            <p:ph idx="1"/>
          </p:nvPr>
        </p:nvGraphicFramePr>
        <p:xfrm>
          <a:off x="1838325" y="4810125"/>
          <a:ext cx="1152525" cy="487363"/>
        </p:xfrm>
        <a:graphic>
          <a:graphicData uri="http://schemas.openxmlformats.org/presentationml/2006/ole">
            <p:oleObj spid="_x0000_s70659" r:id="rId6" imgW="456408" imgH="177492" progId="">
              <p:embed/>
            </p:oleObj>
          </a:graphicData>
        </a:graphic>
      </p:graphicFrame>
      <p:sp>
        <p:nvSpPr>
          <p:cNvPr id="26"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7"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8"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9"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0"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1"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8373"/>
                                        </p:tgtEl>
                                        <p:attrNameLst>
                                          <p:attrName>style.visibility</p:attrName>
                                        </p:attrNameLst>
                                      </p:cBhvr>
                                      <p:to>
                                        <p:strVal val="visible"/>
                                      </p:to>
                                    </p:set>
                                    <p:anim calcmode="lin" valueType="num">
                                      <p:cBhvr additive="base">
                                        <p:cTn id="7" dur="500" fill="hold"/>
                                        <p:tgtEl>
                                          <p:spTgt spid="398373"/>
                                        </p:tgtEl>
                                        <p:attrNameLst>
                                          <p:attrName>ppt_x</p:attrName>
                                        </p:attrNameLst>
                                      </p:cBhvr>
                                      <p:tavLst>
                                        <p:tav tm="0">
                                          <p:val>
                                            <p:strVal val="#ppt_x"/>
                                          </p:val>
                                        </p:tav>
                                        <p:tav tm="100000">
                                          <p:val>
                                            <p:strVal val="#ppt_x"/>
                                          </p:val>
                                        </p:tav>
                                      </p:tavLst>
                                    </p:anim>
                                    <p:anim calcmode="lin" valueType="num">
                                      <p:cBhvr additive="base">
                                        <p:cTn id="8" dur="500" fill="hold"/>
                                        <p:tgtEl>
                                          <p:spTgt spid="3983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7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541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5412"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5413"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5414"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5415"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41320" name="Rectangle 9"/>
          <p:cNvSpPr>
            <a:spLocks noChangeArrowheads="1"/>
          </p:cNvSpPr>
          <p:nvPr/>
        </p:nvSpPr>
        <p:spPr bwMode="auto">
          <a:xfrm>
            <a:off x="1697038" y="1268413"/>
            <a:ext cx="7446962" cy="5016500"/>
          </a:xfrm>
          <a:prstGeom prst="rect">
            <a:avLst/>
          </a:prstGeom>
          <a:noFill/>
          <a:ln w="9525">
            <a:noFill/>
            <a:miter lim="800000"/>
          </a:ln>
        </p:spPr>
        <p:txBody>
          <a:bodyPr anchor="ctr">
            <a:spAutoFit/>
          </a:bodyPr>
          <a:lstStyle/>
          <a:p>
            <a:pPr>
              <a:lnSpc>
                <a:spcPct val="100000"/>
              </a:lnSpc>
              <a:spcBef>
                <a:spcPts val="3000"/>
              </a:spcBef>
              <a:buFontTx/>
              <a:buNone/>
              <a:defRPr/>
            </a:pPr>
            <a:r>
              <a:rPr kumimoji="1" lang="zh-CN" altLang="en-US" sz="2200" dirty="0">
                <a:solidFill>
                  <a:srgbClr val="006666"/>
                </a:solidFill>
                <a:sym typeface="+mn-ea"/>
              </a:rPr>
              <a:t>（</a:t>
            </a:r>
            <a:r>
              <a:rPr kumimoji="1" lang="en-US" altLang="zh-CN" sz="2200" dirty="0">
                <a:solidFill>
                  <a:srgbClr val="006666"/>
                </a:solidFill>
                <a:sym typeface="+mn-ea"/>
              </a:rPr>
              <a:t>1</a:t>
            </a:r>
            <a:r>
              <a:rPr kumimoji="1" lang="zh-CN" altLang="en-US" sz="2200" dirty="0">
                <a:solidFill>
                  <a:srgbClr val="006666"/>
                </a:solidFill>
                <a:sym typeface="+mn-ea"/>
              </a:rPr>
              <a:t>）逆变器的每个工作周期被划成</a:t>
            </a:r>
            <a:r>
              <a:rPr kumimoji="1" lang="en-US" altLang="zh-CN" sz="2200" dirty="0">
                <a:solidFill>
                  <a:srgbClr val="006666"/>
                </a:solidFill>
                <a:sym typeface="+mn-ea"/>
              </a:rPr>
              <a:t>6</a:t>
            </a:r>
            <a:r>
              <a:rPr kumimoji="1" lang="zh-CN" altLang="en-US" sz="2200" dirty="0">
                <a:solidFill>
                  <a:srgbClr val="006666"/>
                </a:solidFill>
                <a:sym typeface="+mn-ea"/>
              </a:rPr>
              <a:t>个扇区，为了使电动机旋转磁场逼近圆形，每个扇区再分成若干个小区间</a:t>
            </a:r>
            <a:r>
              <a:rPr kumimoji="1" lang="en-US" altLang="zh-CN" sz="2200" dirty="0">
                <a:solidFill>
                  <a:srgbClr val="006666"/>
                </a:solidFill>
                <a:latin typeface="Times New Roman" panose="02020603050405020304" pitchFamily="18" charset="0"/>
                <a:sym typeface="+mn-ea"/>
              </a:rPr>
              <a:t>T0</a:t>
            </a:r>
            <a:r>
              <a:rPr kumimoji="1" lang="zh-CN" altLang="en-US" sz="2200" dirty="0">
                <a:solidFill>
                  <a:srgbClr val="006666"/>
                </a:solidFill>
                <a:latin typeface="Times New Roman" panose="02020603050405020304" pitchFamily="18" charset="0"/>
                <a:sym typeface="+mn-ea"/>
              </a:rPr>
              <a:t>，</a:t>
            </a:r>
            <a:r>
              <a:rPr kumimoji="1" lang="en-US" altLang="zh-CN" sz="2200" dirty="0">
                <a:solidFill>
                  <a:srgbClr val="006666"/>
                </a:solidFill>
                <a:latin typeface="Times New Roman" panose="02020603050405020304" pitchFamily="18" charset="0"/>
                <a:sym typeface="+mn-ea"/>
              </a:rPr>
              <a:t>T0</a:t>
            </a:r>
            <a:r>
              <a:rPr kumimoji="1" lang="zh-CN" altLang="en-US" sz="2200" dirty="0">
                <a:solidFill>
                  <a:srgbClr val="006666"/>
                </a:solidFill>
                <a:sym typeface="+mn-ea"/>
              </a:rPr>
              <a:t>越短，旋转磁场越接近圆形，但</a:t>
            </a:r>
            <a:r>
              <a:rPr kumimoji="1" lang="en-US" altLang="zh-CN" sz="2200" dirty="0">
                <a:solidFill>
                  <a:srgbClr val="006666"/>
                </a:solidFill>
                <a:latin typeface="Times New Roman" panose="02020603050405020304" pitchFamily="18" charset="0"/>
                <a:sym typeface="+mn-ea"/>
              </a:rPr>
              <a:t>T0</a:t>
            </a:r>
            <a:r>
              <a:rPr kumimoji="1" lang="zh-CN" altLang="en-US" sz="2200" dirty="0">
                <a:solidFill>
                  <a:srgbClr val="006666"/>
                </a:solidFill>
                <a:sym typeface="+mn-ea"/>
              </a:rPr>
              <a:t>的缩短受到功率开关器件允许的开关频率的制约。</a:t>
            </a:r>
          </a:p>
          <a:p>
            <a:pPr>
              <a:lnSpc>
                <a:spcPct val="100000"/>
              </a:lnSpc>
              <a:spcBef>
                <a:spcPts val="3000"/>
              </a:spcBef>
              <a:buFontTx/>
              <a:buNone/>
              <a:defRPr/>
            </a:pPr>
            <a:r>
              <a:rPr kumimoji="1" lang="zh-CN" altLang="en-US" sz="2200" dirty="0">
                <a:solidFill>
                  <a:srgbClr val="0000FF"/>
                </a:solidFill>
                <a:sym typeface="+mn-ea"/>
              </a:rPr>
              <a:t>（</a:t>
            </a:r>
            <a:r>
              <a:rPr kumimoji="1" lang="en-US" altLang="zh-CN" sz="2200" dirty="0">
                <a:solidFill>
                  <a:srgbClr val="0000FF"/>
                </a:solidFill>
                <a:sym typeface="+mn-ea"/>
              </a:rPr>
              <a:t>2</a:t>
            </a:r>
            <a:r>
              <a:rPr kumimoji="1" lang="zh-CN" altLang="en-US" sz="2200" dirty="0">
                <a:solidFill>
                  <a:srgbClr val="0000FF"/>
                </a:solidFill>
                <a:sym typeface="+mn-ea"/>
              </a:rPr>
              <a:t>）在每个小区间内虽有多次开关状态的切换，但每次切换都只涉及一个功率开关器件，因而开关损耗较小。</a:t>
            </a:r>
          </a:p>
          <a:p>
            <a:pPr>
              <a:lnSpc>
                <a:spcPct val="100000"/>
              </a:lnSpc>
              <a:spcBef>
                <a:spcPts val="3000"/>
              </a:spcBef>
              <a:buFontTx/>
              <a:buNone/>
              <a:defRPr/>
            </a:pPr>
            <a:r>
              <a:rPr kumimoji="1" lang="zh-CN" altLang="en-US" sz="2200" dirty="0">
                <a:solidFill>
                  <a:srgbClr val="006666"/>
                </a:solidFill>
                <a:sym typeface="+mn-ea"/>
              </a:rPr>
              <a:t>（</a:t>
            </a:r>
            <a:r>
              <a:rPr kumimoji="1" lang="en-US" altLang="zh-CN" sz="2200" dirty="0">
                <a:solidFill>
                  <a:srgbClr val="006666"/>
                </a:solidFill>
                <a:sym typeface="+mn-ea"/>
              </a:rPr>
              <a:t>3</a:t>
            </a:r>
            <a:r>
              <a:rPr kumimoji="1" lang="zh-CN" altLang="en-US" sz="2200" dirty="0">
                <a:solidFill>
                  <a:srgbClr val="006666"/>
                </a:solidFill>
                <a:sym typeface="+mn-ea"/>
              </a:rPr>
              <a:t>）每个小区间均以零电压矢量开始，又以零矢量结束。</a:t>
            </a:r>
          </a:p>
          <a:p>
            <a:pPr>
              <a:lnSpc>
                <a:spcPct val="100000"/>
              </a:lnSpc>
              <a:spcBef>
                <a:spcPts val="3000"/>
              </a:spcBef>
              <a:buFontTx/>
              <a:buNone/>
              <a:defRPr/>
            </a:pPr>
            <a:r>
              <a:rPr kumimoji="1" lang="zh-CN" altLang="en-US" sz="2200" dirty="0">
                <a:solidFill>
                  <a:srgbClr val="0000FF"/>
                </a:solidFill>
                <a:sym typeface="+mn-ea"/>
              </a:rPr>
              <a:t>（</a:t>
            </a:r>
            <a:r>
              <a:rPr kumimoji="1" lang="en-US" altLang="zh-CN" sz="2200" dirty="0">
                <a:solidFill>
                  <a:srgbClr val="0000FF"/>
                </a:solidFill>
                <a:sym typeface="+mn-ea"/>
              </a:rPr>
              <a:t>4</a:t>
            </a:r>
            <a:r>
              <a:rPr kumimoji="1" lang="zh-CN" altLang="en-US" sz="2200" dirty="0">
                <a:solidFill>
                  <a:srgbClr val="0000FF"/>
                </a:solidFill>
                <a:sym typeface="+mn-ea"/>
              </a:rPr>
              <a:t>）利用电压空间矢量直接生成三相</a:t>
            </a:r>
            <a:r>
              <a:rPr kumimoji="1" lang="en-US" altLang="zh-CN" sz="2200" dirty="0">
                <a:solidFill>
                  <a:srgbClr val="0000FF"/>
                </a:solidFill>
                <a:latin typeface="Times New Roman" panose="02020603050405020304" pitchFamily="18" charset="0"/>
                <a:sym typeface="+mn-ea"/>
              </a:rPr>
              <a:t>PWM</a:t>
            </a:r>
            <a:r>
              <a:rPr kumimoji="1" lang="zh-CN" altLang="en-US" sz="2200" dirty="0">
                <a:solidFill>
                  <a:srgbClr val="0000FF"/>
                </a:solidFill>
                <a:sym typeface="+mn-ea"/>
              </a:rPr>
              <a:t>波，计算简便。</a:t>
            </a:r>
          </a:p>
          <a:p>
            <a:pPr>
              <a:lnSpc>
                <a:spcPct val="100000"/>
              </a:lnSpc>
              <a:spcBef>
                <a:spcPts val="3000"/>
              </a:spcBef>
              <a:buFontTx/>
              <a:buNone/>
              <a:defRPr/>
            </a:pPr>
            <a:r>
              <a:rPr kumimoji="1" lang="zh-CN" altLang="en-US" sz="2200" dirty="0">
                <a:solidFill>
                  <a:srgbClr val="006666"/>
                </a:solidFill>
                <a:sym typeface="+mn-ea"/>
              </a:rPr>
              <a:t>（</a:t>
            </a:r>
            <a:r>
              <a:rPr kumimoji="1" lang="en-US" altLang="zh-CN" sz="2200" dirty="0">
                <a:solidFill>
                  <a:srgbClr val="006666"/>
                </a:solidFill>
                <a:sym typeface="+mn-ea"/>
              </a:rPr>
              <a:t>5</a:t>
            </a:r>
            <a:r>
              <a:rPr kumimoji="1" lang="zh-CN" altLang="en-US" sz="2200" dirty="0">
                <a:solidFill>
                  <a:srgbClr val="006666"/>
                </a:solidFill>
                <a:sym typeface="+mn-ea"/>
              </a:rPr>
              <a:t>）逆变器输出线电压基波最大值为直流侧电压，比一般的</a:t>
            </a:r>
            <a:r>
              <a:rPr kumimoji="1" lang="en-US" altLang="zh-CN" sz="2200" dirty="0">
                <a:solidFill>
                  <a:srgbClr val="006666"/>
                </a:solidFill>
                <a:latin typeface="Times New Roman" panose="02020603050405020304" pitchFamily="18" charset="0"/>
                <a:sym typeface="+mn-ea"/>
              </a:rPr>
              <a:t>SPWM</a:t>
            </a:r>
            <a:r>
              <a:rPr kumimoji="1" lang="zh-CN" altLang="en-US" sz="2200" dirty="0">
                <a:solidFill>
                  <a:srgbClr val="006666"/>
                </a:solidFill>
                <a:sym typeface="+mn-ea"/>
              </a:rPr>
              <a:t>逆变器输出电压</a:t>
            </a:r>
            <a:r>
              <a:rPr kumimoji="1" lang="zh-CN" altLang="en-US" sz="2200"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提高</a:t>
            </a:r>
            <a:r>
              <a:rPr kumimoji="1" lang="en-US" altLang="zh-CN" sz="2200"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15% </a:t>
            </a:r>
            <a:r>
              <a:rPr kumimoji="1" lang="zh-CN" altLang="en-US" sz="2200" dirty="0">
                <a:solidFill>
                  <a:srgbClr val="006666"/>
                </a:solidFill>
                <a:sym typeface="+mn-ea"/>
              </a:rPr>
              <a:t>。</a:t>
            </a:r>
          </a:p>
        </p:txBody>
      </p:sp>
      <p:sp>
        <p:nvSpPr>
          <p:cNvPr id="403483" name="Rectangle 27"/>
          <p:cNvSpPr>
            <a:spLocks noGrp="1" noChangeArrowheads="1"/>
          </p:cNvSpPr>
          <p:nvPr>
            <p:ph type="title"/>
          </p:nvPr>
        </p:nvSpPr>
        <p:spPr/>
        <p:txBody>
          <a:bodyPr/>
          <a:lstStyle/>
          <a:p>
            <a:pPr eaLnBrk="1" hangingPunct="1">
              <a:defRPr/>
            </a:pPr>
            <a:r>
              <a:rPr kumimoji="1" lang="zh-CN" altLang="en-US" dirty="0" smtClean="0">
                <a:solidFill>
                  <a:srgbClr val="CC0000"/>
                </a:solidFill>
                <a:effectLst>
                  <a:outerShdw blurRad="38100" dist="38100" dir="2700000" algn="tl">
                    <a:srgbClr val="C0C0C0"/>
                  </a:outerShdw>
                </a:effectLst>
                <a:ea typeface="宋体" panose="02010600030101010101" pitchFamily="2" charset="-122"/>
              </a:rPr>
              <a:t>电压空间矢量脉宽调制（</a:t>
            </a:r>
            <a:r>
              <a:rPr kumimoji="1" lang="en-US" altLang="zh-CN" dirty="0" smtClean="0">
                <a:solidFill>
                  <a:srgbClr val="CC0000"/>
                </a:solidFill>
                <a:effectLst>
                  <a:outerShdw blurRad="38100" dist="38100" dir="2700000" algn="tl">
                    <a:srgbClr val="C0C0C0"/>
                  </a:outerShdw>
                </a:effectLst>
                <a:ea typeface="宋体" panose="02010600030101010101" pitchFamily="2" charset="-122"/>
              </a:rPr>
              <a:t>SVPWM</a:t>
            </a:r>
            <a:r>
              <a:rPr kumimoji="1" lang="zh-CN" altLang="en-US" dirty="0" smtClean="0">
                <a:solidFill>
                  <a:srgbClr val="CC0000"/>
                </a:solidFill>
                <a:effectLst>
                  <a:outerShdw blurRad="38100" dist="38100" dir="2700000" algn="tl">
                    <a:srgbClr val="C0C0C0"/>
                  </a:outerShdw>
                </a:effectLst>
                <a:ea typeface="宋体" panose="02010600030101010101" pitchFamily="2" charset="-122"/>
              </a:rPr>
              <a:t>）控制模式的</a:t>
            </a:r>
            <a:r>
              <a:rPr kumimoji="1" lang="zh-CN" altLang="en-US" dirty="0" smtClean="0">
                <a:solidFill>
                  <a:srgbClr val="CC0000"/>
                </a:solidFill>
                <a:effectLst>
                  <a:outerShdw blurRad="38100" dist="38100" dir="2700000" algn="tl">
                    <a:srgbClr val="C0C0C0"/>
                  </a:outerShdw>
                </a:effectLst>
                <a:latin typeface="黑体" panose="02010609060101010101" pitchFamily="49" charset="-122"/>
                <a:ea typeface="黑体" panose="02010609060101010101" pitchFamily="49" charset="-122"/>
              </a:rPr>
              <a:t>特点</a:t>
            </a:r>
          </a:p>
        </p:txBody>
      </p:sp>
      <p:sp>
        <p:nvSpPr>
          <p:cNvPr id="16"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1905000" y="206375"/>
            <a:ext cx="5481638" cy="741363"/>
          </a:xfrm>
        </p:spPr>
        <p:txBody>
          <a:bodyPr/>
          <a:lstStyle/>
          <a:p>
            <a:pPr eaLnBrk="1" hangingPunct="1">
              <a:defRPr/>
            </a:pPr>
            <a:r>
              <a:rPr lang="en-US" altLang="zh-CN" sz="2800" dirty="0" smtClean="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6.5 </a:t>
            </a:r>
            <a:r>
              <a:rPr lang="zh-CN" altLang="en-US" sz="2800" dirty="0" smtClean="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转速开环变压变频调速系统</a:t>
            </a:r>
          </a:p>
        </p:txBody>
      </p:sp>
      <p:sp>
        <p:nvSpPr>
          <p:cNvPr id="603146" name="Rectangle 10"/>
          <p:cNvSpPr>
            <a:spLocks noChangeArrowheads="1"/>
          </p:cNvSpPr>
          <p:nvPr/>
        </p:nvSpPr>
        <p:spPr bwMode="auto">
          <a:xfrm>
            <a:off x="2132013" y="1455738"/>
            <a:ext cx="4029075" cy="700087"/>
          </a:xfrm>
          <a:prstGeom prst="rect">
            <a:avLst/>
          </a:prstGeom>
          <a:noFill/>
          <a:ln w="9525">
            <a:noFill/>
            <a:miter lim="800000"/>
          </a:ln>
          <a:effectLst/>
        </p:spPr>
        <p:txBody>
          <a:bodyPr lIns="0" tIns="0" bIns="0" anchor="ctr"/>
          <a:lstStyle/>
          <a:p>
            <a:pPr>
              <a:buFontTx/>
              <a:buNone/>
              <a:defRPr/>
            </a:pPr>
            <a:r>
              <a:rPr lang="zh-CN" altLang="en-US" sz="4800">
                <a:solidFill>
                  <a:schemeClr val="tx1"/>
                </a:solidFill>
                <a:effectLst>
                  <a:outerShdw blurRad="38100" dist="38100" dir="2700000" algn="tl">
                    <a:srgbClr val="C0C0C0"/>
                  </a:outerShdw>
                </a:effectLst>
                <a:latin typeface="Arial" panose="020B0604020202020204" pitchFamily="34" charset="0"/>
                <a:sym typeface="+mn-ea"/>
              </a:rPr>
              <a:t>知识点：</a:t>
            </a:r>
          </a:p>
        </p:txBody>
      </p:sp>
      <p:sp>
        <p:nvSpPr>
          <p:cNvPr id="146436" name="Rectangle 11"/>
          <p:cNvSpPr>
            <a:spLocks noGrp="1" noChangeArrowheads="1"/>
          </p:cNvSpPr>
          <p:nvPr>
            <p:ph idx="1"/>
          </p:nvPr>
        </p:nvSpPr>
        <p:spPr>
          <a:xfrm>
            <a:off x="2895600" y="2705100"/>
            <a:ext cx="5041900" cy="1882775"/>
          </a:xfrm>
        </p:spPr>
        <p:txBody>
          <a:bodyPr/>
          <a:lstStyle/>
          <a:p>
            <a:pPr algn="ctr" eaLnBrk="1" hangingPunct="1"/>
            <a:r>
              <a:rPr lang="zh-CN" altLang="en-US" sz="4400" smtClean="0">
                <a:ea typeface="隶书" pitchFamily="49" charset="-122"/>
              </a:rPr>
              <a:t>转速开环变压变频调速系统</a:t>
            </a:r>
          </a:p>
        </p:txBody>
      </p:sp>
      <p:sp>
        <p:nvSpPr>
          <p:cNvPr id="11"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2"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8"/>
          <p:cNvSpPr>
            <a:spLocks noChangeArrowheads="1"/>
          </p:cNvSpPr>
          <p:nvPr/>
        </p:nvSpPr>
        <p:spPr bwMode="auto">
          <a:xfrm>
            <a:off x="-12700" y="4275138"/>
            <a:ext cx="1673225" cy="6350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a:xfrm>
            <a:off x="1682750" y="195263"/>
            <a:ext cx="5864225" cy="762000"/>
          </a:xfrm>
        </p:spPr>
        <p:txBody>
          <a:bodyPr/>
          <a:lstStyle/>
          <a:p>
            <a:pPr marL="838200" indent="-838200" eaLnBrk="1" hangingPunct="1"/>
            <a:r>
              <a:rPr lang="en-US" altLang="zh-CN" sz="3200" smtClean="0">
                <a:ea typeface="宋体" pitchFamily="2" charset="-122"/>
              </a:rPr>
              <a:t>6.5 </a:t>
            </a:r>
            <a:r>
              <a:rPr lang="zh-CN" altLang="en-US" sz="3200" smtClean="0">
                <a:ea typeface="宋体" pitchFamily="2" charset="-122"/>
              </a:rPr>
              <a:t>转速开环变压变频调速系统</a:t>
            </a:r>
          </a:p>
        </p:txBody>
      </p:sp>
      <p:sp>
        <p:nvSpPr>
          <p:cNvPr id="71684"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7168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71686"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71687"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71688"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71689"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420873" name="Rectangle 9"/>
          <p:cNvSpPr>
            <a:spLocks noChangeArrowheads="1"/>
          </p:cNvSpPr>
          <p:nvPr/>
        </p:nvSpPr>
        <p:spPr bwMode="auto">
          <a:xfrm>
            <a:off x="1735138" y="901700"/>
            <a:ext cx="7408862" cy="2225675"/>
          </a:xfrm>
          <a:prstGeom prst="rect">
            <a:avLst/>
          </a:prstGeom>
          <a:noFill/>
          <a:ln w="9525">
            <a:noFill/>
            <a:miter lim="800000"/>
          </a:ln>
          <a:effectLst/>
        </p:spPr>
        <p:txBody>
          <a:bodyPr anchor="ctr">
            <a:spAutoFit/>
          </a:bodyPr>
          <a:lstStyle/>
          <a:p>
            <a:pPr algn="just">
              <a:lnSpc>
                <a:spcPct val="100000"/>
              </a:lnSpc>
              <a:buClr>
                <a:schemeClr val="folHlink"/>
              </a:buClr>
              <a:buSzPct val="75000"/>
              <a:buFont typeface="Wingdings" panose="05000000000000000000" pitchFamily="2" charset="2"/>
              <a:buChar char="l"/>
              <a:defRPr/>
            </a:pPr>
            <a:r>
              <a:rPr kumimoji="1" lang="zh-CN" altLang="en-US" sz="2000" dirty="0">
                <a:solidFill>
                  <a:schemeClr val="tx1"/>
                </a:solidFill>
                <a:latin typeface="Times New Roman" panose="02020603050405020304" pitchFamily="18" charset="0"/>
                <a:sym typeface="+mn-ea"/>
              </a:rPr>
              <a:t>对于风机、水泵等</a:t>
            </a:r>
            <a:r>
              <a:rPr kumimoji="1" lang="zh-CN" altLang="en-US" sz="2000" dirty="0">
                <a:solidFill>
                  <a:srgbClr val="0000FF"/>
                </a:solidFill>
                <a:effectLst>
                  <a:outerShdw blurRad="38100" dist="38100" dir="2700000" algn="tl">
                    <a:srgbClr val="000000">
                      <a:alpha val="43137"/>
                    </a:srgbClr>
                  </a:outerShdw>
                </a:effectLst>
                <a:latin typeface="Times New Roman" panose="02020603050405020304" pitchFamily="18" charset="0"/>
                <a:sym typeface="+mn-ea"/>
              </a:rPr>
              <a:t>调速性能要求不高</a:t>
            </a:r>
            <a:r>
              <a:rPr kumimoji="1" lang="zh-CN" altLang="en-US" sz="2000" dirty="0">
                <a:solidFill>
                  <a:schemeClr val="tx1"/>
                </a:solidFill>
                <a:latin typeface="Times New Roman" panose="02020603050405020304" pitchFamily="18" charset="0"/>
                <a:sym typeface="+mn-ea"/>
              </a:rPr>
              <a:t>的负载，可以根据电动机的稳态模型，</a:t>
            </a:r>
            <a:r>
              <a:rPr kumimoji="1" lang="zh-CN" altLang="en-US" sz="2000" dirty="0">
                <a:solidFill>
                  <a:srgbClr val="0000FF"/>
                </a:solidFill>
                <a:effectLst>
                  <a:outerShdw blurRad="38100" dist="38100" dir="2700000" algn="tl">
                    <a:srgbClr val="000000">
                      <a:alpha val="43137"/>
                    </a:srgbClr>
                  </a:outerShdw>
                </a:effectLst>
                <a:latin typeface="Times New Roman" panose="02020603050405020304" pitchFamily="18" charset="0"/>
                <a:sym typeface="+mn-ea"/>
              </a:rPr>
              <a:t>采用转速开环电压频率协调控制</a:t>
            </a:r>
            <a:r>
              <a:rPr kumimoji="1" lang="zh-CN" altLang="en-US" sz="2000" dirty="0">
                <a:solidFill>
                  <a:schemeClr val="tx1"/>
                </a:solidFill>
                <a:latin typeface="Times New Roman" panose="02020603050405020304" pitchFamily="18" charset="0"/>
                <a:sym typeface="+mn-ea"/>
              </a:rPr>
              <a:t>的方案。</a:t>
            </a:r>
          </a:p>
          <a:p>
            <a:pPr algn="just">
              <a:lnSpc>
                <a:spcPct val="100000"/>
              </a:lnSpc>
              <a:buClr>
                <a:schemeClr val="folHlink"/>
              </a:buClr>
              <a:buSzPct val="75000"/>
              <a:buFont typeface="Wingdings" panose="05000000000000000000" pitchFamily="2" charset="2"/>
              <a:buChar char="l"/>
              <a:defRPr/>
            </a:pPr>
            <a:r>
              <a:rPr kumimoji="1" lang="zh-CN" altLang="en-US" sz="2000" dirty="0">
                <a:solidFill>
                  <a:srgbClr val="C00000"/>
                </a:solidFill>
                <a:effectLst>
                  <a:outerShdw blurRad="38100" dist="38100" dir="2700000" algn="tl">
                    <a:srgbClr val="C0C0C0"/>
                  </a:outerShdw>
                </a:effectLst>
                <a:latin typeface="Times New Roman" panose="02020603050405020304" pitchFamily="18" charset="0"/>
                <a:sym typeface="+mn-ea"/>
              </a:rPr>
              <a:t>现代通用变频器</a:t>
            </a:r>
            <a:r>
              <a:rPr kumimoji="1" lang="zh-CN" altLang="en-US" sz="2000" dirty="0">
                <a:solidFill>
                  <a:srgbClr val="C00000"/>
                </a:solidFill>
                <a:effectLst>
                  <a:outerShdw blurRad="38100" dist="38100" dir="2700000" algn="tl">
                    <a:srgbClr val="000000">
                      <a:alpha val="43137"/>
                    </a:srgbClr>
                  </a:outerShdw>
                </a:effectLst>
                <a:latin typeface="Times New Roman" panose="02020603050405020304" pitchFamily="18" charset="0"/>
                <a:sym typeface="+mn-ea"/>
              </a:rPr>
              <a:t>：</a:t>
            </a:r>
            <a:r>
              <a:rPr kumimoji="1" lang="zh-CN" altLang="en-US" sz="2000" dirty="0">
                <a:solidFill>
                  <a:schemeClr val="tx1"/>
                </a:solidFill>
                <a:latin typeface="Times New Roman" panose="02020603050405020304" pitchFamily="18" charset="0"/>
                <a:sym typeface="+mn-ea"/>
              </a:rPr>
              <a:t>二极管整流</a:t>
            </a:r>
            <a:r>
              <a:rPr kumimoji="1" lang="en-US" altLang="zh-CN" sz="2000" dirty="0">
                <a:solidFill>
                  <a:srgbClr val="C00000"/>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r>
              <a:rPr kumimoji="1" lang="zh-CN" altLang="en-US" sz="2000" dirty="0">
                <a:solidFill>
                  <a:schemeClr val="tx1"/>
                </a:solidFill>
                <a:latin typeface="Times New Roman" panose="02020603050405020304" pitchFamily="18" charset="0"/>
                <a:sym typeface="+mn-ea"/>
              </a:rPr>
              <a:t>快速全控开关器件</a:t>
            </a:r>
            <a:r>
              <a:rPr kumimoji="1" lang="en-US" altLang="zh-CN" sz="2000" dirty="0">
                <a:solidFill>
                  <a:schemeClr val="tx1"/>
                </a:solidFill>
                <a:latin typeface="Times New Roman" panose="02020603050405020304" pitchFamily="18" charset="0"/>
                <a:sym typeface="+mn-ea"/>
              </a:rPr>
              <a:t>IGBT</a:t>
            </a:r>
            <a:r>
              <a:rPr kumimoji="1" lang="zh-CN" altLang="en-US" sz="2000" dirty="0">
                <a:solidFill>
                  <a:schemeClr val="tx1"/>
                </a:solidFill>
                <a:latin typeface="Times New Roman" panose="02020603050405020304" pitchFamily="18" charset="0"/>
                <a:sym typeface="+mn-ea"/>
              </a:rPr>
              <a:t>或功率模块</a:t>
            </a:r>
            <a:r>
              <a:rPr kumimoji="1" lang="en-US" altLang="zh-CN" sz="2000" dirty="0">
                <a:solidFill>
                  <a:schemeClr val="tx1"/>
                </a:solidFill>
                <a:latin typeface="Times New Roman" panose="02020603050405020304" pitchFamily="18" charset="0"/>
                <a:sym typeface="+mn-ea"/>
              </a:rPr>
              <a:t>IPM</a:t>
            </a:r>
            <a:r>
              <a:rPr kumimoji="1" lang="zh-CN" altLang="en-US" sz="2000" dirty="0">
                <a:solidFill>
                  <a:schemeClr val="tx1"/>
                </a:solidFill>
                <a:latin typeface="Times New Roman" panose="02020603050405020304" pitchFamily="18" charset="0"/>
                <a:sym typeface="+mn-ea"/>
              </a:rPr>
              <a:t>组成</a:t>
            </a:r>
            <a:r>
              <a:rPr kumimoji="1" lang="en-US" altLang="zh-CN" sz="2000" dirty="0">
                <a:solidFill>
                  <a:schemeClr val="tx1"/>
                </a:solidFill>
                <a:latin typeface="Times New Roman" panose="02020603050405020304" pitchFamily="18" charset="0"/>
                <a:sym typeface="+mn-ea"/>
              </a:rPr>
              <a:t>PWM</a:t>
            </a:r>
            <a:r>
              <a:rPr kumimoji="1" lang="zh-CN" altLang="en-US" sz="2000" dirty="0">
                <a:solidFill>
                  <a:schemeClr val="tx1"/>
                </a:solidFill>
                <a:latin typeface="Times New Roman" panose="02020603050405020304" pitchFamily="18" charset="0"/>
                <a:sym typeface="+mn-ea"/>
              </a:rPr>
              <a:t>逆变器。</a:t>
            </a:r>
          </a:p>
          <a:p>
            <a:pPr>
              <a:lnSpc>
                <a:spcPct val="100000"/>
              </a:lnSpc>
              <a:buClr>
                <a:schemeClr val="folHlink"/>
              </a:buClr>
              <a:buSzPct val="75000"/>
              <a:buFont typeface="Wingdings" panose="05000000000000000000" pitchFamily="2" charset="2"/>
              <a:buChar char="l"/>
              <a:defRPr/>
            </a:pPr>
            <a:r>
              <a:rPr kumimoji="1" lang="zh-CN" altLang="en-US" sz="2000" dirty="0">
                <a:solidFill>
                  <a:srgbClr val="C00000"/>
                </a:solidFill>
                <a:effectLst>
                  <a:outerShdw blurRad="38100" dist="38100" dir="2700000" algn="tl">
                    <a:srgbClr val="C0C0C0"/>
                  </a:outerShdw>
                </a:effectLst>
                <a:latin typeface="Times New Roman" panose="02020603050405020304" pitchFamily="18" charset="0"/>
                <a:sym typeface="+mn-ea"/>
              </a:rPr>
              <a:t>所谓“通用”有下面两方面含义：</a:t>
            </a:r>
          </a:p>
          <a:p>
            <a:pPr>
              <a:lnSpc>
                <a:spcPct val="100000"/>
              </a:lnSpc>
              <a:buFontTx/>
              <a:buNone/>
              <a:defRPr/>
            </a:pPr>
            <a:r>
              <a:rPr kumimoji="1" lang="zh-CN" altLang="en-US" sz="2000" dirty="0">
                <a:solidFill>
                  <a:schemeClr val="tx1"/>
                </a:solidFill>
                <a:latin typeface="Times New Roman" panose="02020603050405020304" pitchFamily="18" charset="0"/>
                <a:sym typeface="+mn-ea"/>
              </a:rPr>
              <a:t>    ①可以和通用的笼型异步电动机配套使用。</a:t>
            </a:r>
          </a:p>
          <a:p>
            <a:pPr>
              <a:lnSpc>
                <a:spcPct val="100000"/>
              </a:lnSpc>
              <a:buFontTx/>
              <a:buNone/>
              <a:defRPr/>
            </a:pPr>
            <a:r>
              <a:rPr kumimoji="1" lang="zh-CN" altLang="en-US" sz="2000" dirty="0">
                <a:solidFill>
                  <a:schemeClr val="tx1"/>
                </a:solidFill>
                <a:latin typeface="Times New Roman" panose="02020603050405020304" pitchFamily="18" charset="0"/>
                <a:sym typeface="+mn-ea"/>
              </a:rPr>
              <a:t>    ②具有多种可供选择的功能，适用于各种不同性质的负载。</a:t>
            </a:r>
          </a:p>
        </p:txBody>
      </p:sp>
      <p:sp>
        <p:nvSpPr>
          <p:cNvPr id="420887" name="Rectangle 23"/>
          <p:cNvSpPr>
            <a:spLocks noChangeArrowheads="1"/>
          </p:cNvSpPr>
          <p:nvPr/>
        </p:nvSpPr>
        <p:spPr bwMode="auto">
          <a:xfrm>
            <a:off x="1693863" y="3438525"/>
            <a:ext cx="7464425" cy="701675"/>
          </a:xfrm>
          <a:prstGeom prst="rect">
            <a:avLst/>
          </a:prstGeom>
          <a:noFill/>
          <a:ln w="9525">
            <a:noFill/>
            <a:miter lim="800000"/>
          </a:ln>
          <a:effectLst/>
        </p:spPr>
        <p:txBody>
          <a:bodyPr anchor="ctr">
            <a:spAutoFit/>
          </a:bodyPr>
          <a:lstStyle/>
          <a:p>
            <a:pPr algn="just">
              <a:lnSpc>
                <a:spcPct val="100000"/>
              </a:lnSpc>
              <a:buClr>
                <a:schemeClr val="folHlink"/>
              </a:buClr>
              <a:buSzPct val="75000"/>
              <a:buFont typeface="Wingdings" panose="05000000000000000000" pitchFamily="2" charset="2"/>
              <a:buChar char="l"/>
              <a:defRPr/>
            </a:pPr>
            <a:r>
              <a:rPr kumimoji="1" lang="zh-CN" altLang="en-US" sz="2000" dirty="0">
                <a:solidFill>
                  <a:srgbClr val="C00000"/>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注意</a:t>
            </a:r>
            <a:r>
              <a:rPr kumimoji="1" lang="en-US" altLang="zh-CN" sz="2000" dirty="0">
                <a:solidFill>
                  <a:srgbClr val="C00000"/>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1</a:t>
            </a:r>
            <a:r>
              <a:rPr kumimoji="1" lang="zh-CN" altLang="en-US" sz="2000" dirty="0">
                <a:solidFill>
                  <a:srgbClr val="C00000"/>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r>
              <a:rPr kumimoji="1" lang="zh-CN" altLang="en-US" sz="2000" dirty="0">
                <a:solidFill>
                  <a:schemeClr val="tx1"/>
                </a:solidFill>
                <a:latin typeface="Times New Roman" panose="02020603050405020304" pitchFamily="18" charset="0"/>
                <a:sym typeface="+mn-ea"/>
              </a:rPr>
              <a:t>由于系统本身</a:t>
            </a:r>
            <a:r>
              <a:rPr kumimoji="1" lang="zh-CN" altLang="en-US" sz="2000" dirty="0">
                <a:solidFill>
                  <a:srgbClr val="0000FF"/>
                </a:solidFill>
                <a:effectLst>
                  <a:outerShdw blurRad="38100" dist="38100" dir="2700000" algn="tl">
                    <a:srgbClr val="C0C0C0"/>
                  </a:outerShdw>
                </a:effectLst>
                <a:latin typeface="Times New Roman" panose="02020603050405020304" pitchFamily="18" charset="0"/>
                <a:sym typeface="+mn-ea"/>
              </a:rPr>
              <a:t>没有自动限制</a:t>
            </a:r>
            <a:r>
              <a:rPr kumimoji="1" lang="zh-CN" altLang="en-US" sz="2000" dirty="0" smtClean="0">
                <a:solidFill>
                  <a:srgbClr val="FF0000"/>
                </a:solidFill>
                <a:effectLst>
                  <a:outerShdw blurRad="38100" dist="38100" dir="2700000" algn="tl">
                    <a:srgbClr val="C0C0C0"/>
                  </a:outerShdw>
                </a:effectLst>
                <a:latin typeface="Times New Roman" panose="02020603050405020304" pitchFamily="18" charset="0"/>
                <a:sym typeface="+mn-ea"/>
              </a:rPr>
              <a:t>起、制动</a:t>
            </a:r>
            <a:r>
              <a:rPr kumimoji="1" lang="zh-CN" altLang="en-US" sz="2000" dirty="0" smtClean="0">
                <a:solidFill>
                  <a:srgbClr val="0000FF"/>
                </a:solidFill>
                <a:effectLst>
                  <a:outerShdw blurRad="38100" dist="38100" dir="2700000" algn="tl">
                    <a:srgbClr val="C0C0C0"/>
                  </a:outerShdw>
                </a:effectLst>
                <a:latin typeface="Times New Roman" panose="02020603050405020304" pitchFamily="18" charset="0"/>
                <a:sym typeface="+mn-ea"/>
              </a:rPr>
              <a:t>电流</a:t>
            </a:r>
            <a:r>
              <a:rPr kumimoji="1" lang="zh-CN" altLang="en-US" sz="2000" dirty="0">
                <a:solidFill>
                  <a:srgbClr val="0000FF"/>
                </a:solidFill>
                <a:effectLst>
                  <a:outerShdw blurRad="38100" dist="38100" dir="2700000" algn="tl">
                    <a:srgbClr val="C0C0C0"/>
                  </a:outerShdw>
                </a:effectLst>
                <a:latin typeface="Times New Roman" panose="02020603050405020304" pitchFamily="18" charset="0"/>
                <a:sym typeface="+mn-ea"/>
              </a:rPr>
              <a:t>的作用</a:t>
            </a:r>
            <a:r>
              <a:rPr kumimoji="1" lang="zh-CN" altLang="en-US" sz="2000" dirty="0">
                <a:solidFill>
                  <a:schemeClr val="tx1"/>
                </a:solidFill>
                <a:latin typeface="Times New Roman" panose="02020603050405020304" pitchFamily="18" charset="0"/>
                <a:sym typeface="+mn-ea"/>
              </a:rPr>
              <a:t>，频率设定必须通过</a:t>
            </a:r>
            <a:r>
              <a:rPr kumimoji="1" lang="zh-CN" altLang="en-US" sz="2000" dirty="0">
                <a:solidFill>
                  <a:srgbClr val="CC0000"/>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给定积分算法</a:t>
            </a:r>
            <a:r>
              <a:rPr kumimoji="1" lang="zh-CN" altLang="en-US" sz="2000" dirty="0">
                <a:solidFill>
                  <a:srgbClr val="0000FF"/>
                </a:solidFill>
                <a:effectLst>
                  <a:outerShdw blurRad="38100" dist="38100" dir="2700000" algn="tl">
                    <a:srgbClr val="C0C0C0"/>
                  </a:outerShdw>
                </a:effectLst>
                <a:latin typeface="Times New Roman" panose="02020603050405020304" pitchFamily="18" charset="0"/>
                <a:sym typeface="+mn-ea"/>
              </a:rPr>
              <a:t>产生平缓的升速或降速信号</a:t>
            </a:r>
            <a:r>
              <a:rPr kumimoji="1" lang="zh-CN" altLang="en-US" sz="2000" dirty="0">
                <a:solidFill>
                  <a:schemeClr val="tx1"/>
                </a:solidFill>
                <a:latin typeface="Times New Roman" panose="02020603050405020304" pitchFamily="18" charset="0"/>
                <a:sym typeface="+mn-ea"/>
              </a:rPr>
              <a:t>，</a:t>
            </a:r>
          </a:p>
        </p:txBody>
      </p:sp>
      <p:graphicFrame>
        <p:nvGraphicFramePr>
          <p:cNvPr id="71682" name="Object 24"/>
          <p:cNvGraphicFramePr>
            <a:graphicFrameLocks/>
          </p:cNvGraphicFramePr>
          <p:nvPr/>
        </p:nvGraphicFramePr>
        <p:xfrm>
          <a:off x="2092325" y="4078288"/>
          <a:ext cx="5359400" cy="2779712"/>
        </p:xfrm>
        <a:graphic>
          <a:graphicData uri="http://schemas.openxmlformats.org/presentationml/2006/ole">
            <p:oleObj spid="_x0000_s71682" r:id="rId3" imgW="2260600" imgH="1320800" progId="">
              <p:embed/>
            </p:oleObj>
          </a:graphicData>
        </a:graphic>
      </p:graphicFrame>
      <p:sp>
        <p:nvSpPr>
          <p:cNvPr id="420889" name="Rectangle 25"/>
          <p:cNvSpPr>
            <a:spLocks noChangeArrowheads="1"/>
          </p:cNvSpPr>
          <p:nvPr/>
        </p:nvSpPr>
        <p:spPr bwMode="auto">
          <a:xfrm>
            <a:off x="1692275" y="3070225"/>
            <a:ext cx="5207000" cy="425450"/>
          </a:xfrm>
          <a:prstGeom prst="rect">
            <a:avLst/>
          </a:prstGeom>
          <a:noFill/>
          <a:ln w="9525">
            <a:noFill/>
            <a:miter lim="800000"/>
          </a:ln>
          <a:effectLst/>
        </p:spPr>
        <p:txBody>
          <a:bodyPr wrap="none">
            <a:spAutoFit/>
          </a:bodyPr>
          <a:lstStyle/>
          <a:p>
            <a:pPr algn="ctr">
              <a:buFontTx/>
              <a:buNone/>
              <a:defRPr/>
            </a:pPr>
            <a:r>
              <a:rPr lang="en-US" altLang="zh-CN" dirty="0">
                <a:solidFill>
                  <a:schemeClr val="tx1"/>
                </a:solidFill>
                <a:effectLst>
                  <a:outerShdw blurRad="38100" dist="38100" dir="2700000" algn="tl">
                    <a:srgbClr val="C0C0C0"/>
                  </a:outerShdw>
                </a:effectLst>
                <a:latin typeface="Times New Roman" panose="02020603050405020304" pitchFamily="18" charset="0"/>
                <a:sym typeface="+mn-ea"/>
              </a:rPr>
              <a:t>6.5.1 </a:t>
            </a:r>
            <a:r>
              <a:rPr lang="zh-CN" altLang="en-US" dirty="0">
                <a:solidFill>
                  <a:schemeClr val="tx1"/>
                </a:solidFill>
                <a:effectLst>
                  <a:outerShdw blurRad="38100" dist="38100" dir="2700000" algn="tl">
                    <a:srgbClr val="C0C0C0"/>
                  </a:outerShdw>
                </a:effectLst>
                <a:sym typeface="+mn-ea"/>
              </a:rPr>
              <a:t>转速开环变压变频调速系统结构</a:t>
            </a:r>
          </a:p>
        </p:txBody>
      </p:sp>
      <p:sp>
        <p:nvSpPr>
          <p:cNvPr id="19"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8"/>
          <p:cNvSpPr>
            <a:spLocks noChangeArrowheads="1"/>
          </p:cNvSpPr>
          <p:nvPr/>
        </p:nvSpPr>
        <p:spPr bwMode="auto">
          <a:xfrm>
            <a:off x="-12700" y="4275138"/>
            <a:ext cx="1673225" cy="6350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1809750" y="85725"/>
            <a:ext cx="7056438" cy="947738"/>
          </a:xfrm>
        </p:spPr>
        <p:txBody>
          <a:bodyPr/>
          <a:lstStyle/>
          <a:p>
            <a:pPr eaLnBrk="1" hangingPunct="1">
              <a:defRPr/>
            </a:pPr>
            <a:r>
              <a:rPr lang="en-US" altLang="zh-CN" sz="2800" dirty="0" smtClean="0">
                <a:effectLst>
                  <a:outerShdw blurRad="38100" dist="38100" dir="2700000" algn="tl">
                    <a:srgbClr val="C0C0C0"/>
                  </a:outerShdw>
                </a:effectLst>
                <a:ea typeface="宋体" panose="02010600030101010101" pitchFamily="2" charset="-122"/>
              </a:rPr>
              <a:t>6.1.2</a:t>
            </a:r>
            <a:r>
              <a:rPr lang="zh-CN" altLang="en-US" sz="2800" dirty="0" smtClean="0">
                <a:effectLst>
                  <a:outerShdw blurRad="38100" dist="38100" dir="2700000" algn="tl">
                    <a:srgbClr val="C0C0C0"/>
                  </a:outerShdw>
                </a:effectLst>
                <a:ea typeface="宋体" panose="02010600030101010101" pitchFamily="2" charset="-122"/>
              </a:rPr>
              <a:t>异步电动机的调速方法与气隙磁通</a:t>
            </a:r>
          </a:p>
        </p:txBody>
      </p:sp>
      <p:sp>
        <p:nvSpPr>
          <p:cNvPr id="92181" name="Rectangle 21"/>
          <p:cNvSpPr>
            <a:spLocks noChangeArrowheads="1"/>
          </p:cNvSpPr>
          <p:nvPr/>
        </p:nvSpPr>
        <p:spPr bwMode="auto">
          <a:xfrm>
            <a:off x="1700213" y="946150"/>
            <a:ext cx="7443787" cy="1631950"/>
          </a:xfrm>
          <a:prstGeom prst="rect">
            <a:avLst/>
          </a:prstGeom>
          <a:noFill/>
          <a:ln w="9525" cap="flat" cmpd="sng">
            <a:noFill/>
            <a:prstDash val="solid"/>
            <a:miter lim="800000"/>
          </a:ln>
          <a:effectLst/>
        </p:spPr>
        <p:txBody>
          <a:bodyPr anchor="ctr">
            <a:spAutoFit/>
          </a:bodyPr>
          <a:lstStyle/>
          <a:p>
            <a:pPr eaLnBrk="0" hangingPunct="0">
              <a:lnSpc>
                <a:spcPct val="150000"/>
              </a:lnSpc>
              <a:spcBef>
                <a:spcPts val="1200"/>
              </a:spcBef>
              <a:buFontTx/>
              <a:buNone/>
              <a:defRPr/>
            </a:pPr>
            <a:r>
              <a:rPr lang="zh-CN" altLang="de-DE" sz="2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异步电动机的调速</a:t>
            </a:r>
            <a:r>
              <a:rPr lang="zh-CN" altLang="en-US" sz="2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方法：</a:t>
            </a:r>
            <a:endParaRPr lang="zh-CN" altLang="de-DE" sz="2000" dirty="0">
              <a:solidFill>
                <a:srgbClr val="C00000"/>
              </a:solidFill>
              <a:effectLst>
                <a:outerShdw blurRad="38100" dist="38100" dir="2700000" algn="tl">
                  <a:srgbClr val="000000">
                    <a:alpha val="43137"/>
                  </a:srgbClr>
                </a:outerShdw>
              </a:effectLst>
              <a:sym typeface="+mn-ea"/>
            </a:endParaRPr>
          </a:p>
          <a:p>
            <a:pPr eaLnBrk="0" hangingPunct="0">
              <a:lnSpc>
                <a:spcPct val="150000"/>
              </a:lnSpc>
              <a:spcBef>
                <a:spcPts val="1200"/>
              </a:spcBef>
              <a:buFontTx/>
              <a:buNone/>
              <a:defRPr/>
            </a:pPr>
            <a:r>
              <a:rPr lang="zh-CN" altLang="de-DE" sz="2000" dirty="0">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所谓调速，就是人为地改变机械特性参数，使电动机的稳定工作点偏离固有特性，工作在人为机械特性上，以达到调速的目的。</a:t>
            </a:r>
            <a:endParaRPr lang="zh-CN" altLang="de-DE" sz="2000" dirty="0">
              <a:solidFill>
                <a:srgbClr val="0000FF"/>
              </a:solidFill>
              <a:effectLst>
                <a:outerShdw blurRad="38100" dist="38100" dir="2700000" algn="tl">
                  <a:srgbClr val="000000">
                    <a:alpha val="43137"/>
                  </a:srgbClr>
                </a:outerShdw>
              </a:effectLst>
              <a:sym typeface="+mn-ea"/>
            </a:endParaRPr>
          </a:p>
        </p:txBody>
      </p:sp>
      <p:pic>
        <p:nvPicPr>
          <p:cNvPr id="97284" name="Picture 22"/>
          <p:cNvPicPr>
            <a:picLocks noChangeAspect="1" noChangeArrowheads="1"/>
          </p:cNvPicPr>
          <p:nvPr/>
        </p:nvPicPr>
        <p:blipFill>
          <a:blip r:embed="rId2" cstate="print"/>
          <a:srcRect/>
          <a:stretch>
            <a:fillRect/>
          </a:stretch>
        </p:blipFill>
        <p:spPr bwMode="auto">
          <a:xfrm>
            <a:off x="2058988" y="2863850"/>
            <a:ext cx="6438900" cy="1717675"/>
          </a:xfrm>
          <a:prstGeom prst="rect">
            <a:avLst/>
          </a:prstGeom>
          <a:noFill/>
          <a:ln w="9525">
            <a:noFill/>
            <a:miter lim="800000"/>
            <a:headEnd/>
            <a:tailEnd/>
          </a:ln>
        </p:spPr>
      </p:pic>
      <p:sp>
        <p:nvSpPr>
          <p:cNvPr id="92183" name="Rectangle 23"/>
          <p:cNvSpPr>
            <a:spLocks noChangeArrowheads="1"/>
          </p:cNvSpPr>
          <p:nvPr/>
        </p:nvSpPr>
        <p:spPr bwMode="auto">
          <a:xfrm>
            <a:off x="1717675" y="4957763"/>
            <a:ext cx="7351713" cy="1014412"/>
          </a:xfrm>
          <a:prstGeom prst="rect">
            <a:avLst/>
          </a:prstGeom>
          <a:noFill/>
          <a:ln w="9525" cap="flat" cmpd="sng">
            <a:noFill/>
            <a:prstDash val="solid"/>
            <a:miter lim="800000"/>
          </a:ln>
          <a:effectLst/>
        </p:spPr>
        <p:txBody>
          <a:bodyPr anchor="ctr">
            <a:spAutoFit/>
          </a:bodyPr>
          <a:lstStyle/>
          <a:p>
            <a:pPr eaLnBrk="0" hangingPunct="0">
              <a:lnSpc>
                <a:spcPct val="150000"/>
              </a:lnSpc>
              <a:spcBef>
                <a:spcPts val="1200"/>
              </a:spcBef>
              <a:buFontTx/>
              <a:buNone/>
              <a:defRPr/>
            </a:pPr>
            <a:r>
              <a:rPr lang="zh-CN" altLang="en-US" sz="2000" dirty="0">
                <a:solidFill>
                  <a:schemeClr val="tx1"/>
                </a:solidFill>
                <a:latin typeface="Times New Roman" panose="02020603050405020304" pitchFamily="18" charset="0"/>
                <a:cs typeface="Times New Roman" panose="02020603050405020304" pitchFamily="18" charset="0"/>
                <a:sym typeface="+mn-ea"/>
              </a:rPr>
              <a:t>由上式</a:t>
            </a:r>
            <a:r>
              <a:rPr lang="zh-CN" altLang="en-US" sz="2000" dirty="0">
                <a:solidFill>
                  <a:schemeClr val="tx1"/>
                </a:solidFill>
                <a:sym typeface="+mn-ea"/>
              </a:rPr>
              <a:t>异步电动机的机械特性方程式</a:t>
            </a:r>
            <a:r>
              <a:rPr lang="zh-CN" altLang="de-DE" sz="2000" dirty="0">
                <a:solidFill>
                  <a:schemeClr val="tx1"/>
                </a:solidFill>
                <a:latin typeface="Times New Roman" panose="02020603050405020304" pitchFamily="18" charset="0"/>
                <a:cs typeface="Times New Roman" panose="02020603050405020304" pitchFamily="18" charset="0"/>
                <a:sym typeface="+mn-ea"/>
              </a:rPr>
              <a:t>可知，</a:t>
            </a:r>
            <a:r>
              <a:rPr lang="zh-CN" altLang="de-DE" sz="2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能够改变的参数可分为</a:t>
            </a:r>
            <a:r>
              <a:rPr lang="zh-CN" altLang="en-US" sz="2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三</a:t>
            </a:r>
            <a:r>
              <a:rPr lang="zh-CN" altLang="de-DE" sz="2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类</a:t>
            </a:r>
            <a:r>
              <a:rPr lang="zh-CN" altLang="de-DE" sz="2000" dirty="0">
                <a:solidFill>
                  <a:schemeClr val="tx1"/>
                </a:solidFill>
                <a:latin typeface="Times New Roman" panose="02020603050405020304" pitchFamily="18" charset="0"/>
                <a:cs typeface="Times New Roman" panose="02020603050405020304" pitchFamily="18" charset="0"/>
                <a:sym typeface="+mn-ea"/>
              </a:rPr>
              <a:t>：</a:t>
            </a:r>
            <a:r>
              <a:rPr lang="zh-CN" altLang="de-DE" sz="2000" dirty="0">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电动机参数</a:t>
            </a:r>
            <a:r>
              <a:rPr lang="zh-CN" altLang="de-DE" sz="2000" dirty="0">
                <a:solidFill>
                  <a:schemeClr val="tx1"/>
                </a:solidFill>
                <a:latin typeface="Times New Roman" panose="02020603050405020304" pitchFamily="18" charset="0"/>
                <a:cs typeface="Times New Roman" panose="02020603050405020304" pitchFamily="18" charset="0"/>
                <a:sym typeface="+mn-ea"/>
              </a:rPr>
              <a:t>、</a:t>
            </a:r>
            <a:r>
              <a:rPr lang="zh-CN" altLang="de-DE" sz="2000" dirty="0">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电源电压</a:t>
            </a:r>
            <a:r>
              <a:rPr lang="zh-CN" altLang="de-DE" sz="2000" dirty="0">
                <a:solidFill>
                  <a:schemeClr val="tx1"/>
                </a:solidFill>
                <a:latin typeface="Times New Roman" panose="02020603050405020304" pitchFamily="18" charset="0"/>
                <a:cs typeface="Times New Roman" panose="02020603050405020304" pitchFamily="18" charset="0"/>
                <a:sym typeface="+mn-ea"/>
              </a:rPr>
              <a:t>和</a:t>
            </a:r>
            <a:r>
              <a:rPr lang="zh-CN" altLang="de-DE" sz="2000" dirty="0">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电源频率（或角频率）</a:t>
            </a:r>
            <a:r>
              <a:rPr lang="zh-CN" altLang="de-DE" sz="2000" dirty="0">
                <a:solidFill>
                  <a:schemeClr val="tx1"/>
                </a:solidFill>
                <a:latin typeface="Times New Roman" panose="02020603050405020304" pitchFamily="18" charset="0"/>
                <a:cs typeface="Times New Roman" panose="02020603050405020304" pitchFamily="18" charset="0"/>
                <a:sym typeface="+mn-ea"/>
              </a:rPr>
              <a:t>。</a:t>
            </a:r>
            <a:endParaRPr lang="zh-CN" altLang="de-DE" sz="2000" dirty="0">
              <a:solidFill>
                <a:schemeClr val="tx1"/>
              </a:solidFill>
              <a:sym typeface="+mn-ea"/>
            </a:endParaRPr>
          </a:p>
        </p:txBody>
      </p:sp>
      <p:sp>
        <p:nvSpPr>
          <p:cNvPr id="12"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4"/>
          <p:cNvSpPr>
            <a:spLocks noChangeArrowheads="1"/>
          </p:cNvSpPr>
          <p:nvPr/>
        </p:nvSpPr>
        <p:spPr bwMode="auto">
          <a:xfrm>
            <a:off x="0" y="1084263"/>
            <a:ext cx="1673225" cy="835025"/>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3"/>
          <p:cNvSpPr>
            <a:spLocks noChangeArrowheads="1"/>
          </p:cNvSpPr>
          <p:nvPr/>
        </p:nvSpPr>
        <p:spPr bwMode="auto">
          <a:xfrm>
            <a:off x="1719263" y="1000125"/>
            <a:ext cx="6440487" cy="398463"/>
          </a:xfrm>
          <a:prstGeom prst="rect">
            <a:avLst/>
          </a:prstGeom>
          <a:noFill/>
          <a:ln w="9525">
            <a:noFill/>
            <a:miter lim="800000"/>
          </a:ln>
        </p:spPr>
        <p:txBody>
          <a:bodyPr anchor="ctr">
            <a:spAutoFit/>
          </a:bodyPr>
          <a:lstStyle/>
          <a:p>
            <a:pPr algn="just">
              <a:lnSpc>
                <a:spcPct val="100000"/>
              </a:lnSpc>
              <a:buClr>
                <a:schemeClr val="folHlink"/>
              </a:buClr>
              <a:buSzPct val="75000"/>
              <a:buFont typeface="Wingdings" panose="05000000000000000000" pitchFamily="2" charset="2"/>
              <a:buChar char="l"/>
              <a:defRPr/>
            </a:pPr>
            <a:r>
              <a:rPr kumimoji="1" lang="zh-CN" altLang="en-US" sz="2000"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注意</a:t>
            </a:r>
            <a:r>
              <a:rPr kumimoji="1" lang="en-US" altLang="zh-CN" sz="2000"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2</a:t>
            </a:r>
            <a:r>
              <a:rPr kumimoji="1" lang="zh-CN" altLang="en-US" sz="2000"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a:t>
            </a:r>
            <a:r>
              <a:rPr kumimoji="1" lang="zh-CN" altLang="en-US" sz="2000" dirty="0">
                <a:solidFill>
                  <a:schemeClr val="tx1"/>
                </a:solidFill>
                <a:latin typeface="Times New Roman" panose="02020603050405020304" pitchFamily="18" charset="0"/>
                <a:sym typeface="+mn-ea"/>
              </a:rPr>
              <a:t>电压</a:t>
            </a:r>
            <a:r>
              <a:rPr kumimoji="1" lang="en-US" altLang="zh-CN" sz="2000" dirty="0">
                <a:solidFill>
                  <a:schemeClr val="tx1"/>
                </a:solidFill>
                <a:latin typeface="Times New Roman" panose="02020603050405020304" pitchFamily="18" charset="0"/>
                <a:sym typeface="+mn-ea"/>
              </a:rPr>
              <a:t>/</a:t>
            </a:r>
            <a:r>
              <a:rPr kumimoji="1" lang="zh-CN" altLang="en-US" sz="2000" dirty="0">
                <a:solidFill>
                  <a:schemeClr val="tx1"/>
                </a:solidFill>
                <a:latin typeface="Times New Roman" panose="02020603050405020304" pitchFamily="18" charset="0"/>
                <a:sym typeface="+mn-ea"/>
              </a:rPr>
              <a:t>频率特性</a:t>
            </a:r>
          </a:p>
        </p:txBody>
      </p:sp>
      <p:sp>
        <p:nvSpPr>
          <p:cNvPr id="72708" name="Rectangle 4"/>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72706" name="Object 5"/>
          <p:cNvGraphicFramePr>
            <a:graphicFrameLocks/>
          </p:cNvGraphicFramePr>
          <p:nvPr/>
        </p:nvGraphicFramePr>
        <p:xfrm>
          <a:off x="1995488" y="1454150"/>
          <a:ext cx="4537075" cy="1085850"/>
        </p:xfrm>
        <a:graphic>
          <a:graphicData uri="http://schemas.openxmlformats.org/presentationml/2006/ole">
            <p:oleObj spid="_x0000_s72706" r:id="rId3" imgW="2032000" imgH="482600" progId="">
              <p:embed/>
            </p:oleObj>
          </a:graphicData>
        </a:graphic>
      </p:graphicFrame>
      <p:sp>
        <p:nvSpPr>
          <p:cNvPr id="66566" name="Rectangle 6"/>
          <p:cNvSpPr>
            <a:spLocks noChangeArrowheads="1"/>
          </p:cNvSpPr>
          <p:nvPr/>
        </p:nvSpPr>
        <p:spPr bwMode="auto">
          <a:xfrm>
            <a:off x="1743075" y="2598738"/>
            <a:ext cx="7400925" cy="701675"/>
          </a:xfrm>
          <a:prstGeom prst="rect">
            <a:avLst/>
          </a:prstGeom>
          <a:noFill/>
          <a:ln w="9525">
            <a:noFill/>
            <a:miter lim="800000"/>
          </a:ln>
        </p:spPr>
        <p:txBody>
          <a:bodyPr anchor="ctr">
            <a:spAutoFit/>
          </a:bodyPr>
          <a:lstStyle/>
          <a:p>
            <a:pPr>
              <a:lnSpc>
                <a:spcPct val="100000"/>
              </a:lnSpc>
              <a:buClr>
                <a:schemeClr val="folHlink"/>
              </a:buClr>
              <a:buSzPct val="75000"/>
              <a:buFont typeface="Wingdings" panose="05000000000000000000" pitchFamily="2" charset="2"/>
              <a:buChar char="l"/>
              <a:defRPr/>
            </a:pPr>
            <a:r>
              <a:rPr kumimoji="1" lang="zh-CN" altLang="en-US" sz="2000" dirty="0">
                <a:solidFill>
                  <a:schemeClr val="tx1"/>
                </a:solidFill>
                <a:latin typeface="Times New Roman" panose="02020603050405020304" pitchFamily="18" charset="0"/>
                <a:sym typeface="+mn-ea"/>
              </a:rPr>
              <a:t>当实际频率大于或等于额定频率时，只能保持额定电压不变。当实际频率小于额定频率时，一般是</a:t>
            </a:r>
            <a:r>
              <a:rPr kumimoji="1" lang="zh-CN" altLang="en-US" sz="2000" dirty="0">
                <a:solidFill>
                  <a:srgbClr val="0000FF"/>
                </a:solidFill>
                <a:effectLst>
                  <a:outerShdw blurRad="38100" dist="38100" dir="2700000" algn="tl">
                    <a:srgbClr val="000000">
                      <a:alpha val="43137"/>
                    </a:srgbClr>
                  </a:outerShdw>
                </a:effectLst>
                <a:latin typeface="Times New Roman" panose="02020603050405020304" pitchFamily="18" charset="0"/>
                <a:sym typeface="+mn-ea"/>
              </a:rPr>
              <a:t>带低频补偿的恒压频比控制</a:t>
            </a:r>
            <a:r>
              <a:rPr kumimoji="1" lang="zh-CN" altLang="en-US" sz="2000" dirty="0">
                <a:solidFill>
                  <a:schemeClr val="tx1"/>
                </a:solidFill>
                <a:latin typeface="Times New Roman" panose="02020603050405020304" pitchFamily="18" charset="0"/>
                <a:sym typeface="+mn-ea"/>
              </a:rPr>
              <a:t>。</a:t>
            </a:r>
          </a:p>
        </p:txBody>
      </p:sp>
      <p:sp>
        <p:nvSpPr>
          <p:cNvPr id="72710" name="Rectangle 20"/>
          <p:cNvSpPr>
            <a:spLocks noChangeArrowheads="1"/>
          </p:cNvSpPr>
          <p:nvPr/>
        </p:nvSpPr>
        <p:spPr bwMode="auto">
          <a:xfrm>
            <a:off x="1785938" y="3479800"/>
            <a:ext cx="1409700" cy="422275"/>
          </a:xfrm>
          <a:prstGeom prst="rect">
            <a:avLst/>
          </a:prstGeom>
          <a:noFill/>
          <a:ln w="9525">
            <a:noFill/>
            <a:miter lim="800000"/>
            <a:headEnd/>
            <a:tailEnd/>
          </a:ln>
        </p:spPr>
        <p:txBody>
          <a:bodyPr wrap="none">
            <a:spAutoFit/>
          </a:bodyPr>
          <a:lstStyle/>
          <a:p>
            <a:pPr algn="ctr"/>
            <a:r>
              <a:rPr lang="zh-CN" altLang="en-US">
                <a:solidFill>
                  <a:schemeClr val="tx1"/>
                </a:solidFill>
              </a:rPr>
              <a:t>系统结构</a:t>
            </a:r>
          </a:p>
        </p:txBody>
      </p:sp>
      <p:sp>
        <p:nvSpPr>
          <p:cNvPr id="72711" name="Rectangle 21"/>
          <p:cNvSpPr>
            <a:spLocks noChangeArrowheads="1"/>
          </p:cNvSpPr>
          <p:nvPr/>
        </p:nvSpPr>
        <p:spPr bwMode="auto">
          <a:xfrm>
            <a:off x="3130550" y="6275388"/>
            <a:ext cx="4144963"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6-40  </a:t>
            </a:r>
            <a:r>
              <a:rPr lang="zh-CN" altLang="en-US" sz="2000">
                <a:solidFill>
                  <a:schemeClr val="tx1"/>
                </a:solidFill>
                <a:latin typeface="Times New Roman" pitchFamily="18" charset="0"/>
              </a:rPr>
              <a:t>转速开环变压变频调速系统</a:t>
            </a:r>
          </a:p>
        </p:txBody>
      </p:sp>
      <p:pic>
        <p:nvPicPr>
          <p:cNvPr id="72712" name="Picture 22" descr="0540"/>
          <p:cNvPicPr>
            <a:picLocks noChangeAspect="1" noChangeArrowheads="1"/>
          </p:cNvPicPr>
          <p:nvPr/>
        </p:nvPicPr>
        <p:blipFill>
          <a:blip r:embed="rId4" cstate="print"/>
          <a:srcRect/>
          <a:stretch>
            <a:fillRect/>
          </a:stretch>
        </p:blipFill>
        <p:spPr bwMode="auto">
          <a:xfrm>
            <a:off x="1982788" y="3906838"/>
            <a:ext cx="6832600" cy="1943100"/>
          </a:xfrm>
          <a:prstGeom prst="rect">
            <a:avLst/>
          </a:prstGeom>
          <a:noFill/>
          <a:ln w="9525">
            <a:noFill/>
            <a:miter lim="800000"/>
            <a:headEnd/>
            <a:tailEnd/>
          </a:ln>
        </p:spPr>
      </p:pic>
      <p:sp>
        <p:nvSpPr>
          <p:cNvPr id="15"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8"/>
          <p:cNvSpPr>
            <a:spLocks noChangeArrowheads="1"/>
          </p:cNvSpPr>
          <p:nvPr/>
        </p:nvSpPr>
        <p:spPr bwMode="auto">
          <a:xfrm>
            <a:off x="-12700" y="4275138"/>
            <a:ext cx="1673225" cy="6350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1722438" y="182563"/>
            <a:ext cx="5364162" cy="762000"/>
          </a:xfrm>
        </p:spPr>
        <p:txBody>
          <a:bodyPr/>
          <a:lstStyle/>
          <a:p>
            <a:pPr marL="838200" indent="-838200" eaLnBrk="1" hangingPunct="1"/>
            <a:r>
              <a:rPr lang="en-US" altLang="zh-CN" smtClean="0">
                <a:ea typeface="宋体" pitchFamily="2" charset="-122"/>
              </a:rPr>
              <a:t>6.5.2 </a:t>
            </a:r>
            <a:r>
              <a:rPr lang="zh-CN" altLang="en-US" smtClean="0">
                <a:ea typeface="宋体" pitchFamily="2" charset="-122"/>
              </a:rPr>
              <a:t>系统实现</a:t>
            </a:r>
          </a:p>
        </p:txBody>
      </p:sp>
      <p:pic>
        <p:nvPicPr>
          <p:cNvPr id="147459" name="Picture 3" descr="0541"/>
          <p:cNvPicPr>
            <a:picLocks noChangeAspect="1" noChangeArrowheads="1"/>
          </p:cNvPicPr>
          <p:nvPr/>
        </p:nvPicPr>
        <p:blipFill>
          <a:blip r:embed="rId2" cstate="print"/>
          <a:srcRect/>
          <a:stretch>
            <a:fillRect/>
          </a:stretch>
        </p:blipFill>
        <p:spPr bwMode="auto">
          <a:xfrm>
            <a:off x="2228850" y="1658938"/>
            <a:ext cx="6388100" cy="4716462"/>
          </a:xfrm>
          <a:prstGeom prst="rect">
            <a:avLst/>
          </a:prstGeom>
          <a:noFill/>
          <a:ln w="9525">
            <a:noFill/>
            <a:miter lim="800000"/>
            <a:headEnd/>
            <a:tailEnd/>
          </a:ln>
        </p:spPr>
      </p:pic>
      <p:sp>
        <p:nvSpPr>
          <p:cNvPr id="147460" name="Rectangle 4"/>
          <p:cNvSpPr>
            <a:spLocks noChangeArrowheads="1"/>
          </p:cNvSpPr>
          <p:nvPr/>
        </p:nvSpPr>
        <p:spPr bwMode="auto">
          <a:xfrm>
            <a:off x="1890713" y="6365875"/>
            <a:ext cx="7253287" cy="396875"/>
          </a:xfrm>
          <a:prstGeom prst="rect">
            <a:avLst/>
          </a:prstGeom>
          <a:noFill/>
          <a:ln w="9525">
            <a:noFill/>
            <a:miter lim="800000"/>
            <a:headEnd/>
            <a:tailEnd/>
          </a:ln>
        </p:spPr>
        <p:txBody>
          <a:bodyPr anchor="ctr">
            <a:spAutoFit/>
          </a:bodyPr>
          <a:lstStyle/>
          <a:p>
            <a:pPr>
              <a:lnSpc>
                <a:spcPct val="100000"/>
              </a:lnSpc>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6-41  </a:t>
            </a:r>
            <a:r>
              <a:rPr lang="zh-CN" altLang="en-US" sz="2000">
                <a:solidFill>
                  <a:schemeClr val="tx1"/>
                </a:solidFill>
                <a:latin typeface="Times New Roman" pitchFamily="18" charset="0"/>
              </a:rPr>
              <a:t>数字控制通用变频器</a:t>
            </a:r>
            <a:r>
              <a:rPr lang="en-US" altLang="zh-CN" sz="2000">
                <a:solidFill>
                  <a:schemeClr val="tx1"/>
                </a:solidFill>
                <a:latin typeface="Times New Roman" pitchFamily="18" charset="0"/>
              </a:rPr>
              <a:t>-</a:t>
            </a:r>
            <a:r>
              <a:rPr lang="zh-CN" altLang="en-US" sz="2000">
                <a:solidFill>
                  <a:schemeClr val="tx1"/>
                </a:solidFill>
                <a:latin typeface="Times New Roman" pitchFamily="18" charset="0"/>
              </a:rPr>
              <a:t>异步电动机调速系统硬件原理图</a:t>
            </a:r>
          </a:p>
        </p:txBody>
      </p:sp>
      <p:sp>
        <p:nvSpPr>
          <p:cNvPr id="424965" name="Rectangle 5"/>
          <p:cNvSpPr>
            <a:spLocks noChangeArrowheads="1"/>
          </p:cNvSpPr>
          <p:nvPr/>
        </p:nvSpPr>
        <p:spPr bwMode="auto">
          <a:xfrm>
            <a:off x="1720850" y="973138"/>
            <a:ext cx="7423150" cy="701675"/>
          </a:xfrm>
          <a:prstGeom prst="rect">
            <a:avLst/>
          </a:prstGeom>
          <a:noFill/>
          <a:ln w="9525">
            <a:noFill/>
            <a:miter lim="800000"/>
          </a:ln>
          <a:effectLst/>
        </p:spPr>
        <p:txBody>
          <a:bodyPr anchor="ctr">
            <a:spAutoFit/>
          </a:bodyPr>
          <a:lstStyle/>
          <a:p>
            <a:pPr>
              <a:lnSpc>
                <a:spcPct val="100000"/>
              </a:lnSpc>
              <a:buFontTx/>
              <a:buNone/>
              <a:defRPr/>
            </a:pPr>
            <a:r>
              <a:rPr kumimoji="1" lang="zh-CN" altLang="en-US" sz="2000">
                <a:solidFill>
                  <a:srgbClr val="FF0000"/>
                </a:solidFill>
                <a:effectLst>
                  <a:outerShdw blurRad="38100" dist="38100" dir="2700000" algn="tl">
                    <a:srgbClr val="C0C0C0"/>
                  </a:outerShdw>
                </a:effectLst>
                <a:latin typeface="Times New Roman" panose="02020603050405020304" pitchFamily="18" charset="0"/>
                <a:sym typeface="+mn-ea"/>
              </a:rPr>
              <a:t>系统硬件包括：</a:t>
            </a:r>
            <a:r>
              <a:rPr kumimoji="1" lang="zh-CN" altLang="en-US" sz="2000">
                <a:solidFill>
                  <a:srgbClr val="FF3300"/>
                </a:solidFill>
                <a:latin typeface="Times New Roman" panose="02020603050405020304" pitchFamily="18" charset="0"/>
                <a:sym typeface="+mn-ea"/>
              </a:rPr>
              <a:t> </a:t>
            </a:r>
            <a:endParaRPr kumimoji="1" lang="zh-CN" altLang="en-US" sz="2000">
              <a:solidFill>
                <a:schemeClr val="tx1"/>
              </a:solidFill>
              <a:latin typeface="Times New Roman" panose="02020603050405020304" pitchFamily="18" charset="0"/>
              <a:sym typeface="+mn-ea"/>
            </a:endParaRPr>
          </a:p>
          <a:p>
            <a:pPr>
              <a:lnSpc>
                <a:spcPct val="100000"/>
              </a:lnSpc>
              <a:buFontTx/>
              <a:buNone/>
              <a:defRPr/>
            </a:pPr>
            <a:r>
              <a:rPr kumimoji="1" lang="zh-CN" altLang="en-US" sz="2000">
                <a:solidFill>
                  <a:schemeClr val="tx1"/>
                </a:solidFill>
                <a:latin typeface="Times New Roman" panose="02020603050405020304" pitchFamily="18" charset="0"/>
                <a:sym typeface="+mn-ea"/>
              </a:rPr>
              <a:t>主电路、驱动电路、微机控制电路、信号采集与故障综合电路。</a:t>
            </a:r>
          </a:p>
        </p:txBody>
      </p:sp>
      <p:sp>
        <p:nvSpPr>
          <p:cNvPr id="147462" name="Rectangle 19"/>
          <p:cNvSpPr>
            <a:spLocks noChangeArrowheads="1"/>
          </p:cNvSpPr>
          <p:nvPr/>
        </p:nvSpPr>
        <p:spPr bwMode="auto">
          <a:xfrm>
            <a:off x="2916238" y="4186238"/>
            <a:ext cx="1881187" cy="2133600"/>
          </a:xfrm>
          <a:prstGeom prst="rect">
            <a:avLst/>
          </a:prstGeom>
          <a:noFill/>
          <a:ln w="28575">
            <a:solidFill>
              <a:srgbClr val="FF0000"/>
            </a:solidFill>
            <a:miter lim="800000"/>
            <a:headEnd/>
            <a:tailEnd/>
          </a:ln>
        </p:spPr>
        <p:txBody>
          <a:bodyPr wrap="none" anchor="ctr"/>
          <a:lstStyle/>
          <a:p>
            <a:pPr algn="ctr"/>
            <a:endParaRPr lang="zh-CN" altLang="en-US"/>
          </a:p>
        </p:txBody>
      </p:sp>
      <p:sp>
        <p:nvSpPr>
          <p:cNvPr id="424980" name="Text Box 20"/>
          <p:cNvSpPr txBox="1">
            <a:spLocks noChangeArrowheads="1"/>
          </p:cNvSpPr>
          <p:nvPr/>
        </p:nvSpPr>
        <p:spPr bwMode="auto">
          <a:xfrm>
            <a:off x="2808288" y="3776663"/>
            <a:ext cx="1050925" cy="312737"/>
          </a:xfrm>
          <a:prstGeom prst="rect">
            <a:avLst/>
          </a:prstGeom>
          <a:solidFill>
            <a:schemeClr val="bg1"/>
          </a:solidFill>
          <a:ln w="9525">
            <a:noFill/>
            <a:miter lim="800000"/>
          </a:ln>
          <a:effectLst/>
        </p:spPr>
        <p:txBody>
          <a:bodyPr>
            <a:spAutoFit/>
          </a:bodyPr>
          <a:lstStyle/>
          <a:p>
            <a:pPr algn="ctr">
              <a:spcBef>
                <a:spcPct val="50000"/>
              </a:spcBef>
              <a:buFontTx/>
              <a:buNone/>
              <a:defRPr/>
            </a:pPr>
            <a:r>
              <a:rPr lang="zh-CN" altLang="en-US" sz="1600">
                <a:solidFill>
                  <a:srgbClr val="FF0000"/>
                </a:solidFill>
                <a:effectLst>
                  <a:outerShdw blurRad="38100" dist="38100" dir="2700000" algn="tl">
                    <a:srgbClr val="C0C0C0"/>
                  </a:outerShdw>
                </a:effectLst>
                <a:sym typeface="+mn-ea"/>
              </a:rPr>
              <a:t>单片微机</a:t>
            </a:r>
          </a:p>
        </p:txBody>
      </p:sp>
      <p:sp>
        <p:nvSpPr>
          <p:cNvPr id="147464" name="Text Box 21"/>
          <p:cNvSpPr txBox="1">
            <a:spLocks noChangeArrowheads="1"/>
          </p:cNvSpPr>
          <p:nvPr/>
        </p:nvSpPr>
        <p:spPr bwMode="auto">
          <a:xfrm>
            <a:off x="3605213" y="2106613"/>
            <a:ext cx="396875" cy="312737"/>
          </a:xfrm>
          <a:prstGeom prst="rect">
            <a:avLst/>
          </a:prstGeom>
          <a:noFill/>
          <a:ln w="9525">
            <a:noFill/>
            <a:miter lim="800000"/>
            <a:headEnd/>
            <a:tailEnd/>
          </a:ln>
        </p:spPr>
        <p:txBody>
          <a:bodyPr>
            <a:spAutoFit/>
          </a:bodyPr>
          <a:lstStyle/>
          <a:p>
            <a:pPr algn="ctr">
              <a:spcBef>
                <a:spcPct val="50000"/>
              </a:spcBef>
            </a:pPr>
            <a:r>
              <a:rPr lang="en-US" altLang="zh-CN" sz="1600" b="0">
                <a:solidFill>
                  <a:schemeClr val="tx1"/>
                </a:solidFill>
                <a:latin typeface="宋体" pitchFamily="2" charset="-122"/>
              </a:rPr>
              <a:t>L</a:t>
            </a:r>
          </a:p>
        </p:txBody>
      </p:sp>
      <p:sp>
        <p:nvSpPr>
          <p:cNvPr id="15"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8"/>
          <p:cNvSpPr>
            <a:spLocks noChangeArrowheads="1"/>
          </p:cNvSpPr>
          <p:nvPr/>
        </p:nvSpPr>
        <p:spPr bwMode="auto">
          <a:xfrm>
            <a:off x="-12700" y="4275138"/>
            <a:ext cx="1673225" cy="6350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Rectangle 5"/>
          <p:cNvSpPr>
            <a:spLocks noChangeArrowheads="1"/>
          </p:cNvSpPr>
          <p:nvPr/>
        </p:nvSpPr>
        <p:spPr bwMode="auto">
          <a:xfrm>
            <a:off x="5570538" y="5595938"/>
            <a:ext cx="0" cy="365125"/>
          </a:xfrm>
          <a:prstGeom prst="rect">
            <a:avLst/>
          </a:prstGeom>
          <a:noFill/>
          <a:ln w="9525">
            <a:noFill/>
            <a:miter lim="800000"/>
            <a:headEnd/>
            <a:tailEnd/>
          </a:ln>
        </p:spPr>
        <p:txBody>
          <a:bodyPr wrap="none" lIns="0" tIns="0" rIns="0" bIns="0">
            <a:spAutoFit/>
          </a:bodyPr>
          <a:lstStyle/>
          <a:p>
            <a:pPr algn="ctr">
              <a:lnSpc>
                <a:spcPct val="100000"/>
              </a:lnSpc>
            </a:pPr>
            <a:endParaRPr lang="fr-FR" altLang="zh-CN" b="0">
              <a:solidFill>
                <a:schemeClr val="tx1"/>
              </a:solidFill>
              <a:latin typeface="Tahoma" pitchFamily="34" charset="0"/>
            </a:endParaRPr>
          </a:p>
        </p:txBody>
      </p:sp>
      <p:sp>
        <p:nvSpPr>
          <p:cNvPr id="73734" name="Rectangle 109"/>
          <p:cNvSpPr>
            <a:spLocks noChangeArrowheads="1"/>
          </p:cNvSpPr>
          <p:nvPr/>
        </p:nvSpPr>
        <p:spPr bwMode="auto">
          <a:xfrm>
            <a:off x="2316163" y="6042025"/>
            <a:ext cx="6134100" cy="366713"/>
          </a:xfrm>
          <a:prstGeom prst="rect">
            <a:avLst/>
          </a:prstGeom>
          <a:noFill/>
          <a:ln w="9525">
            <a:noFill/>
            <a:miter lim="800000"/>
            <a:headEnd/>
            <a:tailEnd/>
          </a:ln>
        </p:spPr>
        <p:txBody>
          <a:bodyPr wrap="none">
            <a:spAutoFit/>
          </a:bodyPr>
          <a:lstStyle/>
          <a:p>
            <a:pPr algn="ctr"/>
            <a:r>
              <a:rPr lang="zh-CN" altLang="en-US" sz="2000">
                <a:solidFill>
                  <a:schemeClr val="tx1"/>
                </a:solidFill>
              </a:rPr>
              <a:t>数字控制通用变频器</a:t>
            </a:r>
            <a:r>
              <a:rPr lang="en-US" altLang="zh-CN" sz="2000">
                <a:solidFill>
                  <a:schemeClr val="tx1"/>
                </a:solidFill>
              </a:rPr>
              <a:t>-</a:t>
            </a:r>
            <a:r>
              <a:rPr lang="zh-CN" altLang="en-US" sz="2000">
                <a:solidFill>
                  <a:schemeClr val="tx1"/>
                </a:solidFill>
              </a:rPr>
              <a:t>异步电动机调速系统硬件原理图</a:t>
            </a:r>
          </a:p>
        </p:txBody>
      </p:sp>
      <p:grpSp>
        <p:nvGrpSpPr>
          <p:cNvPr id="73735" name="Group 201"/>
          <p:cNvGrpSpPr>
            <a:grpSpLocks/>
          </p:cNvGrpSpPr>
          <p:nvPr/>
        </p:nvGrpSpPr>
        <p:grpSpPr bwMode="auto">
          <a:xfrm>
            <a:off x="1790700" y="1258888"/>
            <a:ext cx="7353300" cy="4508500"/>
            <a:chOff x="1128" y="793"/>
            <a:chExt cx="4632" cy="2840"/>
          </a:xfrm>
        </p:grpSpPr>
        <p:grpSp>
          <p:nvGrpSpPr>
            <p:cNvPr id="73745" name="Group 172"/>
            <p:cNvGrpSpPr>
              <a:grpSpLocks/>
            </p:cNvGrpSpPr>
            <p:nvPr/>
          </p:nvGrpSpPr>
          <p:grpSpPr bwMode="auto">
            <a:xfrm>
              <a:off x="1128" y="793"/>
              <a:ext cx="4632" cy="2840"/>
              <a:chOff x="1128" y="793"/>
              <a:chExt cx="4632" cy="2840"/>
            </a:xfrm>
          </p:grpSpPr>
          <p:sp>
            <p:nvSpPr>
              <p:cNvPr id="73769" name="Rectangle 4"/>
              <p:cNvSpPr>
                <a:spLocks noChangeArrowheads="1"/>
              </p:cNvSpPr>
              <p:nvPr/>
            </p:nvSpPr>
            <p:spPr bwMode="auto">
              <a:xfrm>
                <a:off x="3443" y="3404"/>
                <a:ext cx="0" cy="229"/>
              </a:xfrm>
              <a:prstGeom prst="rect">
                <a:avLst/>
              </a:prstGeom>
              <a:noFill/>
              <a:ln w="9525">
                <a:noFill/>
                <a:miter lim="800000"/>
                <a:headEnd/>
                <a:tailEnd/>
              </a:ln>
            </p:spPr>
            <p:txBody>
              <a:bodyPr wrap="none" lIns="0" tIns="0" rIns="0" bIns="0">
                <a:spAutoFit/>
              </a:bodyPr>
              <a:lstStyle/>
              <a:p>
                <a:pPr algn="ctr">
                  <a:lnSpc>
                    <a:spcPct val="100000"/>
                  </a:lnSpc>
                </a:pPr>
                <a:endParaRPr lang="fr-FR" altLang="zh-CN">
                  <a:solidFill>
                    <a:schemeClr val="tx1"/>
                  </a:solidFill>
                  <a:latin typeface="Tahoma" pitchFamily="34" charset="0"/>
                </a:endParaRPr>
              </a:p>
            </p:txBody>
          </p:sp>
          <p:sp>
            <p:nvSpPr>
              <p:cNvPr id="73770" name="Text Box 98"/>
              <p:cNvSpPr txBox="1">
                <a:spLocks noChangeArrowheads="1"/>
              </p:cNvSpPr>
              <p:nvPr/>
            </p:nvSpPr>
            <p:spPr bwMode="auto">
              <a:xfrm>
                <a:off x="3503" y="1432"/>
                <a:ext cx="200" cy="288"/>
              </a:xfrm>
              <a:prstGeom prst="rect">
                <a:avLst/>
              </a:prstGeom>
              <a:solidFill>
                <a:srgbClr val="FF9900"/>
              </a:solidFill>
              <a:ln w="9525">
                <a:noFill/>
                <a:miter lim="800000"/>
                <a:headEnd/>
                <a:tailEnd/>
              </a:ln>
            </p:spPr>
            <p:txBody>
              <a:bodyPr>
                <a:spAutoFit/>
              </a:bodyPr>
              <a:lstStyle/>
              <a:p>
                <a:pPr>
                  <a:lnSpc>
                    <a:spcPct val="100000"/>
                  </a:lnSpc>
                  <a:spcBef>
                    <a:spcPct val="50000"/>
                  </a:spcBef>
                </a:pPr>
                <a:r>
                  <a:rPr lang="en-US" altLang="zh-CN">
                    <a:solidFill>
                      <a:schemeClr val="tx1"/>
                    </a:solidFill>
                    <a:latin typeface="Comic Sans MS" pitchFamily="66" charset="0"/>
                  </a:rPr>
                  <a:t>C</a:t>
                </a:r>
              </a:p>
            </p:txBody>
          </p:sp>
          <p:sp>
            <p:nvSpPr>
              <p:cNvPr id="73771" name="AutoShape 8"/>
              <p:cNvSpPr>
                <a:spLocks noChangeArrowheads="1"/>
              </p:cNvSpPr>
              <p:nvPr/>
            </p:nvSpPr>
            <p:spPr bwMode="auto">
              <a:xfrm>
                <a:off x="4079" y="3161"/>
                <a:ext cx="294" cy="157"/>
              </a:xfrm>
              <a:prstGeom prst="rightArrow">
                <a:avLst>
                  <a:gd name="adj1" fmla="val 50000"/>
                  <a:gd name="adj2" fmla="val 46798"/>
                </a:avLst>
              </a:prstGeom>
              <a:solidFill>
                <a:schemeClr val="accent1"/>
              </a:solidFill>
              <a:ln w="12700">
                <a:solidFill>
                  <a:schemeClr val="tx1"/>
                </a:solidFill>
                <a:miter lim="800000"/>
                <a:headEnd/>
                <a:tailEnd/>
              </a:ln>
            </p:spPr>
            <p:txBody>
              <a:bodyPr wrap="none" anchor="ctr"/>
              <a:lstStyle/>
              <a:p>
                <a:pPr algn="ctr"/>
                <a:endParaRPr lang="zh-CN" altLang="en-US"/>
              </a:p>
            </p:txBody>
          </p:sp>
          <p:graphicFrame>
            <p:nvGraphicFramePr>
              <p:cNvPr id="73731" name="Object 11"/>
              <p:cNvGraphicFramePr>
                <a:graphicFrameLocks/>
              </p:cNvGraphicFramePr>
              <p:nvPr/>
            </p:nvGraphicFramePr>
            <p:xfrm>
              <a:off x="2228" y="1528"/>
              <a:ext cx="147" cy="374"/>
            </p:xfrm>
            <a:graphic>
              <a:graphicData uri="http://schemas.openxmlformats.org/presentationml/2006/ole">
                <p:oleObj spid="_x0000_s73731" r:id="rId3" imgW="269240" imgH="726440" progId="">
                  <p:embed/>
                </p:oleObj>
              </a:graphicData>
            </a:graphic>
          </p:graphicFrame>
          <p:sp>
            <p:nvSpPr>
              <p:cNvPr id="73772" name="Oval 12"/>
              <p:cNvSpPr>
                <a:spLocks noChangeArrowheads="1"/>
              </p:cNvSpPr>
              <p:nvPr/>
            </p:nvSpPr>
            <p:spPr bwMode="auto">
              <a:xfrm>
                <a:off x="3147" y="1707"/>
                <a:ext cx="42" cy="39"/>
              </a:xfrm>
              <a:prstGeom prst="ellipse">
                <a:avLst/>
              </a:prstGeom>
              <a:solidFill>
                <a:schemeClr val="tx1"/>
              </a:solidFill>
              <a:ln w="9525">
                <a:solidFill>
                  <a:schemeClr val="tx1"/>
                </a:solidFill>
                <a:miter lim="800000"/>
                <a:headEnd/>
                <a:tailEnd/>
              </a:ln>
            </p:spPr>
            <p:txBody>
              <a:bodyPr wrap="none" anchor="ctr"/>
              <a:lstStyle/>
              <a:p>
                <a:pPr algn="ctr"/>
                <a:endParaRPr lang="zh-CN" altLang="en-US"/>
              </a:p>
            </p:txBody>
          </p:sp>
          <p:sp>
            <p:nvSpPr>
              <p:cNvPr id="73773" name="Line 13"/>
              <p:cNvSpPr>
                <a:spLocks noChangeShapeType="1"/>
              </p:cNvSpPr>
              <p:nvPr/>
            </p:nvSpPr>
            <p:spPr bwMode="auto">
              <a:xfrm flipV="1">
                <a:off x="3617" y="1811"/>
                <a:ext cx="1" cy="113"/>
              </a:xfrm>
              <a:prstGeom prst="line">
                <a:avLst/>
              </a:prstGeom>
              <a:noFill/>
              <a:ln w="20638">
                <a:solidFill>
                  <a:srgbClr val="000000"/>
                </a:solidFill>
                <a:round/>
                <a:headEnd/>
                <a:tailEnd/>
              </a:ln>
            </p:spPr>
            <p:txBody>
              <a:bodyPr/>
              <a:lstStyle/>
              <a:p>
                <a:endParaRPr lang="zh-CN" altLang="en-US"/>
              </a:p>
            </p:txBody>
          </p:sp>
          <p:sp>
            <p:nvSpPr>
              <p:cNvPr id="73774" name="Line 14"/>
              <p:cNvSpPr>
                <a:spLocks noChangeShapeType="1"/>
              </p:cNvSpPr>
              <p:nvPr/>
            </p:nvSpPr>
            <p:spPr bwMode="auto">
              <a:xfrm flipV="1">
                <a:off x="3663" y="1749"/>
                <a:ext cx="0" cy="251"/>
              </a:xfrm>
              <a:prstGeom prst="line">
                <a:avLst/>
              </a:prstGeom>
              <a:noFill/>
              <a:ln w="20638">
                <a:solidFill>
                  <a:srgbClr val="000000"/>
                </a:solidFill>
                <a:round/>
                <a:headEnd/>
                <a:tailEnd/>
              </a:ln>
            </p:spPr>
            <p:txBody>
              <a:bodyPr/>
              <a:lstStyle/>
              <a:p>
                <a:endParaRPr lang="zh-CN" altLang="en-US"/>
              </a:p>
            </p:txBody>
          </p:sp>
          <p:sp>
            <p:nvSpPr>
              <p:cNvPr id="73775" name="Line 15"/>
              <p:cNvSpPr>
                <a:spLocks noChangeShapeType="1"/>
              </p:cNvSpPr>
              <p:nvPr/>
            </p:nvSpPr>
            <p:spPr bwMode="auto">
              <a:xfrm flipV="1">
                <a:off x="3670" y="1735"/>
                <a:ext cx="119" cy="104"/>
              </a:xfrm>
              <a:prstGeom prst="line">
                <a:avLst/>
              </a:prstGeom>
              <a:noFill/>
              <a:ln w="20638">
                <a:solidFill>
                  <a:srgbClr val="000000"/>
                </a:solidFill>
                <a:round/>
                <a:headEnd/>
                <a:tailEnd/>
              </a:ln>
            </p:spPr>
            <p:txBody>
              <a:bodyPr/>
              <a:lstStyle/>
              <a:p>
                <a:endParaRPr lang="zh-CN" altLang="en-US"/>
              </a:p>
            </p:txBody>
          </p:sp>
          <p:sp>
            <p:nvSpPr>
              <p:cNvPr id="73776" name="Line 16"/>
              <p:cNvSpPr>
                <a:spLocks noChangeShapeType="1"/>
              </p:cNvSpPr>
              <p:nvPr/>
            </p:nvSpPr>
            <p:spPr bwMode="auto">
              <a:xfrm>
                <a:off x="3789" y="1671"/>
                <a:ext cx="1" cy="64"/>
              </a:xfrm>
              <a:prstGeom prst="line">
                <a:avLst/>
              </a:prstGeom>
              <a:noFill/>
              <a:ln w="20638">
                <a:solidFill>
                  <a:srgbClr val="000000"/>
                </a:solidFill>
                <a:round/>
                <a:headEnd/>
                <a:tailEnd/>
              </a:ln>
            </p:spPr>
            <p:txBody>
              <a:bodyPr/>
              <a:lstStyle/>
              <a:p>
                <a:endParaRPr lang="zh-CN" altLang="en-US"/>
              </a:p>
            </p:txBody>
          </p:sp>
          <p:sp>
            <p:nvSpPr>
              <p:cNvPr id="73777" name="Line 17"/>
              <p:cNvSpPr>
                <a:spLocks noChangeShapeType="1"/>
              </p:cNvSpPr>
              <p:nvPr/>
            </p:nvSpPr>
            <p:spPr bwMode="auto">
              <a:xfrm>
                <a:off x="3788" y="1995"/>
                <a:ext cx="0" cy="213"/>
              </a:xfrm>
              <a:prstGeom prst="line">
                <a:avLst/>
              </a:prstGeom>
              <a:noFill/>
              <a:ln w="20638">
                <a:solidFill>
                  <a:srgbClr val="000000"/>
                </a:solidFill>
                <a:round/>
                <a:headEnd/>
                <a:tailEnd/>
              </a:ln>
            </p:spPr>
            <p:txBody>
              <a:bodyPr/>
              <a:lstStyle/>
              <a:p>
                <a:endParaRPr lang="zh-CN" altLang="en-US"/>
              </a:p>
            </p:txBody>
          </p:sp>
          <p:sp>
            <p:nvSpPr>
              <p:cNvPr id="73778" name="Line 18"/>
              <p:cNvSpPr>
                <a:spLocks noChangeShapeType="1"/>
              </p:cNvSpPr>
              <p:nvPr/>
            </p:nvSpPr>
            <p:spPr bwMode="auto">
              <a:xfrm>
                <a:off x="3670" y="1910"/>
                <a:ext cx="119" cy="107"/>
              </a:xfrm>
              <a:prstGeom prst="line">
                <a:avLst/>
              </a:prstGeom>
              <a:noFill/>
              <a:ln w="20638">
                <a:solidFill>
                  <a:srgbClr val="000000"/>
                </a:solidFill>
                <a:round/>
                <a:headEnd/>
                <a:tailEnd/>
              </a:ln>
            </p:spPr>
            <p:txBody>
              <a:bodyPr/>
              <a:lstStyle/>
              <a:p>
                <a:endParaRPr lang="zh-CN" altLang="en-US"/>
              </a:p>
            </p:txBody>
          </p:sp>
          <p:sp>
            <p:nvSpPr>
              <p:cNvPr id="73779" name="Line 19"/>
              <p:cNvSpPr>
                <a:spLocks noChangeShapeType="1"/>
              </p:cNvSpPr>
              <p:nvPr/>
            </p:nvSpPr>
            <p:spPr bwMode="auto">
              <a:xfrm flipH="1">
                <a:off x="3547" y="1884"/>
                <a:ext cx="70" cy="0"/>
              </a:xfrm>
              <a:prstGeom prst="line">
                <a:avLst/>
              </a:prstGeom>
              <a:noFill/>
              <a:ln w="20638">
                <a:solidFill>
                  <a:srgbClr val="000000"/>
                </a:solidFill>
                <a:round/>
                <a:headEnd/>
                <a:tailEnd/>
              </a:ln>
            </p:spPr>
            <p:txBody>
              <a:bodyPr/>
              <a:lstStyle/>
              <a:p>
                <a:endParaRPr lang="zh-CN" altLang="en-US"/>
              </a:p>
            </p:txBody>
          </p:sp>
          <p:sp>
            <p:nvSpPr>
              <p:cNvPr id="73780" name="Freeform 20"/>
              <p:cNvSpPr>
                <a:spLocks noChangeArrowheads="1"/>
              </p:cNvSpPr>
              <p:nvPr/>
            </p:nvSpPr>
            <p:spPr bwMode="auto">
              <a:xfrm>
                <a:off x="3719" y="1949"/>
                <a:ext cx="68" cy="65"/>
              </a:xfrm>
              <a:custGeom>
                <a:avLst/>
                <a:gdLst>
                  <a:gd name="T0" fmla="*/ 77 w 77"/>
                  <a:gd name="T1" fmla="*/ 79 h 79"/>
                  <a:gd name="T2" fmla="*/ 0 w 77"/>
                  <a:gd name="T3" fmla="*/ 48 h 79"/>
                  <a:gd name="T4" fmla="*/ 37 w 77"/>
                  <a:gd name="T5" fmla="*/ 0 h 79"/>
                  <a:gd name="T6" fmla="*/ 77 w 77"/>
                  <a:gd name="T7" fmla="*/ 79 h 79"/>
                  <a:gd name="T8" fmla="*/ 0 60000 65536"/>
                  <a:gd name="T9" fmla="*/ 0 60000 65536"/>
                  <a:gd name="T10" fmla="*/ 0 60000 65536"/>
                  <a:gd name="T11" fmla="*/ 0 60000 65536"/>
                  <a:gd name="T12" fmla="*/ 0 w 77"/>
                  <a:gd name="T13" fmla="*/ 0 h 79"/>
                  <a:gd name="T14" fmla="*/ 77 w 77"/>
                  <a:gd name="T15" fmla="*/ 79 h 79"/>
                </a:gdLst>
                <a:ahLst/>
                <a:cxnLst>
                  <a:cxn ang="T8">
                    <a:pos x="T0" y="T1"/>
                  </a:cxn>
                  <a:cxn ang="T9">
                    <a:pos x="T2" y="T3"/>
                  </a:cxn>
                  <a:cxn ang="T10">
                    <a:pos x="T4" y="T5"/>
                  </a:cxn>
                  <a:cxn ang="T11">
                    <a:pos x="T6" y="T7"/>
                  </a:cxn>
                </a:cxnLst>
                <a:rect l="T12" t="T13" r="T14" b="T15"/>
                <a:pathLst>
                  <a:path w="77" h="79">
                    <a:moveTo>
                      <a:pt x="77" y="79"/>
                    </a:moveTo>
                    <a:lnTo>
                      <a:pt x="0" y="48"/>
                    </a:lnTo>
                    <a:lnTo>
                      <a:pt x="37" y="0"/>
                    </a:lnTo>
                    <a:lnTo>
                      <a:pt x="77" y="79"/>
                    </a:lnTo>
                    <a:close/>
                  </a:path>
                </a:pathLst>
              </a:custGeom>
              <a:solidFill>
                <a:srgbClr val="000000"/>
              </a:solidFill>
              <a:ln w="11113">
                <a:solidFill>
                  <a:srgbClr val="000000"/>
                </a:solidFill>
                <a:round/>
                <a:headEnd/>
                <a:tailEnd/>
              </a:ln>
            </p:spPr>
            <p:txBody>
              <a:bodyPr/>
              <a:lstStyle/>
              <a:p>
                <a:endParaRPr lang="zh-CN" altLang="en-US"/>
              </a:p>
            </p:txBody>
          </p:sp>
          <p:grpSp>
            <p:nvGrpSpPr>
              <p:cNvPr id="73781" name="Group 21"/>
              <p:cNvGrpSpPr>
                <a:grpSpLocks/>
              </p:cNvGrpSpPr>
              <p:nvPr/>
            </p:nvGrpSpPr>
            <p:grpSpPr bwMode="auto">
              <a:xfrm>
                <a:off x="4367" y="1510"/>
                <a:ext cx="335" cy="433"/>
                <a:chOff x="3399" y="3142"/>
                <a:chExt cx="799" cy="873"/>
              </a:xfrm>
            </p:grpSpPr>
            <p:sp>
              <p:nvSpPr>
                <p:cNvPr id="73897" name="Line 22"/>
                <p:cNvSpPr>
                  <a:spLocks noChangeShapeType="1"/>
                </p:cNvSpPr>
                <p:nvPr/>
              </p:nvSpPr>
              <p:spPr bwMode="auto">
                <a:xfrm>
                  <a:off x="4054" y="3431"/>
                  <a:ext cx="144" cy="268"/>
                </a:xfrm>
                <a:prstGeom prst="line">
                  <a:avLst/>
                </a:prstGeom>
                <a:noFill/>
                <a:ln w="20638">
                  <a:solidFill>
                    <a:srgbClr val="000000"/>
                  </a:solidFill>
                  <a:round/>
                  <a:headEnd/>
                  <a:tailEnd/>
                </a:ln>
              </p:spPr>
              <p:txBody>
                <a:bodyPr/>
                <a:lstStyle/>
                <a:p>
                  <a:endParaRPr lang="zh-CN" altLang="en-US"/>
                </a:p>
              </p:txBody>
            </p:sp>
            <p:sp>
              <p:nvSpPr>
                <p:cNvPr id="73898" name="Line 23"/>
                <p:cNvSpPr>
                  <a:spLocks noChangeShapeType="1"/>
                </p:cNvSpPr>
                <p:nvPr/>
              </p:nvSpPr>
              <p:spPr bwMode="auto">
                <a:xfrm flipH="1">
                  <a:off x="4054" y="3264"/>
                  <a:ext cx="0" cy="624"/>
                </a:xfrm>
                <a:prstGeom prst="line">
                  <a:avLst/>
                </a:prstGeom>
                <a:noFill/>
                <a:ln w="20638">
                  <a:solidFill>
                    <a:srgbClr val="000000"/>
                  </a:solidFill>
                  <a:round/>
                  <a:headEnd/>
                  <a:tailEnd/>
                </a:ln>
              </p:spPr>
              <p:txBody>
                <a:bodyPr/>
                <a:lstStyle/>
                <a:p>
                  <a:endParaRPr lang="zh-CN" altLang="en-US"/>
                </a:p>
              </p:txBody>
            </p:sp>
            <p:sp>
              <p:nvSpPr>
                <p:cNvPr id="73899" name="Line 24"/>
                <p:cNvSpPr>
                  <a:spLocks noChangeShapeType="1"/>
                </p:cNvSpPr>
                <p:nvPr/>
              </p:nvSpPr>
              <p:spPr bwMode="auto">
                <a:xfrm flipH="1">
                  <a:off x="3917" y="3431"/>
                  <a:ext cx="137" cy="268"/>
                </a:xfrm>
                <a:prstGeom prst="line">
                  <a:avLst/>
                </a:prstGeom>
                <a:noFill/>
                <a:ln w="20638">
                  <a:solidFill>
                    <a:srgbClr val="000000"/>
                  </a:solidFill>
                  <a:round/>
                  <a:headEnd/>
                  <a:tailEnd/>
                </a:ln>
              </p:spPr>
              <p:txBody>
                <a:bodyPr/>
                <a:lstStyle/>
                <a:p>
                  <a:endParaRPr lang="zh-CN" altLang="en-US"/>
                </a:p>
              </p:txBody>
            </p:sp>
            <p:sp>
              <p:nvSpPr>
                <p:cNvPr id="73900" name="Line 25"/>
                <p:cNvSpPr>
                  <a:spLocks noChangeShapeType="1"/>
                </p:cNvSpPr>
                <p:nvPr/>
              </p:nvSpPr>
              <p:spPr bwMode="auto">
                <a:xfrm flipH="1">
                  <a:off x="3921" y="3704"/>
                  <a:ext cx="277" cy="1"/>
                </a:xfrm>
                <a:prstGeom prst="line">
                  <a:avLst/>
                </a:prstGeom>
                <a:noFill/>
                <a:ln w="20638">
                  <a:solidFill>
                    <a:srgbClr val="000000"/>
                  </a:solidFill>
                  <a:round/>
                  <a:headEnd/>
                  <a:tailEnd/>
                </a:ln>
              </p:spPr>
              <p:txBody>
                <a:bodyPr/>
                <a:lstStyle/>
                <a:p>
                  <a:endParaRPr lang="zh-CN" altLang="en-US"/>
                </a:p>
              </p:txBody>
            </p:sp>
            <p:sp>
              <p:nvSpPr>
                <p:cNvPr id="73901" name="Line 26"/>
                <p:cNvSpPr>
                  <a:spLocks noChangeShapeType="1"/>
                </p:cNvSpPr>
                <p:nvPr/>
              </p:nvSpPr>
              <p:spPr bwMode="auto">
                <a:xfrm flipH="1">
                  <a:off x="3914" y="3431"/>
                  <a:ext cx="284" cy="1"/>
                </a:xfrm>
                <a:prstGeom prst="line">
                  <a:avLst/>
                </a:prstGeom>
                <a:noFill/>
                <a:ln w="20638">
                  <a:solidFill>
                    <a:srgbClr val="000000"/>
                  </a:solidFill>
                  <a:round/>
                  <a:headEnd/>
                  <a:tailEnd/>
                </a:ln>
              </p:spPr>
              <p:txBody>
                <a:bodyPr/>
                <a:lstStyle/>
                <a:p>
                  <a:endParaRPr lang="zh-CN" altLang="en-US"/>
                </a:p>
              </p:txBody>
            </p:sp>
            <p:sp>
              <p:nvSpPr>
                <p:cNvPr id="73902" name="Line 27"/>
                <p:cNvSpPr>
                  <a:spLocks noChangeShapeType="1"/>
                </p:cNvSpPr>
                <p:nvPr/>
              </p:nvSpPr>
              <p:spPr bwMode="auto">
                <a:xfrm flipV="1">
                  <a:off x="3479" y="3530"/>
                  <a:ext cx="1" cy="138"/>
                </a:xfrm>
                <a:prstGeom prst="line">
                  <a:avLst/>
                </a:prstGeom>
                <a:noFill/>
                <a:ln w="20638">
                  <a:solidFill>
                    <a:srgbClr val="000000"/>
                  </a:solidFill>
                  <a:round/>
                  <a:headEnd/>
                  <a:tailEnd/>
                </a:ln>
              </p:spPr>
              <p:txBody>
                <a:bodyPr/>
                <a:lstStyle/>
                <a:p>
                  <a:endParaRPr lang="zh-CN" altLang="en-US"/>
                </a:p>
              </p:txBody>
            </p:sp>
            <p:sp>
              <p:nvSpPr>
                <p:cNvPr id="73903" name="Line 28"/>
                <p:cNvSpPr>
                  <a:spLocks noChangeShapeType="1"/>
                </p:cNvSpPr>
                <p:nvPr/>
              </p:nvSpPr>
              <p:spPr bwMode="auto">
                <a:xfrm flipV="1">
                  <a:off x="3529" y="3455"/>
                  <a:ext cx="1" cy="306"/>
                </a:xfrm>
                <a:prstGeom prst="line">
                  <a:avLst/>
                </a:prstGeom>
                <a:noFill/>
                <a:ln w="20638">
                  <a:solidFill>
                    <a:srgbClr val="000000"/>
                  </a:solidFill>
                  <a:round/>
                  <a:headEnd/>
                  <a:tailEnd/>
                </a:ln>
              </p:spPr>
              <p:txBody>
                <a:bodyPr/>
                <a:lstStyle/>
                <a:p>
                  <a:endParaRPr lang="zh-CN" altLang="en-US"/>
                </a:p>
              </p:txBody>
            </p:sp>
            <p:sp>
              <p:nvSpPr>
                <p:cNvPr id="73904" name="Line 29"/>
                <p:cNvSpPr>
                  <a:spLocks noChangeShapeType="1"/>
                </p:cNvSpPr>
                <p:nvPr/>
              </p:nvSpPr>
              <p:spPr bwMode="auto">
                <a:xfrm flipV="1">
                  <a:off x="3539" y="3438"/>
                  <a:ext cx="137" cy="127"/>
                </a:xfrm>
                <a:prstGeom prst="line">
                  <a:avLst/>
                </a:prstGeom>
                <a:noFill/>
                <a:ln w="20638">
                  <a:solidFill>
                    <a:srgbClr val="000000"/>
                  </a:solidFill>
                  <a:round/>
                  <a:headEnd/>
                  <a:tailEnd/>
                </a:ln>
              </p:spPr>
              <p:txBody>
                <a:bodyPr/>
                <a:lstStyle/>
                <a:p>
                  <a:endParaRPr lang="zh-CN" altLang="en-US"/>
                </a:p>
              </p:txBody>
            </p:sp>
            <p:sp>
              <p:nvSpPr>
                <p:cNvPr id="73905" name="Line 30"/>
                <p:cNvSpPr>
                  <a:spLocks noChangeShapeType="1"/>
                </p:cNvSpPr>
                <p:nvPr/>
              </p:nvSpPr>
              <p:spPr bwMode="auto">
                <a:xfrm>
                  <a:off x="3676" y="3359"/>
                  <a:ext cx="1" cy="79"/>
                </a:xfrm>
                <a:prstGeom prst="line">
                  <a:avLst/>
                </a:prstGeom>
                <a:noFill/>
                <a:ln w="20638">
                  <a:solidFill>
                    <a:srgbClr val="000000"/>
                  </a:solidFill>
                  <a:round/>
                  <a:headEnd/>
                  <a:tailEnd/>
                </a:ln>
              </p:spPr>
              <p:txBody>
                <a:bodyPr/>
                <a:lstStyle/>
                <a:p>
                  <a:endParaRPr lang="zh-CN" altLang="en-US"/>
                </a:p>
              </p:txBody>
            </p:sp>
            <p:sp>
              <p:nvSpPr>
                <p:cNvPr id="73906" name="Line 31"/>
                <p:cNvSpPr>
                  <a:spLocks noChangeShapeType="1"/>
                </p:cNvSpPr>
                <p:nvPr/>
              </p:nvSpPr>
              <p:spPr bwMode="auto">
                <a:xfrm>
                  <a:off x="3675" y="3755"/>
                  <a:ext cx="0" cy="260"/>
                </a:xfrm>
                <a:prstGeom prst="line">
                  <a:avLst/>
                </a:prstGeom>
                <a:noFill/>
                <a:ln w="20638">
                  <a:solidFill>
                    <a:srgbClr val="000000"/>
                  </a:solidFill>
                  <a:round/>
                  <a:headEnd/>
                  <a:tailEnd/>
                </a:ln>
              </p:spPr>
              <p:txBody>
                <a:bodyPr/>
                <a:lstStyle/>
                <a:p>
                  <a:endParaRPr lang="zh-CN" altLang="en-US"/>
                </a:p>
              </p:txBody>
            </p:sp>
            <p:sp>
              <p:nvSpPr>
                <p:cNvPr id="73907" name="Line 32"/>
                <p:cNvSpPr>
                  <a:spLocks noChangeShapeType="1"/>
                </p:cNvSpPr>
                <p:nvPr/>
              </p:nvSpPr>
              <p:spPr bwMode="auto">
                <a:xfrm>
                  <a:off x="3539" y="3651"/>
                  <a:ext cx="137" cy="131"/>
                </a:xfrm>
                <a:prstGeom prst="line">
                  <a:avLst/>
                </a:prstGeom>
                <a:noFill/>
                <a:ln w="20638">
                  <a:solidFill>
                    <a:srgbClr val="000000"/>
                  </a:solidFill>
                  <a:round/>
                  <a:headEnd/>
                  <a:tailEnd/>
                </a:ln>
              </p:spPr>
              <p:txBody>
                <a:bodyPr/>
                <a:lstStyle/>
                <a:p>
                  <a:endParaRPr lang="zh-CN" altLang="en-US"/>
                </a:p>
              </p:txBody>
            </p:sp>
            <p:sp>
              <p:nvSpPr>
                <p:cNvPr id="73908" name="Line 33"/>
                <p:cNvSpPr>
                  <a:spLocks noChangeShapeType="1"/>
                </p:cNvSpPr>
                <p:nvPr/>
              </p:nvSpPr>
              <p:spPr bwMode="auto">
                <a:xfrm flipH="1">
                  <a:off x="3399" y="3619"/>
                  <a:ext cx="80" cy="1"/>
                </a:xfrm>
                <a:prstGeom prst="line">
                  <a:avLst/>
                </a:prstGeom>
                <a:noFill/>
                <a:ln w="20638">
                  <a:solidFill>
                    <a:srgbClr val="000000"/>
                  </a:solidFill>
                  <a:round/>
                  <a:headEnd/>
                  <a:tailEnd/>
                </a:ln>
              </p:spPr>
              <p:txBody>
                <a:bodyPr/>
                <a:lstStyle/>
                <a:p>
                  <a:endParaRPr lang="zh-CN" altLang="en-US"/>
                </a:p>
              </p:txBody>
            </p:sp>
            <p:sp>
              <p:nvSpPr>
                <p:cNvPr id="73909" name="Freeform 34"/>
                <p:cNvSpPr>
                  <a:spLocks noChangeArrowheads="1"/>
                </p:cNvSpPr>
                <p:nvPr/>
              </p:nvSpPr>
              <p:spPr bwMode="auto">
                <a:xfrm>
                  <a:off x="3676" y="3228"/>
                  <a:ext cx="378" cy="131"/>
                </a:xfrm>
                <a:custGeom>
                  <a:avLst/>
                  <a:gdLst>
                    <a:gd name="T0" fmla="*/ 378 w 378"/>
                    <a:gd name="T1" fmla="*/ 65 h 131"/>
                    <a:gd name="T2" fmla="*/ 378 w 378"/>
                    <a:gd name="T3" fmla="*/ 0 h 131"/>
                    <a:gd name="T4" fmla="*/ 0 w 378"/>
                    <a:gd name="T5" fmla="*/ 0 h 131"/>
                    <a:gd name="T6" fmla="*/ 0 w 378"/>
                    <a:gd name="T7" fmla="*/ 131 h 131"/>
                    <a:gd name="T8" fmla="*/ 0 60000 65536"/>
                    <a:gd name="T9" fmla="*/ 0 60000 65536"/>
                    <a:gd name="T10" fmla="*/ 0 60000 65536"/>
                    <a:gd name="T11" fmla="*/ 0 60000 65536"/>
                    <a:gd name="T12" fmla="*/ 0 w 378"/>
                    <a:gd name="T13" fmla="*/ 0 h 131"/>
                    <a:gd name="T14" fmla="*/ 378 w 378"/>
                    <a:gd name="T15" fmla="*/ 131 h 131"/>
                  </a:gdLst>
                  <a:ahLst/>
                  <a:cxnLst>
                    <a:cxn ang="T8">
                      <a:pos x="T0" y="T1"/>
                    </a:cxn>
                    <a:cxn ang="T9">
                      <a:pos x="T2" y="T3"/>
                    </a:cxn>
                    <a:cxn ang="T10">
                      <a:pos x="T4" y="T5"/>
                    </a:cxn>
                    <a:cxn ang="T11">
                      <a:pos x="T6" y="T7"/>
                    </a:cxn>
                  </a:cxnLst>
                  <a:rect l="T12" t="T13" r="T14" b="T15"/>
                  <a:pathLst>
                    <a:path w="378" h="131">
                      <a:moveTo>
                        <a:pt x="378" y="65"/>
                      </a:moveTo>
                      <a:lnTo>
                        <a:pt x="378" y="0"/>
                      </a:lnTo>
                      <a:lnTo>
                        <a:pt x="0" y="0"/>
                      </a:lnTo>
                      <a:lnTo>
                        <a:pt x="0" y="131"/>
                      </a:lnTo>
                    </a:path>
                  </a:pathLst>
                </a:custGeom>
                <a:noFill/>
                <a:ln w="20638">
                  <a:solidFill>
                    <a:srgbClr val="000000"/>
                  </a:solidFill>
                  <a:round/>
                  <a:headEnd/>
                  <a:tailEnd/>
                </a:ln>
              </p:spPr>
              <p:txBody>
                <a:bodyPr/>
                <a:lstStyle/>
                <a:p>
                  <a:endParaRPr lang="zh-CN" altLang="en-US"/>
                </a:p>
              </p:txBody>
            </p:sp>
            <p:sp>
              <p:nvSpPr>
                <p:cNvPr id="73910" name="Freeform 35"/>
                <p:cNvSpPr>
                  <a:spLocks noChangeArrowheads="1"/>
                </p:cNvSpPr>
                <p:nvPr/>
              </p:nvSpPr>
              <p:spPr bwMode="auto">
                <a:xfrm>
                  <a:off x="3596" y="3699"/>
                  <a:ext cx="77" cy="79"/>
                </a:xfrm>
                <a:custGeom>
                  <a:avLst/>
                  <a:gdLst>
                    <a:gd name="T0" fmla="*/ 77 w 77"/>
                    <a:gd name="T1" fmla="*/ 79 h 79"/>
                    <a:gd name="T2" fmla="*/ 0 w 77"/>
                    <a:gd name="T3" fmla="*/ 48 h 79"/>
                    <a:gd name="T4" fmla="*/ 37 w 77"/>
                    <a:gd name="T5" fmla="*/ 0 h 79"/>
                    <a:gd name="T6" fmla="*/ 77 w 77"/>
                    <a:gd name="T7" fmla="*/ 79 h 79"/>
                    <a:gd name="T8" fmla="*/ 0 60000 65536"/>
                    <a:gd name="T9" fmla="*/ 0 60000 65536"/>
                    <a:gd name="T10" fmla="*/ 0 60000 65536"/>
                    <a:gd name="T11" fmla="*/ 0 60000 65536"/>
                    <a:gd name="T12" fmla="*/ 0 w 77"/>
                    <a:gd name="T13" fmla="*/ 0 h 79"/>
                    <a:gd name="T14" fmla="*/ 77 w 77"/>
                    <a:gd name="T15" fmla="*/ 79 h 79"/>
                  </a:gdLst>
                  <a:ahLst/>
                  <a:cxnLst>
                    <a:cxn ang="T8">
                      <a:pos x="T0" y="T1"/>
                    </a:cxn>
                    <a:cxn ang="T9">
                      <a:pos x="T2" y="T3"/>
                    </a:cxn>
                    <a:cxn ang="T10">
                      <a:pos x="T4" y="T5"/>
                    </a:cxn>
                    <a:cxn ang="T11">
                      <a:pos x="T6" y="T7"/>
                    </a:cxn>
                  </a:cxnLst>
                  <a:rect l="T12" t="T13" r="T14" b="T15"/>
                  <a:pathLst>
                    <a:path w="77" h="79">
                      <a:moveTo>
                        <a:pt x="77" y="79"/>
                      </a:moveTo>
                      <a:lnTo>
                        <a:pt x="0" y="48"/>
                      </a:lnTo>
                      <a:lnTo>
                        <a:pt x="37" y="0"/>
                      </a:lnTo>
                      <a:lnTo>
                        <a:pt x="77" y="79"/>
                      </a:lnTo>
                      <a:close/>
                    </a:path>
                  </a:pathLst>
                </a:custGeom>
                <a:solidFill>
                  <a:srgbClr val="000000"/>
                </a:solidFill>
                <a:ln w="11113">
                  <a:solidFill>
                    <a:srgbClr val="000000"/>
                  </a:solidFill>
                  <a:round/>
                  <a:headEnd/>
                  <a:tailEnd/>
                </a:ln>
              </p:spPr>
              <p:txBody>
                <a:bodyPr/>
                <a:lstStyle/>
                <a:p>
                  <a:endParaRPr lang="zh-CN" altLang="en-US"/>
                </a:p>
              </p:txBody>
            </p:sp>
            <p:sp>
              <p:nvSpPr>
                <p:cNvPr id="73911" name="Line 36"/>
                <p:cNvSpPr>
                  <a:spLocks noChangeShapeType="1"/>
                </p:cNvSpPr>
                <p:nvPr/>
              </p:nvSpPr>
              <p:spPr bwMode="auto">
                <a:xfrm>
                  <a:off x="3674" y="3877"/>
                  <a:ext cx="384" cy="0"/>
                </a:xfrm>
                <a:prstGeom prst="line">
                  <a:avLst/>
                </a:prstGeom>
                <a:noFill/>
                <a:ln w="19050">
                  <a:solidFill>
                    <a:schemeClr val="tx1"/>
                  </a:solidFill>
                  <a:miter lim="800000"/>
                  <a:headEnd/>
                  <a:tailEnd/>
                </a:ln>
              </p:spPr>
              <p:txBody>
                <a:bodyPr/>
                <a:lstStyle/>
                <a:p>
                  <a:endParaRPr lang="zh-CN" altLang="en-US"/>
                </a:p>
              </p:txBody>
            </p:sp>
            <p:sp>
              <p:nvSpPr>
                <p:cNvPr id="73912" name="Line 37"/>
                <p:cNvSpPr>
                  <a:spLocks noChangeShapeType="1"/>
                </p:cNvSpPr>
                <p:nvPr/>
              </p:nvSpPr>
              <p:spPr bwMode="auto">
                <a:xfrm>
                  <a:off x="3674" y="3142"/>
                  <a:ext cx="0" cy="96"/>
                </a:xfrm>
                <a:prstGeom prst="line">
                  <a:avLst/>
                </a:prstGeom>
                <a:noFill/>
                <a:ln w="19050">
                  <a:solidFill>
                    <a:schemeClr val="tx1"/>
                  </a:solidFill>
                  <a:miter lim="800000"/>
                  <a:headEnd/>
                  <a:tailEnd/>
                </a:ln>
              </p:spPr>
              <p:txBody>
                <a:bodyPr/>
                <a:lstStyle/>
                <a:p>
                  <a:endParaRPr lang="zh-CN" altLang="en-US"/>
                </a:p>
              </p:txBody>
            </p:sp>
          </p:grpSp>
          <p:sp>
            <p:nvSpPr>
              <p:cNvPr id="73782" name="Oval 38"/>
              <p:cNvSpPr>
                <a:spLocks noChangeArrowheads="1"/>
              </p:cNvSpPr>
              <p:nvPr/>
            </p:nvSpPr>
            <p:spPr bwMode="auto">
              <a:xfrm>
                <a:off x="4041" y="2139"/>
                <a:ext cx="125" cy="118"/>
              </a:xfrm>
              <a:prstGeom prst="ellipse">
                <a:avLst/>
              </a:prstGeom>
              <a:solidFill>
                <a:srgbClr val="FF9900"/>
              </a:solidFill>
              <a:ln w="19050">
                <a:solidFill>
                  <a:schemeClr val="tx1"/>
                </a:solidFill>
                <a:miter lim="800000"/>
                <a:headEnd/>
                <a:tailEnd/>
              </a:ln>
            </p:spPr>
            <p:txBody>
              <a:bodyPr wrap="none" anchor="ctr"/>
              <a:lstStyle/>
              <a:p>
                <a:pPr algn="ctr"/>
                <a:endParaRPr lang="zh-CN" altLang="en-US"/>
              </a:p>
            </p:txBody>
          </p:sp>
          <p:sp>
            <p:nvSpPr>
              <p:cNvPr id="73783" name="AutoShape 39"/>
              <p:cNvSpPr>
                <a:spLocks noChangeArrowheads="1"/>
              </p:cNvSpPr>
              <p:nvPr/>
            </p:nvSpPr>
            <p:spPr bwMode="auto">
              <a:xfrm>
                <a:off x="1818" y="2453"/>
                <a:ext cx="210" cy="158"/>
              </a:xfrm>
              <a:prstGeom prst="leftArrow">
                <a:avLst>
                  <a:gd name="adj1" fmla="val 50000"/>
                  <a:gd name="adj2" fmla="val 33216"/>
                </a:avLst>
              </a:prstGeom>
              <a:solidFill>
                <a:schemeClr val="accent1"/>
              </a:solidFill>
              <a:ln w="12700">
                <a:solidFill>
                  <a:schemeClr val="tx1"/>
                </a:solidFill>
                <a:miter lim="800000"/>
                <a:headEnd/>
                <a:tailEnd/>
              </a:ln>
            </p:spPr>
            <p:txBody>
              <a:bodyPr wrap="none" anchor="ctr"/>
              <a:lstStyle/>
              <a:p>
                <a:pPr algn="ctr"/>
                <a:endParaRPr lang="zh-CN" altLang="en-US"/>
              </a:p>
            </p:txBody>
          </p:sp>
          <p:sp>
            <p:nvSpPr>
              <p:cNvPr id="73784" name="Oval 40"/>
              <p:cNvSpPr>
                <a:spLocks noChangeArrowheads="1"/>
              </p:cNvSpPr>
              <p:nvPr/>
            </p:nvSpPr>
            <p:spPr bwMode="auto">
              <a:xfrm>
                <a:off x="5066" y="1483"/>
                <a:ext cx="126" cy="118"/>
              </a:xfrm>
              <a:prstGeom prst="ellipse">
                <a:avLst/>
              </a:prstGeom>
              <a:solidFill>
                <a:schemeClr val="accent1"/>
              </a:solidFill>
              <a:ln w="19050">
                <a:solidFill>
                  <a:schemeClr val="tx1"/>
                </a:solidFill>
                <a:miter lim="800000"/>
                <a:headEnd/>
                <a:tailEnd/>
              </a:ln>
            </p:spPr>
            <p:txBody>
              <a:bodyPr wrap="none" anchor="ctr"/>
              <a:lstStyle/>
              <a:p>
                <a:pPr algn="ctr"/>
                <a:endParaRPr lang="zh-CN" altLang="en-US"/>
              </a:p>
            </p:txBody>
          </p:sp>
          <p:sp>
            <p:nvSpPr>
              <p:cNvPr id="73785" name="Oval 41"/>
              <p:cNvSpPr>
                <a:spLocks noChangeArrowheads="1"/>
              </p:cNvSpPr>
              <p:nvPr/>
            </p:nvSpPr>
            <p:spPr bwMode="auto">
              <a:xfrm>
                <a:off x="5215" y="1864"/>
                <a:ext cx="126" cy="118"/>
              </a:xfrm>
              <a:prstGeom prst="ellipse">
                <a:avLst/>
              </a:prstGeom>
              <a:solidFill>
                <a:schemeClr val="accent1"/>
              </a:solidFill>
              <a:ln w="19050">
                <a:solidFill>
                  <a:schemeClr val="tx1"/>
                </a:solidFill>
                <a:miter lim="800000"/>
                <a:headEnd/>
                <a:tailEnd/>
              </a:ln>
            </p:spPr>
            <p:txBody>
              <a:bodyPr wrap="none" anchor="ctr"/>
              <a:lstStyle/>
              <a:p>
                <a:pPr algn="ctr"/>
                <a:endParaRPr lang="zh-CN" altLang="en-US"/>
              </a:p>
            </p:txBody>
          </p:sp>
          <p:sp>
            <p:nvSpPr>
              <p:cNvPr id="73786" name="Oval 42"/>
              <p:cNvSpPr>
                <a:spLocks noChangeArrowheads="1"/>
              </p:cNvSpPr>
              <p:nvPr/>
            </p:nvSpPr>
            <p:spPr bwMode="auto">
              <a:xfrm>
                <a:off x="5341" y="1532"/>
                <a:ext cx="419" cy="393"/>
              </a:xfrm>
              <a:prstGeom prst="ellipse">
                <a:avLst/>
              </a:prstGeom>
              <a:solidFill>
                <a:schemeClr val="accent1"/>
              </a:solidFill>
              <a:ln w="19050">
                <a:solidFill>
                  <a:schemeClr val="tx1"/>
                </a:solidFill>
                <a:miter lim="800000"/>
                <a:headEnd/>
                <a:tailEnd/>
              </a:ln>
            </p:spPr>
            <p:txBody>
              <a:bodyPr wrap="none" anchor="ctr"/>
              <a:lstStyle/>
              <a:p>
                <a:pPr algn="ctr">
                  <a:lnSpc>
                    <a:spcPct val="75000"/>
                  </a:lnSpc>
                </a:pPr>
                <a:r>
                  <a:rPr lang="en-US" altLang="zh-CN" sz="2000">
                    <a:solidFill>
                      <a:schemeClr val="tx1"/>
                    </a:solidFill>
                    <a:latin typeface="Tahoma" pitchFamily="34" charset="0"/>
                  </a:rPr>
                  <a:t>M</a:t>
                </a:r>
              </a:p>
              <a:p>
                <a:pPr algn="ctr">
                  <a:lnSpc>
                    <a:spcPct val="75000"/>
                  </a:lnSpc>
                </a:pPr>
                <a:r>
                  <a:rPr lang="en-US" altLang="zh-CN" sz="2000">
                    <a:solidFill>
                      <a:schemeClr val="tx1"/>
                    </a:solidFill>
                    <a:latin typeface="Tahoma" pitchFamily="34" charset="0"/>
                  </a:rPr>
                  <a:t>3~</a:t>
                </a:r>
                <a:endParaRPr lang="en-US" altLang="zh-CN">
                  <a:solidFill>
                    <a:schemeClr val="tx1"/>
                  </a:solidFill>
                  <a:latin typeface="Tahoma" pitchFamily="34" charset="0"/>
                </a:endParaRPr>
              </a:p>
            </p:txBody>
          </p:sp>
          <p:sp>
            <p:nvSpPr>
              <p:cNvPr id="73787" name="Line 43"/>
              <p:cNvSpPr>
                <a:spLocks noChangeShapeType="1"/>
              </p:cNvSpPr>
              <p:nvPr/>
            </p:nvSpPr>
            <p:spPr bwMode="auto">
              <a:xfrm flipV="1">
                <a:off x="4786" y="1734"/>
                <a:ext cx="545" cy="0"/>
              </a:xfrm>
              <a:prstGeom prst="line">
                <a:avLst/>
              </a:prstGeom>
              <a:noFill/>
              <a:ln w="19050">
                <a:solidFill>
                  <a:schemeClr val="tx1"/>
                </a:solidFill>
                <a:miter lim="800000"/>
                <a:headEnd/>
                <a:tailEnd/>
              </a:ln>
            </p:spPr>
            <p:txBody>
              <a:bodyPr/>
              <a:lstStyle/>
              <a:p>
                <a:endParaRPr lang="zh-CN" altLang="en-US"/>
              </a:p>
            </p:txBody>
          </p:sp>
          <p:sp>
            <p:nvSpPr>
              <p:cNvPr id="73788" name="Line 44"/>
              <p:cNvSpPr>
                <a:spLocks noChangeShapeType="1"/>
              </p:cNvSpPr>
              <p:nvPr/>
            </p:nvSpPr>
            <p:spPr bwMode="auto">
              <a:xfrm>
                <a:off x="4773" y="1532"/>
                <a:ext cx="755" cy="0"/>
              </a:xfrm>
              <a:prstGeom prst="line">
                <a:avLst/>
              </a:prstGeom>
              <a:noFill/>
              <a:ln w="19050">
                <a:solidFill>
                  <a:schemeClr val="tx1"/>
                </a:solidFill>
                <a:miter lim="800000"/>
                <a:headEnd/>
                <a:tailEnd/>
              </a:ln>
            </p:spPr>
            <p:txBody>
              <a:bodyPr/>
              <a:lstStyle/>
              <a:p>
                <a:endParaRPr lang="zh-CN" altLang="en-US"/>
              </a:p>
            </p:txBody>
          </p:sp>
          <p:sp>
            <p:nvSpPr>
              <p:cNvPr id="73789" name="Line 45"/>
              <p:cNvSpPr>
                <a:spLocks noChangeShapeType="1"/>
              </p:cNvSpPr>
              <p:nvPr/>
            </p:nvSpPr>
            <p:spPr bwMode="auto">
              <a:xfrm flipV="1">
                <a:off x="4773" y="1930"/>
                <a:ext cx="755" cy="0"/>
              </a:xfrm>
              <a:prstGeom prst="line">
                <a:avLst/>
              </a:prstGeom>
              <a:noFill/>
              <a:ln w="19050">
                <a:solidFill>
                  <a:schemeClr val="tx1"/>
                </a:solidFill>
                <a:miter lim="800000"/>
                <a:headEnd/>
                <a:tailEnd/>
              </a:ln>
            </p:spPr>
            <p:txBody>
              <a:bodyPr/>
              <a:lstStyle/>
              <a:p>
                <a:endParaRPr lang="zh-CN" altLang="en-US"/>
              </a:p>
            </p:txBody>
          </p:sp>
          <p:sp>
            <p:nvSpPr>
              <p:cNvPr id="73790" name="Rectangle 46"/>
              <p:cNvSpPr>
                <a:spLocks noChangeArrowheads="1"/>
              </p:cNvSpPr>
              <p:nvPr/>
            </p:nvSpPr>
            <p:spPr bwMode="auto">
              <a:xfrm>
                <a:off x="2824" y="2375"/>
                <a:ext cx="462" cy="393"/>
              </a:xfrm>
              <a:prstGeom prst="rect">
                <a:avLst/>
              </a:prstGeom>
              <a:solidFill>
                <a:srgbClr val="FFFF00"/>
              </a:solidFill>
              <a:ln w="19050">
                <a:solidFill>
                  <a:schemeClr val="tx1"/>
                </a:solidFill>
                <a:miter lim="800000"/>
                <a:headEnd/>
                <a:tailEnd/>
              </a:ln>
            </p:spPr>
            <p:txBody>
              <a:bodyPr wrap="none" anchor="ctr"/>
              <a:lstStyle/>
              <a:p>
                <a:pPr algn="ctr">
                  <a:lnSpc>
                    <a:spcPct val="100000"/>
                  </a:lnSpc>
                </a:pPr>
                <a:r>
                  <a:rPr lang="zh-CN" altLang="en-US" sz="2000">
                    <a:solidFill>
                      <a:schemeClr val="tx1"/>
                    </a:solidFill>
                    <a:latin typeface="Tahoma" pitchFamily="34" charset="0"/>
                  </a:rPr>
                  <a:t>电压</a:t>
                </a:r>
              </a:p>
              <a:p>
                <a:pPr algn="ctr">
                  <a:lnSpc>
                    <a:spcPct val="100000"/>
                  </a:lnSpc>
                </a:pPr>
                <a:r>
                  <a:rPr lang="zh-CN" altLang="en-US" sz="2000">
                    <a:solidFill>
                      <a:schemeClr val="tx1"/>
                    </a:solidFill>
                    <a:latin typeface="Tahoma" pitchFamily="34" charset="0"/>
                  </a:rPr>
                  <a:t>检测</a:t>
                </a:r>
                <a:endParaRPr lang="zh-CN" altLang="en-US">
                  <a:solidFill>
                    <a:schemeClr val="tx1"/>
                  </a:solidFill>
                  <a:latin typeface="Tahoma" pitchFamily="34" charset="0"/>
                </a:endParaRPr>
              </a:p>
            </p:txBody>
          </p:sp>
          <p:sp>
            <p:nvSpPr>
              <p:cNvPr id="73791" name="Rectangle 47"/>
              <p:cNvSpPr>
                <a:spLocks noChangeArrowheads="1"/>
              </p:cNvSpPr>
              <p:nvPr/>
            </p:nvSpPr>
            <p:spPr bwMode="auto">
              <a:xfrm>
                <a:off x="3337" y="2375"/>
                <a:ext cx="462" cy="393"/>
              </a:xfrm>
              <a:prstGeom prst="rect">
                <a:avLst/>
              </a:prstGeom>
              <a:solidFill>
                <a:srgbClr val="FFFF00"/>
              </a:solidFill>
              <a:ln w="19050">
                <a:solidFill>
                  <a:schemeClr val="tx1"/>
                </a:solidFill>
                <a:miter lim="800000"/>
                <a:headEnd/>
                <a:tailEnd/>
              </a:ln>
            </p:spPr>
            <p:txBody>
              <a:bodyPr wrap="none" anchor="ctr"/>
              <a:lstStyle/>
              <a:p>
                <a:pPr algn="ctr">
                  <a:lnSpc>
                    <a:spcPct val="100000"/>
                  </a:lnSpc>
                </a:pPr>
                <a:r>
                  <a:rPr lang="zh-CN" altLang="en-US" sz="2000">
                    <a:solidFill>
                      <a:schemeClr val="tx1"/>
                    </a:solidFill>
                    <a:latin typeface="Tahoma" pitchFamily="34" charset="0"/>
                  </a:rPr>
                  <a:t>泵升</a:t>
                </a:r>
              </a:p>
              <a:p>
                <a:pPr algn="ctr">
                  <a:lnSpc>
                    <a:spcPct val="100000"/>
                  </a:lnSpc>
                </a:pPr>
                <a:r>
                  <a:rPr lang="zh-CN" altLang="en-US" sz="2000">
                    <a:solidFill>
                      <a:schemeClr val="tx1"/>
                    </a:solidFill>
                    <a:latin typeface="Tahoma" pitchFamily="34" charset="0"/>
                  </a:rPr>
                  <a:t>限制</a:t>
                </a:r>
                <a:endParaRPr lang="zh-CN" altLang="en-US">
                  <a:solidFill>
                    <a:schemeClr val="tx1"/>
                  </a:solidFill>
                  <a:latin typeface="Tahoma" pitchFamily="34" charset="0"/>
                </a:endParaRPr>
              </a:p>
            </p:txBody>
          </p:sp>
          <p:sp>
            <p:nvSpPr>
              <p:cNvPr id="73792" name="Line 48"/>
              <p:cNvSpPr>
                <a:spLocks noChangeShapeType="1"/>
              </p:cNvSpPr>
              <p:nvPr/>
            </p:nvSpPr>
            <p:spPr bwMode="auto">
              <a:xfrm flipH="1">
                <a:off x="3547" y="1885"/>
                <a:ext cx="0" cy="490"/>
              </a:xfrm>
              <a:prstGeom prst="line">
                <a:avLst/>
              </a:prstGeom>
              <a:noFill/>
              <a:ln w="12700">
                <a:solidFill>
                  <a:schemeClr val="tx1"/>
                </a:solidFill>
                <a:miter lim="800000"/>
                <a:headEnd type="triangle" w="med" len="med"/>
                <a:tailEnd/>
              </a:ln>
            </p:spPr>
            <p:txBody>
              <a:bodyPr/>
              <a:lstStyle/>
              <a:p>
                <a:endParaRPr lang="zh-CN" altLang="en-US"/>
              </a:p>
            </p:txBody>
          </p:sp>
          <p:sp>
            <p:nvSpPr>
              <p:cNvPr id="73793" name="Rectangle 49"/>
              <p:cNvSpPr>
                <a:spLocks noChangeArrowheads="1"/>
              </p:cNvSpPr>
              <p:nvPr/>
            </p:nvSpPr>
            <p:spPr bwMode="auto">
              <a:xfrm>
                <a:off x="3854" y="2375"/>
                <a:ext cx="461" cy="393"/>
              </a:xfrm>
              <a:prstGeom prst="rect">
                <a:avLst/>
              </a:prstGeom>
              <a:solidFill>
                <a:srgbClr val="FFFF00"/>
              </a:solidFill>
              <a:ln w="19050">
                <a:solidFill>
                  <a:schemeClr val="tx1"/>
                </a:solidFill>
                <a:miter lim="800000"/>
                <a:headEnd/>
                <a:tailEnd/>
              </a:ln>
            </p:spPr>
            <p:txBody>
              <a:bodyPr wrap="none" anchor="ctr"/>
              <a:lstStyle/>
              <a:p>
                <a:pPr algn="ctr">
                  <a:lnSpc>
                    <a:spcPct val="100000"/>
                  </a:lnSpc>
                </a:pPr>
                <a:r>
                  <a:rPr lang="zh-CN" altLang="en-US" sz="2000">
                    <a:solidFill>
                      <a:schemeClr val="tx1"/>
                    </a:solidFill>
                    <a:latin typeface="Tahoma" pitchFamily="34" charset="0"/>
                  </a:rPr>
                  <a:t>电流</a:t>
                </a:r>
              </a:p>
              <a:p>
                <a:pPr algn="ctr">
                  <a:lnSpc>
                    <a:spcPct val="100000"/>
                  </a:lnSpc>
                </a:pPr>
                <a:r>
                  <a:rPr lang="zh-CN" altLang="en-US" sz="2000">
                    <a:solidFill>
                      <a:schemeClr val="tx1"/>
                    </a:solidFill>
                    <a:latin typeface="Tahoma" pitchFamily="34" charset="0"/>
                  </a:rPr>
                  <a:t>检测</a:t>
                </a:r>
                <a:endParaRPr lang="zh-CN" altLang="en-US">
                  <a:solidFill>
                    <a:schemeClr val="tx1"/>
                  </a:solidFill>
                  <a:latin typeface="Tahoma" pitchFamily="34" charset="0"/>
                </a:endParaRPr>
              </a:p>
            </p:txBody>
          </p:sp>
          <p:sp>
            <p:nvSpPr>
              <p:cNvPr id="73794" name="Rectangle 50"/>
              <p:cNvSpPr>
                <a:spLocks noChangeArrowheads="1"/>
              </p:cNvSpPr>
              <p:nvPr/>
            </p:nvSpPr>
            <p:spPr bwMode="auto">
              <a:xfrm>
                <a:off x="4453" y="2375"/>
                <a:ext cx="461" cy="393"/>
              </a:xfrm>
              <a:prstGeom prst="rect">
                <a:avLst/>
              </a:prstGeom>
              <a:solidFill>
                <a:srgbClr val="FFFF00"/>
              </a:solidFill>
              <a:ln w="19050">
                <a:solidFill>
                  <a:schemeClr val="tx1"/>
                </a:solidFill>
                <a:miter lim="800000"/>
                <a:headEnd/>
                <a:tailEnd/>
              </a:ln>
            </p:spPr>
            <p:txBody>
              <a:bodyPr wrap="none" anchor="ctr"/>
              <a:lstStyle/>
              <a:p>
                <a:pPr algn="ctr">
                  <a:lnSpc>
                    <a:spcPct val="100000"/>
                  </a:lnSpc>
                </a:pPr>
                <a:r>
                  <a:rPr lang="zh-CN" altLang="en-US" sz="2000">
                    <a:solidFill>
                      <a:schemeClr val="tx1"/>
                    </a:solidFill>
                    <a:latin typeface="Tahoma" pitchFamily="34" charset="0"/>
                  </a:rPr>
                  <a:t>温度</a:t>
                </a:r>
              </a:p>
              <a:p>
                <a:pPr algn="ctr">
                  <a:lnSpc>
                    <a:spcPct val="100000"/>
                  </a:lnSpc>
                </a:pPr>
                <a:r>
                  <a:rPr lang="zh-CN" altLang="en-US" sz="2000">
                    <a:solidFill>
                      <a:schemeClr val="tx1"/>
                    </a:solidFill>
                    <a:latin typeface="Tahoma" pitchFamily="34" charset="0"/>
                  </a:rPr>
                  <a:t>检测</a:t>
                </a:r>
                <a:endParaRPr lang="zh-CN" altLang="en-US">
                  <a:solidFill>
                    <a:schemeClr val="tx1"/>
                  </a:solidFill>
                  <a:latin typeface="Tahoma" pitchFamily="34" charset="0"/>
                </a:endParaRPr>
              </a:p>
            </p:txBody>
          </p:sp>
          <p:sp>
            <p:nvSpPr>
              <p:cNvPr id="73795" name="Rectangle 51"/>
              <p:cNvSpPr>
                <a:spLocks noChangeArrowheads="1"/>
              </p:cNvSpPr>
              <p:nvPr/>
            </p:nvSpPr>
            <p:spPr bwMode="auto">
              <a:xfrm>
                <a:off x="4998" y="2375"/>
                <a:ext cx="461" cy="393"/>
              </a:xfrm>
              <a:prstGeom prst="rect">
                <a:avLst/>
              </a:prstGeom>
              <a:solidFill>
                <a:srgbClr val="FFFF00"/>
              </a:solidFill>
              <a:ln w="19050">
                <a:solidFill>
                  <a:schemeClr val="tx1"/>
                </a:solidFill>
                <a:miter lim="800000"/>
                <a:headEnd/>
                <a:tailEnd/>
              </a:ln>
            </p:spPr>
            <p:txBody>
              <a:bodyPr wrap="none" anchor="ctr"/>
              <a:lstStyle/>
              <a:p>
                <a:pPr algn="ctr">
                  <a:lnSpc>
                    <a:spcPct val="100000"/>
                  </a:lnSpc>
                </a:pPr>
                <a:r>
                  <a:rPr lang="zh-CN" altLang="en-US" sz="2000">
                    <a:solidFill>
                      <a:schemeClr val="tx1"/>
                    </a:solidFill>
                    <a:latin typeface="Tahoma" pitchFamily="34" charset="0"/>
                  </a:rPr>
                  <a:t>电流</a:t>
                </a:r>
              </a:p>
              <a:p>
                <a:pPr algn="ctr">
                  <a:lnSpc>
                    <a:spcPct val="100000"/>
                  </a:lnSpc>
                </a:pPr>
                <a:r>
                  <a:rPr lang="zh-CN" altLang="en-US" sz="2000">
                    <a:solidFill>
                      <a:schemeClr val="tx1"/>
                    </a:solidFill>
                    <a:latin typeface="Tahoma" pitchFamily="34" charset="0"/>
                  </a:rPr>
                  <a:t>检测</a:t>
                </a:r>
                <a:endParaRPr lang="zh-CN" altLang="en-US">
                  <a:solidFill>
                    <a:schemeClr val="tx1"/>
                  </a:solidFill>
                  <a:latin typeface="Tahoma" pitchFamily="34" charset="0"/>
                </a:endParaRPr>
              </a:p>
            </p:txBody>
          </p:sp>
          <p:sp>
            <p:nvSpPr>
              <p:cNvPr id="73796" name="Line 52"/>
              <p:cNvSpPr>
                <a:spLocks noChangeShapeType="1"/>
              </p:cNvSpPr>
              <p:nvPr/>
            </p:nvSpPr>
            <p:spPr bwMode="auto">
              <a:xfrm>
                <a:off x="5289" y="1982"/>
                <a:ext cx="0" cy="393"/>
              </a:xfrm>
              <a:prstGeom prst="line">
                <a:avLst/>
              </a:prstGeom>
              <a:noFill/>
              <a:ln w="12700">
                <a:solidFill>
                  <a:schemeClr val="tx1"/>
                </a:solidFill>
                <a:miter lim="800000"/>
                <a:headEnd/>
                <a:tailEnd type="triangle" w="med" len="med"/>
              </a:ln>
            </p:spPr>
            <p:txBody>
              <a:bodyPr/>
              <a:lstStyle/>
              <a:p>
                <a:endParaRPr lang="zh-CN" altLang="en-US"/>
              </a:p>
            </p:txBody>
          </p:sp>
          <p:sp>
            <p:nvSpPr>
              <p:cNvPr id="73797" name="Line 53"/>
              <p:cNvSpPr>
                <a:spLocks noChangeShapeType="1"/>
              </p:cNvSpPr>
              <p:nvPr/>
            </p:nvSpPr>
            <p:spPr bwMode="auto">
              <a:xfrm>
                <a:off x="5118" y="1589"/>
                <a:ext cx="0" cy="786"/>
              </a:xfrm>
              <a:prstGeom prst="line">
                <a:avLst/>
              </a:prstGeom>
              <a:noFill/>
              <a:ln w="12700">
                <a:solidFill>
                  <a:schemeClr val="tx1"/>
                </a:solidFill>
                <a:miter lim="800000"/>
                <a:headEnd/>
                <a:tailEnd type="triangle" w="med" len="med"/>
              </a:ln>
            </p:spPr>
            <p:txBody>
              <a:bodyPr/>
              <a:lstStyle/>
              <a:p>
                <a:endParaRPr lang="zh-CN" altLang="en-US"/>
              </a:p>
            </p:txBody>
          </p:sp>
          <p:sp>
            <p:nvSpPr>
              <p:cNvPr id="73798" name="Line 54"/>
              <p:cNvSpPr>
                <a:spLocks noChangeShapeType="1"/>
              </p:cNvSpPr>
              <p:nvPr/>
            </p:nvSpPr>
            <p:spPr bwMode="auto">
              <a:xfrm>
                <a:off x="4105" y="2257"/>
                <a:ext cx="0" cy="118"/>
              </a:xfrm>
              <a:prstGeom prst="line">
                <a:avLst/>
              </a:prstGeom>
              <a:noFill/>
              <a:ln w="12700">
                <a:solidFill>
                  <a:schemeClr val="tx1"/>
                </a:solidFill>
                <a:miter lim="800000"/>
                <a:headEnd/>
                <a:tailEnd type="triangle" w="med" len="med"/>
              </a:ln>
            </p:spPr>
            <p:txBody>
              <a:bodyPr/>
              <a:lstStyle/>
              <a:p>
                <a:endParaRPr lang="zh-CN" altLang="en-US"/>
              </a:p>
            </p:txBody>
          </p:sp>
          <p:sp>
            <p:nvSpPr>
              <p:cNvPr id="73799" name="Line 55"/>
              <p:cNvSpPr>
                <a:spLocks noChangeShapeType="1"/>
              </p:cNvSpPr>
              <p:nvPr/>
            </p:nvSpPr>
            <p:spPr bwMode="auto">
              <a:xfrm>
                <a:off x="4670" y="1961"/>
                <a:ext cx="0" cy="393"/>
              </a:xfrm>
              <a:prstGeom prst="line">
                <a:avLst/>
              </a:prstGeom>
              <a:noFill/>
              <a:ln w="12700">
                <a:solidFill>
                  <a:schemeClr val="tx1"/>
                </a:solidFill>
                <a:miter lim="800000"/>
                <a:headEnd/>
                <a:tailEnd type="triangle" w="med" len="med"/>
              </a:ln>
            </p:spPr>
            <p:txBody>
              <a:bodyPr/>
              <a:lstStyle/>
              <a:p>
                <a:endParaRPr lang="zh-CN" altLang="en-US"/>
              </a:p>
            </p:txBody>
          </p:sp>
          <p:sp>
            <p:nvSpPr>
              <p:cNvPr id="73800" name="Line 56"/>
              <p:cNvSpPr>
                <a:spLocks noChangeShapeType="1"/>
              </p:cNvSpPr>
              <p:nvPr/>
            </p:nvSpPr>
            <p:spPr bwMode="auto">
              <a:xfrm>
                <a:off x="4376" y="1746"/>
                <a:ext cx="0" cy="1493"/>
              </a:xfrm>
              <a:prstGeom prst="line">
                <a:avLst/>
              </a:prstGeom>
              <a:noFill/>
              <a:ln w="28575">
                <a:solidFill>
                  <a:srgbClr val="33CC33"/>
                </a:solidFill>
                <a:miter lim="800000"/>
                <a:headEnd type="triangle" w="med" len="med"/>
                <a:tailEnd/>
              </a:ln>
            </p:spPr>
            <p:txBody>
              <a:bodyPr/>
              <a:lstStyle/>
              <a:p>
                <a:endParaRPr lang="zh-CN" altLang="en-US"/>
              </a:p>
            </p:txBody>
          </p:sp>
          <p:sp>
            <p:nvSpPr>
              <p:cNvPr id="73801" name="Rectangle 57"/>
              <p:cNvSpPr>
                <a:spLocks noChangeArrowheads="1"/>
              </p:cNvSpPr>
              <p:nvPr/>
            </p:nvSpPr>
            <p:spPr bwMode="auto">
              <a:xfrm>
                <a:off x="2028" y="2375"/>
                <a:ext cx="461" cy="1061"/>
              </a:xfrm>
              <a:prstGeom prst="rect">
                <a:avLst/>
              </a:prstGeom>
              <a:solidFill>
                <a:srgbClr val="CEBDFF"/>
              </a:solidFill>
              <a:ln w="19050">
                <a:solidFill>
                  <a:schemeClr val="tx1"/>
                </a:solidFill>
                <a:miter lim="800000"/>
                <a:headEnd/>
                <a:tailEnd/>
              </a:ln>
            </p:spPr>
            <p:txBody>
              <a:bodyPr wrap="none" anchor="ctr"/>
              <a:lstStyle/>
              <a:p>
                <a:pPr algn="ctr">
                  <a:lnSpc>
                    <a:spcPct val="100000"/>
                  </a:lnSpc>
                </a:pPr>
                <a:r>
                  <a:rPr lang="zh-CN" altLang="en-US" sz="2000">
                    <a:solidFill>
                      <a:schemeClr val="tx1"/>
                    </a:solidFill>
                    <a:latin typeface="Tahoma" pitchFamily="34" charset="0"/>
                  </a:rPr>
                  <a:t>单</a:t>
                </a:r>
              </a:p>
              <a:p>
                <a:pPr algn="ctr">
                  <a:lnSpc>
                    <a:spcPct val="100000"/>
                  </a:lnSpc>
                </a:pPr>
                <a:r>
                  <a:rPr lang="zh-CN" altLang="en-US" sz="2000">
                    <a:solidFill>
                      <a:schemeClr val="tx1"/>
                    </a:solidFill>
                    <a:latin typeface="Tahoma" pitchFamily="34" charset="0"/>
                  </a:rPr>
                  <a:t>片</a:t>
                </a:r>
              </a:p>
              <a:p>
                <a:pPr algn="ctr">
                  <a:lnSpc>
                    <a:spcPct val="100000"/>
                  </a:lnSpc>
                </a:pPr>
                <a:r>
                  <a:rPr lang="zh-CN" altLang="en-US" sz="2000">
                    <a:solidFill>
                      <a:schemeClr val="tx1"/>
                    </a:solidFill>
                    <a:latin typeface="Tahoma" pitchFamily="34" charset="0"/>
                  </a:rPr>
                  <a:t>机</a:t>
                </a:r>
                <a:endParaRPr lang="zh-CN" altLang="en-US">
                  <a:solidFill>
                    <a:schemeClr val="tx1"/>
                  </a:solidFill>
                  <a:latin typeface="Tahoma" pitchFamily="34" charset="0"/>
                </a:endParaRPr>
              </a:p>
            </p:txBody>
          </p:sp>
          <p:sp>
            <p:nvSpPr>
              <p:cNvPr id="73802" name="Rectangle 58"/>
              <p:cNvSpPr>
                <a:spLocks noChangeArrowheads="1"/>
              </p:cNvSpPr>
              <p:nvPr/>
            </p:nvSpPr>
            <p:spPr bwMode="auto">
              <a:xfrm>
                <a:off x="1357" y="2375"/>
                <a:ext cx="461" cy="275"/>
              </a:xfrm>
              <a:prstGeom prst="rect">
                <a:avLst/>
              </a:prstGeom>
              <a:solidFill>
                <a:srgbClr val="FF7C80"/>
              </a:solidFill>
              <a:ln w="19050">
                <a:solidFill>
                  <a:schemeClr val="tx1"/>
                </a:solidFill>
                <a:miter lim="800000"/>
                <a:headEnd/>
                <a:tailEnd/>
              </a:ln>
            </p:spPr>
            <p:txBody>
              <a:bodyPr wrap="none" anchor="ctr"/>
              <a:lstStyle/>
              <a:p>
                <a:pPr algn="ctr">
                  <a:lnSpc>
                    <a:spcPct val="100000"/>
                  </a:lnSpc>
                </a:pPr>
                <a:r>
                  <a:rPr lang="zh-CN" altLang="en-US" sz="2000">
                    <a:solidFill>
                      <a:schemeClr val="tx1"/>
                    </a:solidFill>
                    <a:latin typeface="Tahoma" pitchFamily="34" charset="0"/>
                  </a:rPr>
                  <a:t>显示</a:t>
                </a:r>
                <a:endParaRPr lang="zh-CN" altLang="en-US">
                  <a:solidFill>
                    <a:schemeClr val="tx1"/>
                  </a:solidFill>
                  <a:latin typeface="Tahoma" pitchFamily="34" charset="0"/>
                </a:endParaRPr>
              </a:p>
            </p:txBody>
          </p:sp>
          <p:sp>
            <p:nvSpPr>
              <p:cNvPr id="73803" name="Rectangle 59"/>
              <p:cNvSpPr>
                <a:spLocks noChangeArrowheads="1"/>
              </p:cNvSpPr>
              <p:nvPr/>
            </p:nvSpPr>
            <p:spPr bwMode="auto">
              <a:xfrm>
                <a:off x="1357" y="2768"/>
                <a:ext cx="461" cy="275"/>
              </a:xfrm>
              <a:prstGeom prst="rect">
                <a:avLst/>
              </a:prstGeom>
              <a:solidFill>
                <a:srgbClr val="FF7C80"/>
              </a:solidFill>
              <a:ln w="19050">
                <a:solidFill>
                  <a:schemeClr val="tx1"/>
                </a:solidFill>
                <a:miter lim="800000"/>
                <a:headEnd/>
                <a:tailEnd/>
              </a:ln>
            </p:spPr>
            <p:txBody>
              <a:bodyPr wrap="none" anchor="ctr"/>
              <a:lstStyle/>
              <a:p>
                <a:pPr algn="ctr">
                  <a:lnSpc>
                    <a:spcPct val="100000"/>
                  </a:lnSpc>
                </a:pPr>
                <a:r>
                  <a:rPr lang="zh-CN" altLang="en-US" sz="2000">
                    <a:solidFill>
                      <a:schemeClr val="tx1"/>
                    </a:solidFill>
                    <a:latin typeface="Tahoma" pitchFamily="34" charset="0"/>
                  </a:rPr>
                  <a:t>设定</a:t>
                </a:r>
                <a:endParaRPr lang="zh-CN" altLang="en-US">
                  <a:solidFill>
                    <a:schemeClr val="tx1"/>
                  </a:solidFill>
                  <a:latin typeface="Tahoma" pitchFamily="34" charset="0"/>
                </a:endParaRPr>
              </a:p>
            </p:txBody>
          </p:sp>
          <p:sp>
            <p:nvSpPr>
              <p:cNvPr id="73804" name="Rectangle 60"/>
              <p:cNvSpPr>
                <a:spLocks noChangeArrowheads="1"/>
              </p:cNvSpPr>
              <p:nvPr/>
            </p:nvSpPr>
            <p:spPr bwMode="auto">
              <a:xfrm>
                <a:off x="1357" y="3161"/>
                <a:ext cx="461" cy="275"/>
              </a:xfrm>
              <a:prstGeom prst="rect">
                <a:avLst/>
              </a:prstGeom>
              <a:solidFill>
                <a:srgbClr val="FF7C80"/>
              </a:solidFill>
              <a:ln w="19050">
                <a:solidFill>
                  <a:schemeClr val="tx1"/>
                </a:solidFill>
                <a:miter lim="800000"/>
                <a:headEnd/>
                <a:tailEnd/>
              </a:ln>
            </p:spPr>
            <p:txBody>
              <a:bodyPr wrap="none" anchor="ctr"/>
              <a:lstStyle/>
              <a:p>
                <a:pPr algn="ctr">
                  <a:lnSpc>
                    <a:spcPct val="100000"/>
                  </a:lnSpc>
                </a:pPr>
                <a:r>
                  <a:rPr lang="zh-CN" altLang="en-US" sz="2000">
                    <a:solidFill>
                      <a:schemeClr val="tx1"/>
                    </a:solidFill>
                    <a:latin typeface="Tahoma" pitchFamily="34" charset="0"/>
                  </a:rPr>
                  <a:t>接口</a:t>
                </a:r>
                <a:endParaRPr lang="zh-CN" altLang="en-US">
                  <a:solidFill>
                    <a:schemeClr val="tx1"/>
                  </a:solidFill>
                  <a:latin typeface="Tahoma" pitchFamily="34" charset="0"/>
                </a:endParaRPr>
              </a:p>
            </p:txBody>
          </p:sp>
          <p:sp>
            <p:nvSpPr>
              <p:cNvPr id="73805" name="Rectangle 61"/>
              <p:cNvSpPr>
                <a:spLocks noChangeArrowheads="1"/>
              </p:cNvSpPr>
              <p:nvPr/>
            </p:nvSpPr>
            <p:spPr bwMode="auto">
              <a:xfrm>
                <a:off x="2824" y="3043"/>
                <a:ext cx="462" cy="393"/>
              </a:xfrm>
              <a:prstGeom prst="rect">
                <a:avLst/>
              </a:prstGeom>
              <a:solidFill>
                <a:srgbClr val="33CC33"/>
              </a:solidFill>
              <a:ln w="19050">
                <a:solidFill>
                  <a:schemeClr val="tx1"/>
                </a:solidFill>
                <a:miter lim="800000"/>
                <a:headEnd/>
                <a:tailEnd/>
              </a:ln>
            </p:spPr>
            <p:txBody>
              <a:bodyPr wrap="none" anchor="ctr"/>
              <a:lstStyle/>
              <a:p>
                <a:pPr algn="ctr">
                  <a:lnSpc>
                    <a:spcPct val="100000"/>
                  </a:lnSpc>
                </a:pPr>
                <a:r>
                  <a:rPr lang="en-US" altLang="zh-CN" sz="2000">
                    <a:solidFill>
                      <a:schemeClr val="tx1"/>
                    </a:solidFill>
                    <a:latin typeface="Tahoma" pitchFamily="34" charset="0"/>
                  </a:rPr>
                  <a:t>PWM</a:t>
                </a:r>
              </a:p>
              <a:p>
                <a:pPr algn="ctr">
                  <a:lnSpc>
                    <a:spcPct val="100000"/>
                  </a:lnSpc>
                </a:pPr>
                <a:r>
                  <a:rPr lang="zh-CN" altLang="en-US" sz="2000">
                    <a:solidFill>
                      <a:schemeClr val="tx1"/>
                    </a:solidFill>
                    <a:latin typeface="Tahoma" pitchFamily="34" charset="0"/>
                  </a:rPr>
                  <a:t>发生器</a:t>
                </a:r>
                <a:endParaRPr lang="zh-CN" altLang="en-US">
                  <a:solidFill>
                    <a:schemeClr val="tx1"/>
                  </a:solidFill>
                  <a:latin typeface="Tahoma" pitchFamily="34" charset="0"/>
                </a:endParaRPr>
              </a:p>
            </p:txBody>
          </p:sp>
          <p:sp>
            <p:nvSpPr>
              <p:cNvPr id="73806" name="Rectangle 62"/>
              <p:cNvSpPr>
                <a:spLocks noChangeArrowheads="1"/>
              </p:cNvSpPr>
              <p:nvPr/>
            </p:nvSpPr>
            <p:spPr bwMode="auto">
              <a:xfrm>
                <a:off x="3621" y="3043"/>
                <a:ext cx="462" cy="393"/>
              </a:xfrm>
              <a:prstGeom prst="rect">
                <a:avLst/>
              </a:prstGeom>
              <a:solidFill>
                <a:srgbClr val="33CC33"/>
              </a:solidFill>
              <a:ln w="19050">
                <a:solidFill>
                  <a:schemeClr val="tx1"/>
                </a:solidFill>
                <a:miter lim="800000"/>
                <a:headEnd/>
                <a:tailEnd/>
              </a:ln>
            </p:spPr>
            <p:txBody>
              <a:bodyPr wrap="none" anchor="ctr"/>
              <a:lstStyle/>
              <a:p>
                <a:pPr algn="ctr">
                  <a:lnSpc>
                    <a:spcPct val="100000"/>
                  </a:lnSpc>
                </a:pPr>
                <a:r>
                  <a:rPr lang="zh-CN" altLang="en-US" sz="2000">
                    <a:solidFill>
                      <a:schemeClr val="tx1"/>
                    </a:solidFill>
                    <a:latin typeface="Tahoma" pitchFamily="34" charset="0"/>
                  </a:rPr>
                  <a:t>驱动</a:t>
                </a:r>
              </a:p>
              <a:p>
                <a:pPr algn="ctr">
                  <a:lnSpc>
                    <a:spcPct val="100000"/>
                  </a:lnSpc>
                </a:pPr>
                <a:r>
                  <a:rPr lang="zh-CN" altLang="en-US" sz="2000">
                    <a:solidFill>
                      <a:schemeClr val="tx1"/>
                    </a:solidFill>
                    <a:latin typeface="Tahoma" pitchFamily="34" charset="0"/>
                  </a:rPr>
                  <a:t>电路</a:t>
                </a:r>
                <a:endParaRPr lang="zh-CN" altLang="en-US">
                  <a:solidFill>
                    <a:schemeClr val="tx1"/>
                  </a:solidFill>
                  <a:latin typeface="Tahoma" pitchFamily="34" charset="0"/>
                </a:endParaRPr>
              </a:p>
            </p:txBody>
          </p:sp>
          <p:sp>
            <p:nvSpPr>
              <p:cNvPr id="73807" name="AutoShape 63"/>
              <p:cNvSpPr>
                <a:spLocks noChangeArrowheads="1"/>
              </p:cNvSpPr>
              <p:nvPr/>
            </p:nvSpPr>
            <p:spPr bwMode="auto">
              <a:xfrm>
                <a:off x="2489" y="3161"/>
                <a:ext cx="335" cy="157"/>
              </a:xfrm>
              <a:prstGeom prst="rightArrow">
                <a:avLst>
                  <a:gd name="adj1" fmla="val 50000"/>
                  <a:gd name="adj2" fmla="val 53324"/>
                </a:avLst>
              </a:prstGeom>
              <a:solidFill>
                <a:schemeClr val="accent1"/>
              </a:solidFill>
              <a:ln w="12700">
                <a:solidFill>
                  <a:schemeClr val="tx1"/>
                </a:solidFill>
                <a:miter lim="800000"/>
                <a:headEnd/>
                <a:tailEnd/>
              </a:ln>
            </p:spPr>
            <p:txBody>
              <a:bodyPr wrap="none" anchor="ctr"/>
              <a:lstStyle/>
              <a:p>
                <a:pPr algn="ctr"/>
                <a:endParaRPr lang="zh-CN" altLang="en-US"/>
              </a:p>
            </p:txBody>
          </p:sp>
          <p:sp>
            <p:nvSpPr>
              <p:cNvPr id="73808" name="AutoShape 64"/>
              <p:cNvSpPr>
                <a:spLocks noChangeArrowheads="1"/>
              </p:cNvSpPr>
              <p:nvPr/>
            </p:nvSpPr>
            <p:spPr bwMode="auto">
              <a:xfrm>
                <a:off x="3286" y="3161"/>
                <a:ext cx="335" cy="157"/>
              </a:xfrm>
              <a:prstGeom prst="rightArrow">
                <a:avLst>
                  <a:gd name="adj1" fmla="val 50000"/>
                  <a:gd name="adj2" fmla="val 53324"/>
                </a:avLst>
              </a:prstGeom>
              <a:solidFill>
                <a:schemeClr val="accent1"/>
              </a:solidFill>
              <a:ln w="12700">
                <a:solidFill>
                  <a:schemeClr val="tx1"/>
                </a:solidFill>
                <a:miter lim="800000"/>
                <a:headEnd/>
                <a:tailEnd/>
              </a:ln>
            </p:spPr>
            <p:txBody>
              <a:bodyPr wrap="none" anchor="ctr"/>
              <a:lstStyle/>
              <a:p>
                <a:pPr algn="ctr"/>
                <a:endParaRPr lang="zh-CN" altLang="en-US"/>
              </a:p>
            </p:txBody>
          </p:sp>
          <p:sp>
            <p:nvSpPr>
              <p:cNvPr id="73809" name="AutoShape 65"/>
              <p:cNvSpPr>
                <a:spLocks noChangeArrowheads="1"/>
              </p:cNvSpPr>
              <p:nvPr/>
            </p:nvSpPr>
            <p:spPr bwMode="auto">
              <a:xfrm>
                <a:off x="1818" y="3206"/>
                <a:ext cx="210" cy="151"/>
              </a:xfrm>
              <a:prstGeom prst="leftRightArrow">
                <a:avLst>
                  <a:gd name="adj1" fmla="val 50000"/>
                  <a:gd name="adj2" fmla="val 27802"/>
                </a:avLst>
              </a:prstGeom>
              <a:solidFill>
                <a:schemeClr val="accent1"/>
              </a:solidFill>
              <a:ln w="12700">
                <a:solidFill>
                  <a:schemeClr val="tx1"/>
                </a:solidFill>
                <a:miter lim="800000"/>
                <a:headEnd/>
                <a:tailEnd/>
              </a:ln>
            </p:spPr>
            <p:txBody>
              <a:bodyPr wrap="none" anchor="ctr"/>
              <a:lstStyle/>
              <a:p>
                <a:pPr algn="ctr"/>
                <a:endParaRPr lang="zh-CN" altLang="en-US"/>
              </a:p>
            </p:txBody>
          </p:sp>
          <p:sp>
            <p:nvSpPr>
              <p:cNvPr id="73810" name="AutoShape 66"/>
              <p:cNvSpPr>
                <a:spLocks noChangeArrowheads="1"/>
              </p:cNvSpPr>
              <p:nvPr/>
            </p:nvSpPr>
            <p:spPr bwMode="auto">
              <a:xfrm>
                <a:off x="1818" y="2837"/>
                <a:ext cx="210" cy="158"/>
              </a:xfrm>
              <a:prstGeom prst="rightArrow">
                <a:avLst>
                  <a:gd name="adj1" fmla="val 50000"/>
                  <a:gd name="adj2" fmla="val 33216"/>
                </a:avLst>
              </a:prstGeom>
              <a:solidFill>
                <a:schemeClr val="accent1"/>
              </a:solidFill>
              <a:ln w="12700">
                <a:solidFill>
                  <a:schemeClr val="tx1"/>
                </a:solidFill>
                <a:miter lim="800000"/>
                <a:headEnd/>
                <a:tailEnd/>
              </a:ln>
            </p:spPr>
            <p:txBody>
              <a:bodyPr wrap="none" anchor="ctr"/>
              <a:lstStyle/>
              <a:p>
                <a:pPr algn="ctr"/>
                <a:endParaRPr lang="zh-CN" altLang="en-US"/>
              </a:p>
            </p:txBody>
          </p:sp>
          <p:graphicFrame>
            <p:nvGraphicFramePr>
              <p:cNvPr id="73732" name="Object 67"/>
              <p:cNvGraphicFramePr>
                <a:graphicFrameLocks/>
              </p:cNvGraphicFramePr>
              <p:nvPr/>
            </p:nvGraphicFramePr>
            <p:xfrm>
              <a:off x="2489" y="2807"/>
              <a:ext cx="2790" cy="256"/>
            </p:xfrm>
            <a:graphic>
              <a:graphicData uri="http://schemas.openxmlformats.org/presentationml/2006/ole">
                <p:oleObj spid="_x0000_s73732" r:id="rId4" imgW="5069840" imgH="497840" progId="">
                  <p:embed/>
                </p:oleObj>
              </a:graphicData>
            </a:graphic>
          </p:graphicFrame>
          <p:sp>
            <p:nvSpPr>
              <p:cNvPr id="73811" name="Line 68"/>
              <p:cNvSpPr>
                <a:spLocks noChangeShapeType="1"/>
              </p:cNvSpPr>
              <p:nvPr/>
            </p:nvSpPr>
            <p:spPr bwMode="auto">
              <a:xfrm>
                <a:off x="4102" y="2768"/>
                <a:ext cx="0" cy="118"/>
              </a:xfrm>
              <a:prstGeom prst="line">
                <a:avLst/>
              </a:prstGeom>
              <a:noFill/>
              <a:ln w="12700">
                <a:solidFill>
                  <a:schemeClr val="tx1"/>
                </a:solidFill>
                <a:miter lim="800000"/>
                <a:headEnd/>
                <a:tailEnd type="triangle" w="med" len="med"/>
              </a:ln>
            </p:spPr>
            <p:txBody>
              <a:bodyPr/>
              <a:lstStyle/>
              <a:p>
                <a:endParaRPr lang="zh-CN" altLang="en-US"/>
              </a:p>
            </p:txBody>
          </p:sp>
          <p:sp>
            <p:nvSpPr>
              <p:cNvPr id="73812" name="Line 69"/>
              <p:cNvSpPr>
                <a:spLocks noChangeShapeType="1"/>
              </p:cNvSpPr>
              <p:nvPr/>
            </p:nvSpPr>
            <p:spPr bwMode="auto">
              <a:xfrm>
                <a:off x="3547" y="2768"/>
                <a:ext cx="0" cy="118"/>
              </a:xfrm>
              <a:prstGeom prst="line">
                <a:avLst/>
              </a:prstGeom>
              <a:noFill/>
              <a:ln w="12700">
                <a:solidFill>
                  <a:schemeClr val="tx1"/>
                </a:solidFill>
                <a:miter lim="800000"/>
                <a:headEnd/>
                <a:tailEnd type="triangle" w="med" len="med"/>
              </a:ln>
            </p:spPr>
            <p:txBody>
              <a:bodyPr/>
              <a:lstStyle/>
              <a:p>
                <a:endParaRPr lang="zh-CN" altLang="en-US"/>
              </a:p>
            </p:txBody>
          </p:sp>
          <p:sp>
            <p:nvSpPr>
              <p:cNvPr id="73813" name="Line 70"/>
              <p:cNvSpPr>
                <a:spLocks noChangeShapeType="1"/>
              </p:cNvSpPr>
              <p:nvPr/>
            </p:nvSpPr>
            <p:spPr bwMode="auto">
              <a:xfrm>
                <a:off x="3057" y="2768"/>
                <a:ext cx="0" cy="118"/>
              </a:xfrm>
              <a:prstGeom prst="line">
                <a:avLst/>
              </a:prstGeom>
              <a:noFill/>
              <a:ln w="12700">
                <a:solidFill>
                  <a:schemeClr val="tx1"/>
                </a:solidFill>
                <a:miter lim="800000"/>
                <a:headEnd/>
                <a:tailEnd type="triangle" w="med" len="med"/>
              </a:ln>
            </p:spPr>
            <p:txBody>
              <a:bodyPr/>
              <a:lstStyle/>
              <a:p>
                <a:endParaRPr lang="zh-CN" altLang="en-US"/>
              </a:p>
            </p:txBody>
          </p:sp>
          <p:sp>
            <p:nvSpPr>
              <p:cNvPr id="73814" name="Line 71"/>
              <p:cNvSpPr>
                <a:spLocks noChangeShapeType="1"/>
              </p:cNvSpPr>
              <p:nvPr/>
            </p:nvSpPr>
            <p:spPr bwMode="auto">
              <a:xfrm>
                <a:off x="4670" y="2768"/>
                <a:ext cx="0" cy="118"/>
              </a:xfrm>
              <a:prstGeom prst="line">
                <a:avLst/>
              </a:prstGeom>
              <a:noFill/>
              <a:ln w="12700">
                <a:solidFill>
                  <a:schemeClr val="tx1"/>
                </a:solidFill>
                <a:miter lim="800000"/>
                <a:headEnd/>
                <a:tailEnd type="triangle" w="med" len="med"/>
              </a:ln>
            </p:spPr>
            <p:txBody>
              <a:bodyPr/>
              <a:lstStyle/>
              <a:p>
                <a:endParaRPr lang="zh-CN" altLang="en-US"/>
              </a:p>
            </p:txBody>
          </p:sp>
          <p:sp>
            <p:nvSpPr>
              <p:cNvPr id="73815" name="Line 72"/>
              <p:cNvSpPr>
                <a:spLocks noChangeShapeType="1"/>
              </p:cNvSpPr>
              <p:nvPr/>
            </p:nvSpPr>
            <p:spPr bwMode="auto">
              <a:xfrm>
                <a:off x="5211" y="2768"/>
                <a:ext cx="0" cy="118"/>
              </a:xfrm>
              <a:prstGeom prst="line">
                <a:avLst/>
              </a:prstGeom>
              <a:noFill/>
              <a:ln w="12700">
                <a:solidFill>
                  <a:schemeClr val="tx1"/>
                </a:solidFill>
                <a:miter lim="800000"/>
                <a:headEnd/>
                <a:tailEnd type="triangle" w="med" len="med"/>
              </a:ln>
            </p:spPr>
            <p:txBody>
              <a:bodyPr/>
              <a:lstStyle/>
              <a:p>
                <a:endParaRPr lang="zh-CN" altLang="en-US"/>
              </a:p>
            </p:txBody>
          </p:sp>
          <p:sp>
            <p:nvSpPr>
              <p:cNvPr id="73816" name="Line 73"/>
              <p:cNvSpPr>
                <a:spLocks noChangeShapeType="1"/>
              </p:cNvSpPr>
              <p:nvPr/>
            </p:nvSpPr>
            <p:spPr bwMode="auto">
              <a:xfrm>
                <a:off x="3053" y="2269"/>
                <a:ext cx="378" cy="0"/>
              </a:xfrm>
              <a:prstGeom prst="line">
                <a:avLst/>
              </a:prstGeom>
              <a:noFill/>
              <a:ln w="12700">
                <a:solidFill>
                  <a:schemeClr val="tx1"/>
                </a:solidFill>
                <a:miter lim="800000"/>
                <a:headEnd/>
                <a:tailEnd/>
              </a:ln>
            </p:spPr>
            <p:txBody>
              <a:bodyPr/>
              <a:lstStyle/>
              <a:p>
                <a:endParaRPr lang="zh-CN" altLang="en-US"/>
              </a:p>
            </p:txBody>
          </p:sp>
          <p:sp>
            <p:nvSpPr>
              <p:cNvPr id="73817" name="Line 74"/>
              <p:cNvSpPr>
                <a:spLocks noChangeShapeType="1"/>
              </p:cNvSpPr>
              <p:nvPr/>
            </p:nvSpPr>
            <p:spPr bwMode="auto">
              <a:xfrm>
                <a:off x="3421" y="2273"/>
                <a:ext cx="0" cy="117"/>
              </a:xfrm>
              <a:prstGeom prst="line">
                <a:avLst/>
              </a:prstGeom>
              <a:noFill/>
              <a:ln w="12700">
                <a:solidFill>
                  <a:schemeClr val="tx1"/>
                </a:solidFill>
                <a:miter lim="800000"/>
                <a:headEnd/>
                <a:tailEnd type="triangle" w="med" len="med"/>
              </a:ln>
            </p:spPr>
            <p:txBody>
              <a:bodyPr/>
              <a:lstStyle/>
              <a:p>
                <a:endParaRPr lang="zh-CN" altLang="en-US"/>
              </a:p>
            </p:txBody>
          </p:sp>
          <p:sp>
            <p:nvSpPr>
              <p:cNvPr id="73818" name="Oval 75"/>
              <p:cNvSpPr>
                <a:spLocks noChangeArrowheads="1"/>
              </p:cNvSpPr>
              <p:nvPr/>
            </p:nvSpPr>
            <p:spPr bwMode="auto">
              <a:xfrm flipH="1">
                <a:off x="3028" y="2248"/>
                <a:ext cx="42" cy="39"/>
              </a:xfrm>
              <a:prstGeom prst="ellipse">
                <a:avLst/>
              </a:prstGeom>
              <a:solidFill>
                <a:schemeClr val="tx1"/>
              </a:solidFill>
              <a:ln w="9525">
                <a:solidFill>
                  <a:schemeClr val="tx1"/>
                </a:solidFill>
                <a:miter lim="800000"/>
                <a:headEnd/>
                <a:tailEnd/>
              </a:ln>
            </p:spPr>
            <p:txBody>
              <a:bodyPr wrap="none" anchor="ctr"/>
              <a:lstStyle/>
              <a:p>
                <a:pPr algn="ctr"/>
                <a:endParaRPr lang="zh-CN" altLang="en-US"/>
              </a:p>
            </p:txBody>
          </p:sp>
          <p:sp>
            <p:nvSpPr>
              <p:cNvPr id="73819" name="Rectangle 76"/>
              <p:cNvSpPr>
                <a:spLocks noChangeArrowheads="1"/>
              </p:cNvSpPr>
              <p:nvPr/>
            </p:nvSpPr>
            <p:spPr bwMode="auto">
              <a:xfrm>
                <a:off x="1128" y="1619"/>
                <a:ext cx="247" cy="250"/>
              </a:xfrm>
              <a:prstGeom prst="rect">
                <a:avLst/>
              </a:prstGeom>
              <a:noFill/>
              <a:ln w="9525">
                <a:noFill/>
                <a:miter lim="800000"/>
                <a:headEnd/>
                <a:tailEnd/>
              </a:ln>
            </p:spPr>
            <p:txBody>
              <a:bodyPr wrap="none">
                <a:spAutoFit/>
              </a:bodyPr>
              <a:lstStyle/>
              <a:p>
                <a:pPr>
                  <a:lnSpc>
                    <a:spcPct val="100000"/>
                  </a:lnSpc>
                </a:pPr>
                <a:r>
                  <a:rPr lang="en-US" altLang="zh-CN" sz="2000">
                    <a:solidFill>
                      <a:schemeClr val="tx1"/>
                    </a:solidFill>
                    <a:latin typeface="Tahoma" pitchFamily="34" charset="0"/>
                  </a:rPr>
                  <a:t>~</a:t>
                </a:r>
              </a:p>
            </p:txBody>
          </p:sp>
          <p:sp>
            <p:nvSpPr>
              <p:cNvPr id="73820" name="Rectangle 77"/>
              <p:cNvSpPr>
                <a:spLocks noChangeArrowheads="1"/>
              </p:cNvSpPr>
              <p:nvPr/>
            </p:nvSpPr>
            <p:spPr bwMode="auto">
              <a:xfrm>
                <a:off x="2014" y="1274"/>
                <a:ext cx="350" cy="250"/>
              </a:xfrm>
              <a:prstGeom prst="rect">
                <a:avLst/>
              </a:prstGeom>
              <a:noFill/>
              <a:ln w="9525">
                <a:noFill/>
                <a:miter lim="800000"/>
                <a:headEnd/>
                <a:tailEnd/>
              </a:ln>
            </p:spPr>
            <p:txBody>
              <a:bodyPr wrap="none">
                <a:spAutoFit/>
              </a:bodyPr>
              <a:lstStyle/>
              <a:p>
                <a:pPr>
                  <a:lnSpc>
                    <a:spcPct val="100000"/>
                  </a:lnSpc>
                </a:pPr>
                <a:r>
                  <a:rPr lang="en-US" altLang="zh-CN" sz="2000">
                    <a:solidFill>
                      <a:schemeClr val="tx1"/>
                    </a:solidFill>
                    <a:latin typeface="Tahoma" pitchFamily="34" charset="0"/>
                  </a:rPr>
                  <a:t>UR</a:t>
                </a:r>
              </a:p>
            </p:txBody>
          </p:sp>
          <p:sp>
            <p:nvSpPr>
              <p:cNvPr id="73821" name="Rectangle 78"/>
              <p:cNvSpPr>
                <a:spLocks noChangeArrowheads="1"/>
              </p:cNvSpPr>
              <p:nvPr/>
            </p:nvSpPr>
            <p:spPr bwMode="auto">
              <a:xfrm>
                <a:off x="4559" y="1274"/>
                <a:ext cx="311" cy="250"/>
              </a:xfrm>
              <a:prstGeom prst="rect">
                <a:avLst/>
              </a:prstGeom>
              <a:noFill/>
              <a:ln w="9525">
                <a:noFill/>
                <a:miter lim="800000"/>
                <a:headEnd/>
                <a:tailEnd/>
              </a:ln>
            </p:spPr>
            <p:txBody>
              <a:bodyPr wrap="none">
                <a:spAutoFit/>
              </a:bodyPr>
              <a:lstStyle/>
              <a:p>
                <a:pPr>
                  <a:lnSpc>
                    <a:spcPct val="100000"/>
                  </a:lnSpc>
                </a:pPr>
                <a:r>
                  <a:rPr lang="en-US" altLang="zh-CN" sz="2000">
                    <a:solidFill>
                      <a:schemeClr val="tx1"/>
                    </a:solidFill>
                    <a:latin typeface="Tahoma" pitchFamily="34" charset="0"/>
                  </a:rPr>
                  <a:t>UI</a:t>
                </a:r>
              </a:p>
            </p:txBody>
          </p:sp>
          <p:sp>
            <p:nvSpPr>
              <p:cNvPr id="73822" name="Rectangle 83"/>
              <p:cNvSpPr>
                <a:spLocks noChangeArrowheads="1"/>
              </p:cNvSpPr>
              <p:nvPr/>
            </p:nvSpPr>
            <p:spPr bwMode="auto">
              <a:xfrm>
                <a:off x="3802" y="1756"/>
                <a:ext cx="405" cy="250"/>
              </a:xfrm>
              <a:prstGeom prst="rect">
                <a:avLst/>
              </a:prstGeom>
              <a:solidFill>
                <a:srgbClr val="FF9900"/>
              </a:solidFill>
              <a:ln w="9525">
                <a:noFill/>
                <a:miter lim="800000"/>
                <a:headEnd/>
                <a:tailEnd/>
              </a:ln>
            </p:spPr>
            <p:txBody>
              <a:bodyPr>
                <a:spAutoFit/>
              </a:bodyPr>
              <a:lstStyle/>
              <a:p>
                <a:pPr>
                  <a:lnSpc>
                    <a:spcPct val="100000"/>
                  </a:lnSpc>
                </a:pPr>
                <a:r>
                  <a:rPr lang="en-US" altLang="zh-CN" sz="1800">
                    <a:solidFill>
                      <a:schemeClr val="tx1"/>
                    </a:solidFill>
                    <a:latin typeface="Times New Roman" pitchFamily="18" charset="0"/>
                  </a:rPr>
                  <a:t>VT</a:t>
                </a:r>
                <a:r>
                  <a:rPr lang="en-US" altLang="zh-CN" sz="2000" baseline="-25000">
                    <a:solidFill>
                      <a:schemeClr val="tx1"/>
                    </a:solidFill>
                    <a:latin typeface="Times New Roman" pitchFamily="18" charset="0"/>
                  </a:rPr>
                  <a:t>b</a:t>
                </a:r>
                <a:endParaRPr lang="en-US" altLang="zh-CN" sz="2000">
                  <a:solidFill>
                    <a:schemeClr val="tx1"/>
                  </a:solidFill>
                  <a:latin typeface="Tahoma" pitchFamily="34" charset="0"/>
                </a:endParaRPr>
              </a:p>
            </p:txBody>
          </p:sp>
          <p:sp>
            <p:nvSpPr>
              <p:cNvPr id="73823" name="Rectangle 84"/>
              <p:cNvSpPr>
                <a:spLocks noChangeArrowheads="1"/>
              </p:cNvSpPr>
              <p:nvPr/>
            </p:nvSpPr>
            <p:spPr bwMode="auto">
              <a:xfrm>
                <a:off x="2774" y="793"/>
                <a:ext cx="238" cy="250"/>
              </a:xfrm>
              <a:prstGeom prst="rect">
                <a:avLst/>
              </a:prstGeom>
              <a:solidFill>
                <a:srgbClr val="FF9900"/>
              </a:solidFill>
              <a:ln w="9525">
                <a:noFill/>
                <a:miter lim="800000"/>
                <a:headEnd/>
                <a:tailEnd/>
              </a:ln>
            </p:spPr>
            <p:txBody>
              <a:bodyPr>
                <a:spAutoFit/>
              </a:bodyPr>
              <a:lstStyle/>
              <a:p>
                <a:pPr>
                  <a:lnSpc>
                    <a:spcPct val="100000"/>
                  </a:lnSpc>
                </a:pPr>
                <a:r>
                  <a:rPr lang="en-US" altLang="zh-CN" sz="2000">
                    <a:solidFill>
                      <a:schemeClr val="tx1"/>
                    </a:solidFill>
                    <a:latin typeface="Tahoma" pitchFamily="34" charset="0"/>
                  </a:rPr>
                  <a:t>K</a:t>
                </a:r>
              </a:p>
            </p:txBody>
          </p:sp>
          <p:sp>
            <p:nvSpPr>
              <p:cNvPr id="73824" name="Rectangle 85"/>
              <p:cNvSpPr>
                <a:spLocks noChangeArrowheads="1"/>
              </p:cNvSpPr>
              <p:nvPr/>
            </p:nvSpPr>
            <p:spPr bwMode="auto">
              <a:xfrm>
                <a:off x="2746" y="1215"/>
                <a:ext cx="237" cy="75"/>
              </a:xfrm>
              <a:prstGeom prst="rect">
                <a:avLst/>
              </a:prstGeom>
              <a:solidFill>
                <a:schemeClr val="accent1"/>
              </a:solidFill>
              <a:ln w="25400">
                <a:solidFill>
                  <a:schemeClr val="tx1"/>
                </a:solidFill>
                <a:miter lim="800000"/>
                <a:headEnd/>
                <a:tailEnd/>
              </a:ln>
            </p:spPr>
            <p:txBody>
              <a:bodyPr wrap="none" anchor="ctr"/>
              <a:lstStyle/>
              <a:p>
                <a:pPr algn="ctr"/>
                <a:endParaRPr lang="zh-CN" altLang="en-US"/>
              </a:p>
            </p:txBody>
          </p:sp>
          <p:sp>
            <p:nvSpPr>
              <p:cNvPr id="73825" name="Rectangle 86"/>
              <p:cNvSpPr>
                <a:spLocks noChangeArrowheads="1"/>
              </p:cNvSpPr>
              <p:nvPr/>
            </p:nvSpPr>
            <p:spPr bwMode="auto">
              <a:xfrm>
                <a:off x="2727" y="1310"/>
                <a:ext cx="277" cy="227"/>
              </a:xfrm>
              <a:prstGeom prst="rect">
                <a:avLst/>
              </a:prstGeom>
              <a:solidFill>
                <a:schemeClr val="accent1"/>
              </a:solidFill>
              <a:ln w="9525">
                <a:noFill/>
                <a:miter lim="800000"/>
                <a:headEnd/>
                <a:tailEnd/>
              </a:ln>
            </p:spPr>
            <p:txBody>
              <a:bodyPr wrap="none" anchor="ctr"/>
              <a:lstStyle/>
              <a:p>
                <a:pPr algn="ctr">
                  <a:lnSpc>
                    <a:spcPct val="100000"/>
                  </a:lnSpc>
                </a:pPr>
                <a:r>
                  <a:rPr lang="en-US" altLang="zh-CN" i="1">
                    <a:solidFill>
                      <a:schemeClr val="tx1"/>
                    </a:solidFill>
                    <a:latin typeface="Times New Roman" pitchFamily="18" charset="0"/>
                  </a:rPr>
                  <a:t>R</a:t>
                </a:r>
                <a:r>
                  <a:rPr lang="en-US" altLang="zh-CN" baseline="-25000">
                    <a:solidFill>
                      <a:schemeClr val="tx1"/>
                    </a:solidFill>
                    <a:latin typeface="Times New Roman" pitchFamily="18" charset="0"/>
                  </a:rPr>
                  <a:t>0</a:t>
                </a:r>
              </a:p>
            </p:txBody>
          </p:sp>
          <p:sp>
            <p:nvSpPr>
              <p:cNvPr id="73826" name="Rectangle 87"/>
              <p:cNvSpPr>
                <a:spLocks noChangeArrowheads="1"/>
              </p:cNvSpPr>
              <p:nvPr/>
            </p:nvSpPr>
            <p:spPr bwMode="auto">
              <a:xfrm>
                <a:off x="3234" y="1399"/>
                <a:ext cx="159" cy="186"/>
              </a:xfrm>
              <a:prstGeom prst="rect">
                <a:avLst/>
              </a:prstGeom>
              <a:solidFill>
                <a:schemeClr val="accent1"/>
              </a:solidFill>
              <a:ln w="9525">
                <a:noFill/>
                <a:miter lim="800000"/>
                <a:headEnd/>
                <a:tailEnd/>
              </a:ln>
            </p:spPr>
            <p:txBody>
              <a:bodyPr wrap="none" anchor="ctr"/>
              <a:lstStyle/>
              <a:p>
                <a:pPr algn="ctr">
                  <a:lnSpc>
                    <a:spcPct val="100000"/>
                  </a:lnSpc>
                </a:pPr>
                <a:r>
                  <a:rPr lang="en-US" altLang="zh-CN" i="1">
                    <a:solidFill>
                      <a:schemeClr val="tx1"/>
                    </a:solidFill>
                    <a:latin typeface="Times New Roman" pitchFamily="18" charset="0"/>
                  </a:rPr>
                  <a:t>R</a:t>
                </a:r>
                <a:r>
                  <a:rPr lang="en-US" altLang="zh-CN" baseline="-25000">
                    <a:solidFill>
                      <a:schemeClr val="tx1"/>
                    </a:solidFill>
                    <a:latin typeface="Times New Roman" pitchFamily="18" charset="0"/>
                  </a:rPr>
                  <a:t>1</a:t>
                </a:r>
              </a:p>
            </p:txBody>
          </p:sp>
          <p:sp>
            <p:nvSpPr>
              <p:cNvPr id="73827" name="Rectangle 88"/>
              <p:cNvSpPr>
                <a:spLocks noChangeArrowheads="1"/>
              </p:cNvSpPr>
              <p:nvPr/>
            </p:nvSpPr>
            <p:spPr bwMode="auto">
              <a:xfrm rot="5400000">
                <a:off x="3060" y="1463"/>
                <a:ext cx="223" cy="79"/>
              </a:xfrm>
              <a:prstGeom prst="rect">
                <a:avLst/>
              </a:prstGeom>
              <a:solidFill>
                <a:schemeClr val="accent1"/>
              </a:solidFill>
              <a:ln w="25400">
                <a:solidFill>
                  <a:schemeClr val="tx1"/>
                </a:solidFill>
                <a:miter lim="800000"/>
                <a:headEnd/>
                <a:tailEnd/>
              </a:ln>
            </p:spPr>
            <p:txBody>
              <a:bodyPr wrap="none" anchor="ctr"/>
              <a:lstStyle/>
              <a:p>
                <a:pPr algn="ctr"/>
                <a:endParaRPr lang="zh-CN" altLang="en-US"/>
              </a:p>
            </p:txBody>
          </p:sp>
          <p:sp>
            <p:nvSpPr>
              <p:cNvPr id="73828" name="Rectangle 89"/>
              <p:cNvSpPr>
                <a:spLocks noChangeArrowheads="1"/>
              </p:cNvSpPr>
              <p:nvPr/>
            </p:nvSpPr>
            <p:spPr bwMode="auto">
              <a:xfrm rot="5400000">
                <a:off x="3677" y="1456"/>
                <a:ext cx="222" cy="79"/>
              </a:xfrm>
              <a:prstGeom prst="rect">
                <a:avLst/>
              </a:prstGeom>
              <a:solidFill>
                <a:schemeClr val="accent1"/>
              </a:solidFill>
              <a:ln w="25400">
                <a:solidFill>
                  <a:schemeClr val="tx1"/>
                </a:solidFill>
                <a:miter lim="800000"/>
                <a:headEnd/>
                <a:tailEnd/>
              </a:ln>
            </p:spPr>
            <p:txBody>
              <a:bodyPr wrap="none" anchor="ctr"/>
              <a:lstStyle/>
              <a:p>
                <a:pPr algn="ctr"/>
                <a:endParaRPr lang="zh-CN" altLang="en-US"/>
              </a:p>
            </p:txBody>
          </p:sp>
          <p:sp>
            <p:nvSpPr>
              <p:cNvPr id="73829" name="Rectangle 90"/>
              <p:cNvSpPr>
                <a:spLocks noChangeArrowheads="1"/>
              </p:cNvSpPr>
              <p:nvPr/>
            </p:nvSpPr>
            <p:spPr bwMode="auto">
              <a:xfrm>
                <a:off x="3850" y="1366"/>
                <a:ext cx="250" cy="245"/>
              </a:xfrm>
              <a:prstGeom prst="rect">
                <a:avLst/>
              </a:prstGeom>
              <a:solidFill>
                <a:schemeClr val="accent1"/>
              </a:solidFill>
              <a:ln w="9525">
                <a:noFill/>
                <a:miter lim="800000"/>
                <a:headEnd/>
                <a:tailEnd/>
              </a:ln>
            </p:spPr>
            <p:txBody>
              <a:bodyPr wrap="none" anchor="ctr"/>
              <a:lstStyle/>
              <a:p>
                <a:pPr algn="ctr">
                  <a:lnSpc>
                    <a:spcPct val="100000"/>
                  </a:lnSpc>
                </a:pPr>
                <a:r>
                  <a:rPr lang="en-US" altLang="zh-CN" i="1">
                    <a:solidFill>
                      <a:schemeClr val="tx1"/>
                    </a:solidFill>
                    <a:latin typeface="Times New Roman" pitchFamily="18" charset="0"/>
                  </a:rPr>
                  <a:t>R</a:t>
                </a:r>
                <a:r>
                  <a:rPr lang="en-US" altLang="zh-CN" baseline="-25000">
                    <a:solidFill>
                      <a:schemeClr val="tx1"/>
                    </a:solidFill>
                    <a:latin typeface="Times New Roman" pitchFamily="18" charset="0"/>
                  </a:rPr>
                  <a:t>b</a:t>
                </a:r>
              </a:p>
            </p:txBody>
          </p:sp>
          <p:sp>
            <p:nvSpPr>
              <p:cNvPr id="73830" name="Rectangle 91"/>
              <p:cNvSpPr>
                <a:spLocks noChangeArrowheads="1"/>
              </p:cNvSpPr>
              <p:nvPr/>
            </p:nvSpPr>
            <p:spPr bwMode="auto">
              <a:xfrm rot="5400000">
                <a:off x="3060" y="1919"/>
                <a:ext cx="223" cy="79"/>
              </a:xfrm>
              <a:prstGeom prst="rect">
                <a:avLst/>
              </a:prstGeom>
              <a:solidFill>
                <a:schemeClr val="accent1"/>
              </a:solidFill>
              <a:ln w="25400">
                <a:solidFill>
                  <a:schemeClr val="tx1"/>
                </a:solidFill>
                <a:miter lim="800000"/>
                <a:headEnd/>
                <a:tailEnd/>
              </a:ln>
            </p:spPr>
            <p:txBody>
              <a:bodyPr wrap="none" anchor="ctr"/>
              <a:lstStyle/>
              <a:p>
                <a:pPr algn="ctr"/>
                <a:endParaRPr lang="zh-CN" altLang="en-US"/>
              </a:p>
            </p:txBody>
          </p:sp>
          <p:sp>
            <p:nvSpPr>
              <p:cNvPr id="73831" name="Rectangle 92"/>
              <p:cNvSpPr>
                <a:spLocks noChangeArrowheads="1"/>
              </p:cNvSpPr>
              <p:nvPr/>
            </p:nvSpPr>
            <p:spPr bwMode="auto">
              <a:xfrm>
                <a:off x="3226" y="1874"/>
                <a:ext cx="159" cy="186"/>
              </a:xfrm>
              <a:prstGeom prst="rect">
                <a:avLst/>
              </a:prstGeom>
              <a:solidFill>
                <a:schemeClr val="accent1"/>
              </a:solidFill>
              <a:ln w="9525">
                <a:noFill/>
                <a:miter lim="800000"/>
                <a:headEnd/>
                <a:tailEnd/>
              </a:ln>
            </p:spPr>
            <p:txBody>
              <a:bodyPr wrap="none" anchor="ctr"/>
              <a:lstStyle/>
              <a:p>
                <a:pPr algn="ctr">
                  <a:lnSpc>
                    <a:spcPct val="100000"/>
                  </a:lnSpc>
                </a:pPr>
                <a:r>
                  <a:rPr lang="en-US" altLang="zh-CN" i="1">
                    <a:solidFill>
                      <a:schemeClr val="tx1"/>
                    </a:solidFill>
                    <a:latin typeface="Times New Roman" pitchFamily="18" charset="0"/>
                  </a:rPr>
                  <a:t>R</a:t>
                </a:r>
                <a:r>
                  <a:rPr lang="en-US" altLang="zh-CN" baseline="-25000">
                    <a:solidFill>
                      <a:schemeClr val="tx1"/>
                    </a:solidFill>
                    <a:latin typeface="Times New Roman" pitchFamily="18" charset="0"/>
                  </a:rPr>
                  <a:t>2</a:t>
                </a:r>
              </a:p>
            </p:txBody>
          </p:sp>
          <p:sp>
            <p:nvSpPr>
              <p:cNvPr id="73832" name="Rectangle 93"/>
              <p:cNvSpPr>
                <a:spLocks noChangeArrowheads="1"/>
              </p:cNvSpPr>
              <p:nvPr/>
            </p:nvSpPr>
            <p:spPr bwMode="auto">
              <a:xfrm>
                <a:off x="3335" y="1695"/>
                <a:ext cx="158" cy="105"/>
              </a:xfrm>
              <a:prstGeom prst="rect">
                <a:avLst/>
              </a:prstGeom>
              <a:solidFill>
                <a:schemeClr val="accent1"/>
              </a:solidFill>
              <a:ln w="9525">
                <a:noFill/>
                <a:miter lim="800000"/>
                <a:headEnd/>
                <a:tailEnd/>
              </a:ln>
            </p:spPr>
            <p:txBody>
              <a:bodyPr wrap="none" anchor="ctr"/>
              <a:lstStyle/>
              <a:p>
                <a:pPr algn="ctr"/>
                <a:endParaRPr lang="zh-CN" altLang="en-US"/>
              </a:p>
            </p:txBody>
          </p:sp>
          <p:sp>
            <p:nvSpPr>
              <p:cNvPr id="73833" name="Line 94"/>
              <p:cNvSpPr>
                <a:spLocks noChangeShapeType="1"/>
              </p:cNvSpPr>
              <p:nvPr/>
            </p:nvSpPr>
            <p:spPr bwMode="auto">
              <a:xfrm>
                <a:off x="3358" y="1701"/>
                <a:ext cx="119" cy="0"/>
              </a:xfrm>
              <a:prstGeom prst="line">
                <a:avLst/>
              </a:prstGeom>
              <a:noFill/>
              <a:ln w="31750">
                <a:solidFill>
                  <a:schemeClr val="tx1"/>
                </a:solidFill>
                <a:miter lim="800000"/>
                <a:headEnd/>
                <a:tailEnd/>
              </a:ln>
            </p:spPr>
            <p:txBody>
              <a:bodyPr/>
              <a:lstStyle/>
              <a:p>
                <a:endParaRPr lang="zh-CN" altLang="en-US"/>
              </a:p>
            </p:txBody>
          </p:sp>
          <p:sp>
            <p:nvSpPr>
              <p:cNvPr id="73834" name="Line 95"/>
              <p:cNvSpPr>
                <a:spLocks noChangeShapeType="1"/>
              </p:cNvSpPr>
              <p:nvPr/>
            </p:nvSpPr>
            <p:spPr bwMode="auto">
              <a:xfrm>
                <a:off x="3361" y="1740"/>
                <a:ext cx="119" cy="0"/>
              </a:xfrm>
              <a:prstGeom prst="line">
                <a:avLst/>
              </a:prstGeom>
              <a:noFill/>
              <a:ln w="31750">
                <a:solidFill>
                  <a:schemeClr val="tx1"/>
                </a:solidFill>
                <a:miter lim="800000"/>
                <a:headEnd/>
                <a:tailEnd/>
              </a:ln>
            </p:spPr>
            <p:txBody>
              <a:bodyPr/>
              <a:lstStyle/>
              <a:p>
                <a:endParaRPr lang="zh-CN" altLang="en-US"/>
              </a:p>
            </p:txBody>
          </p:sp>
          <p:sp>
            <p:nvSpPr>
              <p:cNvPr id="73835" name="Line 96"/>
              <p:cNvSpPr>
                <a:spLocks noChangeShapeType="1"/>
              </p:cNvSpPr>
              <p:nvPr/>
            </p:nvSpPr>
            <p:spPr bwMode="auto">
              <a:xfrm rot="-5400000">
                <a:off x="3363" y="1789"/>
                <a:ext cx="111" cy="0"/>
              </a:xfrm>
              <a:prstGeom prst="line">
                <a:avLst/>
              </a:prstGeom>
              <a:noFill/>
              <a:ln w="25400">
                <a:solidFill>
                  <a:schemeClr val="tx1"/>
                </a:solidFill>
                <a:miter lim="800000"/>
                <a:headEnd/>
                <a:tailEnd/>
              </a:ln>
            </p:spPr>
            <p:txBody>
              <a:bodyPr/>
              <a:lstStyle/>
              <a:p>
                <a:endParaRPr lang="zh-CN" altLang="en-US"/>
              </a:p>
            </p:txBody>
          </p:sp>
          <p:sp>
            <p:nvSpPr>
              <p:cNvPr id="73836" name="Line 97"/>
              <p:cNvSpPr>
                <a:spLocks noChangeShapeType="1"/>
              </p:cNvSpPr>
              <p:nvPr/>
            </p:nvSpPr>
            <p:spPr bwMode="auto">
              <a:xfrm rot="-5400000">
                <a:off x="2247" y="1725"/>
                <a:ext cx="111" cy="0"/>
              </a:xfrm>
              <a:prstGeom prst="line">
                <a:avLst/>
              </a:prstGeom>
              <a:noFill/>
              <a:ln w="25400">
                <a:solidFill>
                  <a:schemeClr val="tx1"/>
                </a:solidFill>
                <a:miter lim="800000"/>
                <a:headEnd/>
                <a:tailEnd/>
              </a:ln>
            </p:spPr>
            <p:txBody>
              <a:bodyPr/>
              <a:lstStyle/>
              <a:p>
                <a:endParaRPr lang="zh-CN" altLang="en-US"/>
              </a:p>
            </p:txBody>
          </p:sp>
          <p:sp>
            <p:nvSpPr>
              <p:cNvPr id="73837" name="Text Box 99"/>
              <p:cNvSpPr txBox="1">
                <a:spLocks noChangeArrowheads="1"/>
              </p:cNvSpPr>
              <p:nvPr/>
            </p:nvSpPr>
            <p:spPr bwMode="auto">
              <a:xfrm>
                <a:off x="1760" y="1344"/>
                <a:ext cx="317" cy="288"/>
              </a:xfrm>
              <a:prstGeom prst="rect">
                <a:avLst/>
              </a:prstGeom>
              <a:noFill/>
              <a:ln w="9525">
                <a:noFill/>
                <a:miter lim="800000"/>
                <a:headEnd/>
                <a:tailEnd/>
              </a:ln>
            </p:spPr>
            <p:txBody>
              <a:bodyPr>
                <a:spAutoFit/>
              </a:bodyPr>
              <a:lstStyle/>
              <a:p>
                <a:pPr>
                  <a:lnSpc>
                    <a:spcPct val="100000"/>
                  </a:lnSpc>
                  <a:spcBef>
                    <a:spcPct val="50000"/>
                  </a:spcBef>
                </a:pPr>
                <a:r>
                  <a:rPr lang="en-US" altLang="zh-CN">
                    <a:solidFill>
                      <a:schemeClr val="tx1"/>
                    </a:solidFill>
                    <a:latin typeface="Comic Sans MS" pitchFamily="66" charset="0"/>
                  </a:rPr>
                  <a:t>L</a:t>
                </a:r>
              </a:p>
            </p:txBody>
          </p:sp>
          <p:sp>
            <p:nvSpPr>
              <p:cNvPr id="73838" name="Line 112"/>
              <p:cNvSpPr>
                <a:spLocks noChangeShapeType="1"/>
              </p:cNvSpPr>
              <p:nvPr/>
            </p:nvSpPr>
            <p:spPr bwMode="auto">
              <a:xfrm>
                <a:off x="1318" y="1610"/>
                <a:ext cx="116" cy="0"/>
              </a:xfrm>
              <a:prstGeom prst="line">
                <a:avLst/>
              </a:prstGeom>
              <a:noFill/>
              <a:ln w="23813">
                <a:solidFill>
                  <a:srgbClr val="000000"/>
                </a:solidFill>
                <a:round/>
                <a:headEnd/>
                <a:tailEnd/>
              </a:ln>
            </p:spPr>
            <p:txBody>
              <a:bodyPr/>
              <a:lstStyle/>
              <a:p>
                <a:endParaRPr lang="zh-CN" altLang="en-US"/>
              </a:p>
            </p:txBody>
          </p:sp>
          <p:sp>
            <p:nvSpPr>
              <p:cNvPr id="73839" name="Line 113"/>
              <p:cNvSpPr>
                <a:spLocks noChangeShapeType="1"/>
              </p:cNvSpPr>
              <p:nvPr/>
            </p:nvSpPr>
            <p:spPr bwMode="auto">
              <a:xfrm>
                <a:off x="1572" y="1610"/>
                <a:ext cx="117" cy="0"/>
              </a:xfrm>
              <a:prstGeom prst="line">
                <a:avLst/>
              </a:prstGeom>
              <a:noFill/>
              <a:ln w="23813">
                <a:solidFill>
                  <a:srgbClr val="000000"/>
                </a:solidFill>
                <a:round/>
                <a:headEnd/>
                <a:tailEnd/>
              </a:ln>
            </p:spPr>
            <p:txBody>
              <a:bodyPr/>
              <a:lstStyle/>
              <a:p>
                <a:endParaRPr lang="zh-CN" altLang="en-US"/>
              </a:p>
            </p:txBody>
          </p:sp>
          <p:sp>
            <p:nvSpPr>
              <p:cNvPr id="73840" name="Freeform 114"/>
              <p:cNvSpPr>
                <a:spLocks noEditPoints="1" noChangeArrowheads="1"/>
              </p:cNvSpPr>
              <p:nvPr/>
            </p:nvSpPr>
            <p:spPr bwMode="auto">
              <a:xfrm>
                <a:off x="1434" y="1602"/>
                <a:ext cx="138" cy="14"/>
              </a:xfrm>
              <a:custGeom>
                <a:avLst/>
                <a:gdLst>
                  <a:gd name="T0" fmla="*/ 123 w 138"/>
                  <a:gd name="T1" fmla="*/ 8 h 14"/>
                  <a:gd name="T2" fmla="*/ 126 w 138"/>
                  <a:gd name="T3" fmla="*/ 2 h 14"/>
                  <a:gd name="T4" fmla="*/ 132 w 138"/>
                  <a:gd name="T5" fmla="*/ 0 h 14"/>
                  <a:gd name="T6" fmla="*/ 137 w 138"/>
                  <a:gd name="T7" fmla="*/ 2 h 14"/>
                  <a:gd name="T8" fmla="*/ 138 w 138"/>
                  <a:gd name="T9" fmla="*/ 8 h 14"/>
                  <a:gd name="T10" fmla="*/ 137 w 138"/>
                  <a:gd name="T11" fmla="*/ 13 h 14"/>
                  <a:gd name="T12" fmla="*/ 132 w 138"/>
                  <a:gd name="T13" fmla="*/ 14 h 14"/>
                  <a:gd name="T14" fmla="*/ 126 w 138"/>
                  <a:gd name="T15" fmla="*/ 13 h 14"/>
                  <a:gd name="T16" fmla="*/ 123 w 138"/>
                  <a:gd name="T17" fmla="*/ 8 h 14"/>
                  <a:gd name="T18" fmla="*/ 0 w 138"/>
                  <a:gd name="T19" fmla="*/ 8 h 14"/>
                  <a:gd name="T20" fmla="*/ 3 w 138"/>
                  <a:gd name="T21" fmla="*/ 2 h 14"/>
                  <a:gd name="T22" fmla="*/ 8 w 138"/>
                  <a:gd name="T23" fmla="*/ 0 h 14"/>
                  <a:gd name="T24" fmla="*/ 13 w 138"/>
                  <a:gd name="T25" fmla="*/ 2 h 14"/>
                  <a:gd name="T26" fmla="*/ 15 w 138"/>
                  <a:gd name="T27" fmla="*/ 8 h 14"/>
                  <a:gd name="T28" fmla="*/ 13 w 138"/>
                  <a:gd name="T29" fmla="*/ 13 h 14"/>
                  <a:gd name="T30" fmla="*/ 8 w 138"/>
                  <a:gd name="T31" fmla="*/ 14 h 14"/>
                  <a:gd name="T32" fmla="*/ 3 w 138"/>
                  <a:gd name="T33" fmla="*/ 13 h 14"/>
                  <a:gd name="T34" fmla="*/ 0 w 138"/>
                  <a:gd name="T35" fmla="*/ 8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14"/>
                  <a:gd name="T56" fmla="*/ 138 w 138"/>
                  <a:gd name="T57" fmla="*/ 14 h 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14">
                    <a:moveTo>
                      <a:pt x="123" y="8"/>
                    </a:moveTo>
                    <a:lnTo>
                      <a:pt x="126" y="2"/>
                    </a:lnTo>
                    <a:lnTo>
                      <a:pt x="132" y="0"/>
                    </a:lnTo>
                    <a:lnTo>
                      <a:pt x="137" y="2"/>
                    </a:lnTo>
                    <a:lnTo>
                      <a:pt x="138" y="8"/>
                    </a:lnTo>
                    <a:lnTo>
                      <a:pt x="137" y="13"/>
                    </a:lnTo>
                    <a:lnTo>
                      <a:pt x="132" y="14"/>
                    </a:lnTo>
                    <a:lnTo>
                      <a:pt x="126" y="13"/>
                    </a:lnTo>
                    <a:lnTo>
                      <a:pt x="123" y="8"/>
                    </a:lnTo>
                    <a:close/>
                    <a:moveTo>
                      <a:pt x="0" y="8"/>
                    </a:moveTo>
                    <a:lnTo>
                      <a:pt x="3" y="2"/>
                    </a:lnTo>
                    <a:lnTo>
                      <a:pt x="8" y="0"/>
                    </a:lnTo>
                    <a:lnTo>
                      <a:pt x="13" y="2"/>
                    </a:lnTo>
                    <a:lnTo>
                      <a:pt x="15" y="8"/>
                    </a:lnTo>
                    <a:lnTo>
                      <a:pt x="13" y="13"/>
                    </a:lnTo>
                    <a:lnTo>
                      <a:pt x="8" y="14"/>
                    </a:lnTo>
                    <a:lnTo>
                      <a:pt x="3" y="13"/>
                    </a:lnTo>
                    <a:lnTo>
                      <a:pt x="0" y="8"/>
                    </a:lnTo>
                    <a:close/>
                  </a:path>
                </a:pathLst>
              </a:custGeom>
              <a:solidFill>
                <a:srgbClr val="FFFFFF"/>
              </a:solidFill>
              <a:ln w="23813">
                <a:solidFill>
                  <a:srgbClr val="000000"/>
                </a:solidFill>
                <a:round/>
                <a:headEnd/>
                <a:tailEnd/>
              </a:ln>
            </p:spPr>
            <p:txBody>
              <a:bodyPr/>
              <a:lstStyle/>
              <a:p>
                <a:endParaRPr lang="zh-CN" altLang="en-US"/>
              </a:p>
            </p:txBody>
          </p:sp>
          <p:sp>
            <p:nvSpPr>
              <p:cNvPr id="73841" name="Line 115"/>
              <p:cNvSpPr>
                <a:spLocks noChangeShapeType="1"/>
              </p:cNvSpPr>
              <p:nvPr/>
            </p:nvSpPr>
            <p:spPr bwMode="auto">
              <a:xfrm flipV="1">
                <a:off x="1449" y="1573"/>
                <a:ext cx="100" cy="34"/>
              </a:xfrm>
              <a:prstGeom prst="line">
                <a:avLst/>
              </a:prstGeom>
              <a:noFill/>
              <a:ln w="23813">
                <a:solidFill>
                  <a:srgbClr val="000000"/>
                </a:solidFill>
                <a:round/>
                <a:headEnd/>
                <a:tailEnd/>
              </a:ln>
            </p:spPr>
            <p:txBody>
              <a:bodyPr/>
              <a:lstStyle/>
              <a:p>
                <a:endParaRPr lang="zh-CN" altLang="en-US"/>
              </a:p>
            </p:txBody>
          </p:sp>
          <p:sp>
            <p:nvSpPr>
              <p:cNvPr id="73842" name="Line 116"/>
              <p:cNvSpPr>
                <a:spLocks noChangeShapeType="1"/>
              </p:cNvSpPr>
              <p:nvPr/>
            </p:nvSpPr>
            <p:spPr bwMode="auto">
              <a:xfrm>
                <a:off x="1318" y="1727"/>
                <a:ext cx="116" cy="0"/>
              </a:xfrm>
              <a:prstGeom prst="line">
                <a:avLst/>
              </a:prstGeom>
              <a:noFill/>
              <a:ln w="23813">
                <a:solidFill>
                  <a:srgbClr val="000000"/>
                </a:solidFill>
                <a:round/>
                <a:headEnd/>
                <a:tailEnd/>
              </a:ln>
            </p:spPr>
            <p:txBody>
              <a:bodyPr/>
              <a:lstStyle/>
              <a:p>
                <a:endParaRPr lang="zh-CN" altLang="en-US"/>
              </a:p>
            </p:txBody>
          </p:sp>
          <p:sp>
            <p:nvSpPr>
              <p:cNvPr id="73843" name="Line 117"/>
              <p:cNvSpPr>
                <a:spLocks noChangeShapeType="1"/>
              </p:cNvSpPr>
              <p:nvPr/>
            </p:nvSpPr>
            <p:spPr bwMode="auto">
              <a:xfrm>
                <a:off x="1572" y="1727"/>
                <a:ext cx="117" cy="0"/>
              </a:xfrm>
              <a:prstGeom prst="line">
                <a:avLst/>
              </a:prstGeom>
              <a:noFill/>
              <a:ln w="23813">
                <a:solidFill>
                  <a:srgbClr val="000000"/>
                </a:solidFill>
                <a:round/>
                <a:headEnd/>
                <a:tailEnd/>
              </a:ln>
            </p:spPr>
            <p:txBody>
              <a:bodyPr/>
              <a:lstStyle/>
              <a:p>
                <a:endParaRPr lang="zh-CN" altLang="en-US"/>
              </a:p>
            </p:txBody>
          </p:sp>
          <p:sp>
            <p:nvSpPr>
              <p:cNvPr id="73844" name="Freeform 118"/>
              <p:cNvSpPr>
                <a:spLocks noEditPoints="1" noChangeArrowheads="1"/>
              </p:cNvSpPr>
              <p:nvPr/>
            </p:nvSpPr>
            <p:spPr bwMode="auto">
              <a:xfrm>
                <a:off x="1434" y="1720"/>
                <a:ext cx="138" cy="14"/>
              </a:xfrm>
              <a:custGeom>
                <a:avLst/>
                <a:gdLst>
                  <a:gd name="T0" fmla="*/ 123 w 138"/>
                  <a:gd name="T1" fmla="*/ 7 h 14"/>
                  <a:gd name="T2" fmla="*/ 126 w 138"/>
                  <a:gd name="T3" fmla="*/ 2 h 14"/>
                  <a:gd name="T4" fmla="*/ 132 w 138"/>
                  <a:gd name="T5" fmla="*/ 0 h 14"/>
                  <a:gd name="T6" fmla="*/ 137 w 138"/>
                  <a:gd name="T7" fmla="*/ 2 h 14"/>
                  <a:gd name="T8" fmla="*/ 138 w 138"/>
                  <a:gd name="T9" fmla="*/ 7 h 14"/>
                  <a:gd name="T10" fmla="*/ 137 w 138"/>
                  <a:gd name="T11" fmla="*/ 13 h 14"/>
                  <a:gd name="T12" fmla="*/ 132 w 138"/>
                  <a:gd name="T13" fmla="*/ 14 h 14"/>
                  <a:gd name="T14" fmla="*/ 126 w 138"/>
                  <a:gd name="T15" fmla="*/ 13 h 14"/>
                  <a:gd name="T16" fmla="*/ 123 w 138"/>
                  <a:gd name="T17" fmla="*/ 7 h 14"/>
                  <a:gd name="T18" fmla="*/ 0 w 138"/>
                  <a:gd name="T19" fmla="*/ 7 h 14"/>
                  <a:gd name="T20" fmla="*/ 3 w 138"/>
                  <a:gd name="T21" fmla="*/ 2 h 14"/>
                  <a:gd name="T22" fmla="*/ 8 w 138"/>
                  <a:gd name="T23" fmla="*/ 0 h 14"/>
                  <a:gd name="T24" fmla="*/ 13 w 138"/>
                  <a:gd name="T25" fmla="*/ 2 h 14"/>
                  <a:gd name="T26" fmla="*/ 15 w 138"/>
                  <a:gd name="T27" fmla="*/ 7 h 14"/>
                  <a:gd name="T28" fmla="*/ 13 w 138"/>
                  <a:gd name="T29" fmla="*/ 13 h 14"/>
                  <a:gd name="T30" fmla="*/ 8 w 138"/>
                  <a:gd name="T31" fmla="*/ 14 h 14"/>
                  <a:gd name="T32" fmla="*/ 3 w 138"/>
                  <a:gd name="T33" fmla="*/ 13 h 14"/>
                  <a:gd name="T34" fmla="*/ 0 w 138"/>
                  <a:gd name="T35" fmla="*/ 7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14"/>
                  <a:gd name="T56" fmla="*/ 138 w 138"/>
                  <a:gd name="T57" fmla="*/ 14 h 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14">
                    <a:moveTo>
                      <a:pt x="123" y="7"/>
                    </a:moveTo>
                    <a:lnTo>
                      <a:pt x="126" y="2"/>
                    </a:lnTo>
                    <a:lnTo>
                      <a:pt x="132" y="0"/>
                    </a:lnTo>
                    <a:lnTo>
                      <a:pt x="137" y="2"/>
                    </a:lnTo>
                    <a:lnTo>
                      <a:pt x="138" y="7"/>
                    </a:lnTo>
                    <a:lnTo>
                      <a:pt x="137" y="13"/>
                    </a:lnTo>
                    <a:lnTo>
                      <a:pt x="132" y="14"/>
                    </a:lnTo>
                    <a:lnTo>
                      <a:pt x="126" y="13"/>
                    </a:lnTo>
                    <a:lnTo>
                      <a:pt x="123" y="7"/>
                    </a:lnTo>
                    <a:close/>
                    <a:moveTo>
                      <a:pt x="0" y="7"/>
                    </a:moveTo>
                    <a:lnTo>
                      <a:pt x="3" y="2"/>
                    </a:lnTo>
                    <a:lnTo>
                      <a:pt x="8" y="0"/>
                    </a:lnTo>
                    <a:lnTo>
                      <a:pt x="13" y="2"/>
                    </a:lnTo>
                    <a:lnTo>
                      <a:pt x="15" y="7"/>
                    </a:lnTo>
                    <a:lnTo>
                      <a:pt x="13" y="13"/>
                    </a:lnTo>
                    <a:lnTo>
                      <a:pt x="8" y="14"/>
                    </a:lnTo>
                    <a:lnTo>
                      <a:pt x="3" y="13"/>
                    </a:lnTo>
                    <a:lnTo>
                      <a:pt x="0" y="7"/>
                    </a:lnTo>
                    <a:close/>
                  </a:path>
                </a:pathLst>
              </a:custGeom>
              <a:solidFill>
                <a:srgbClr val="FFFFFF"/>
              </a:solidFill>
              <a:ln w="23813">
                <a:solidFill>
                  <a:srgbClr val="000000"/>
                </a:solidFill>
                <a:round/>
                <a:headEnd/>
                <a:tailEnd/>
              </a:ln>
            </p:spPr>
            <p:txBody>
              <a:bodyPr/>
              <a:lstStyle/>
              <a:p>
                <a:endParaRPr lang="zh-CN" altLang="en-US"/>
              </a:p>
            </p:txBody>
          </p:sp>
          <p:sp>
            <p:nvSpPr>
              <p:cNvPr id="73845" name="Line 119"/>
              <p:cNvSpPr>
                <a:spLocks noChangeShapeType="1"/>
              </p:cNvSpPr>
              <p:nvPr/>
            </p:nvSpPr>
            <p:spPr bwMode="auto">
              <a:xfrm flipV="1">
                <a:off x="1449" y="1691"/>
                <a:ext cx="100" cy="34"/>
              </a:xfrm>
              <a:prstGeom prst="line">
                <a:avLst/>
              </a:prstGeom>
              <a:noFill/>
              <a:ln w="23813">
                <a:solidFill>
                  <a:srgbClr val="000000"/>
                </a:solidFill>
                <a:round/>
                <a:headEnd/>
                <a:tailEnd/>
              </a:ln>
            </p:spPr>
            <p:txBody>
              <a:bodyPr/>
              <a:lstStyle/>
              <a:p>
                <a:endParaRPr lang="zh-CN" altLang="en-US"/>
              </a:p>
            </p:txBody>
          </p:sp>
          <p:sp>
            <p:nvSpPr>
              <p:cNvPr id="73846" name="Line 120"/>
              <p:cNvSpPr>
                <a:spLocks noChangeShapeType="1"/>
              </p:cNvSpPr>
              <p:nvPr/>
            </p:nvSpPr>
            <p:spPr bwMode="auto">
              <a:xfrm>
                <a:off x="1318" y="1845"/>
                <a:ext cx="116" cy="0"/>
              </a:xfrm>
              <a:prstGeom prst="line">
                <a:avLst/>
              </a:prstGeom>
              <a:noFill/>
              <a:ln w="23813">
                <a:solidFill>
                  <a:srgbClr val="000000"/>
                </a:solidFill>
                <a:round/>
                <a:headEnd/>
                <a:tailEnd/>
              </a:ln>
            </p:spPr>
            <p:txBody>
              <a:bodyPr/>
              <a:lstStyle/>
              <a:p>
                <a:endParaRPr lang="zh-CN" altLang="en-US"/>
              </a:p>
            </p:txBody>
          </p:sp>
          <p:sp>
            <p:nvSpPr>
              <p:cNvPr id="73847" name="Line 121"/>
              <p:cNvSpPr>
                <a:spLocks noChangeShapeType="1"/>
              </p:cNvSpPr>
              <p:nvPr/>
            </p:nvSpPr>
            <p:spPr bwMode="auto">
              <a:xfrm>
                <a:off x="1572" y="1845"/>
                <a:ext cx="117" cy="0"/>
              </a:xfrm>
              <a:prstGeom prst="line">
                <a:avLst/>
              </a:prstGeom>
              <a:noFill/>
              <a:ln w="23813">
                <a:solidFill>
                  <a:srgbClr val="000000"/>
                </a:solidFill>
                <a:round/>
                <a:headEnd/>
                <a:tailEnd/>
              </a:ln>
            </p:spPr>
            <p:txBody>
              <a:bodyPr/>
              <a:lstStyle/>
              <a:p>
                <a:endParaRPr lang="zh-CN" altLang="en-US"/>
              </a:p>
            </p:txBody>
          </p:sp>
          <p:sp>
            <p:nvSpPr>
              <p:cNvPr id="73848" name="Freeform 122"/>
              <p:cNvSpPr>
                <a:spLocks noEditPoints="1" noChangeArrowheads="1"/>
              </p:cNvSpPr>
              <p:nvPr/>
            </p:nvSpPr>
            <p:spPr bwMode="auto">
              <a:xfrm>
                <a:off x="1434" y="1837"/>
                <a:ext cx="138" cy="15"/>
              </a:xfrm>
              <a:custGeom>
                <a:avLst/>
                <a:gdLst>
                  <a:gd name="T0" fmla="*/ 123 w 138"/>
                  <a:gd name="T1" fmla="*/ 8 h 15"/>
                  <a:gd name="T2" fmla="*/ 126 w 138"/>
                  <a:gd name="T3" fmla="*/ 3 h 15"/>
                  <a:gd name="T4" fmla="*/ 132 w 138"/>
                  <a:gd name="T5" fmla="*/ 0 h 15"/>
                  <a:gd name="T6" fmla="*/ 137 w 138"/>
                  <a:gd name="T7" fmla="*/ 3 h 15"/>
                  <a:gd name="T8" fmla="*/ 138 w 138"/>
                  <a:gd name="T9" fmla="*/ 8 h 15"/>
                  <a:gd name="T10" fmla="*/ 137 w 138"/>
                  <a:gd name="T11" fmla="*/ 14 h 15"/>
                  <a:gd name="T12" fmla="*/ 132 w 138"/>
                  <a:gd name="T13" fmla="*/ 15 h 15"/>
                  <a:gd name="T14" fmla="*/ 126 w 138"/>
                  <a:gd name="T15" fmla="*/ 14 h 15"/>
                  <a:gd name="T16" fmla="*/ 123 w 138"/>
                  <a:gd name="T17" fmla="*/ 8 h 15"/>
                  <a:gd name="T18" fmla="*/ 0 w 138"/>
                  <a:gd name="T19" fmla="*/ 8 h 15"/>
                  <a:gd name="T20" fmla="*/ 3 w 138"/>
                  <a:gd name="T21" fmla="*/ 3 h 15"/>
                  <a:gd name="T22" fmla="*/ 8 w 138"/>
                  <a:gd name="T23" fmla="*/ 0 h 15"/>
                  <a:gd name="T24" fmla="*/ 13 w 138"/>
                  <a:gd name="T25" fmla="*/ 3 h 15"/>
                  <a:gd name="T26" fmla="*/ 15 w 138"/>
                  <a:gd name="T27" fmla="*/ 8 h 15"/>
                  <a:gd name="T28" fmla="*/ 13 w 138"/>
                  <a:gd name="T29" fmla="*/ 14 h 15"/>
                  <a:gd name="T30" fmla="*/ 8 w 138"/>
                  <a:gd name="T31" fmla="*/ 15 h 15"/>
                  <a:gd name="T32" fmla="*/ 3 w 138"/>
                  <a:gd name="T33" fmla="*/ 14 h 15"/>
                  <a:gd name="T34" fmla="*/ 0 w 138"/>
                  <a:gd name="T35" fmla="*/ 8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15"/>
                  <a:gd name="T56" fmla="*/ 138 w 138"/>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15">
                    <a:moveTo>
                      <a:pt x="123" y="8"/>
                    </a:moveTo>
                    <a:lnTo>
                      <a:pt x="126" y="3"/>
                    </a:lnTo>
                    <a:lnTo>
                      <a:pt x="132" y="0"/>
                    </a:lnTo>
                    <a:lnTo>
                      <a:pt x="137" y="3"/>
                    </a:lnTo>
                    <a:lnTo>
                      <a:pt x="138" y="8"/>
                    </a:lnTo>
                    <a:lnTo>
                      <a:pt x="137" y="14"/>
                    </a:lnTo>
                    <a:lnTo>
                      <a:pt x="132" y="15"/>
                    </a:lnTo>
                    <a:lnTo>
                      <a:pt x="126" y="14"/>
                    </a:lnTo>
                    <a:lnTo>
                      <a:pt x="123" y="8"/>
                    </a:lnTo>
                    <a:close/>
                    <a:moveTo>
                      <a:pt x="0" y="8"/>
                    </a:moveTo>
                    <a:lnTo>
                      <a:pt x="3" y="3"/>
                    </a:lnTo>
                    <a:lnTo>
                      <a:pt x="8" y="0"/>
                    </a:lnTo>
                    <a:lnTo>
                      <a:pt x="13" y="3"/>
                    </a:lnTo>
                    <a:lnTo>
                      <a:pt x="15" y="8"/>
                    </a:lnTo>
                    <a:lnTo>
                      <a:pt x="13" y="14"/>
                    </a:lnTo>
                    <a:lnTo>
                      <a:pt x="8" y="15"/>
                    </a:lnTo>
                    <a:lnTo>
                      <a:pt x="3" y="14"/>
                    </a:lnTo>
                    <a:lnTo>
                      <a:pt x="0" y="8"/>
                    </a:lnTo>
                    <a:close/>
                  </a:path>
                </a:pathLst>
              </a:custGeom>
              <a:solidFill>
                <a:srgbClr val="FFFFFF"/>
              </a:solidFill>
              <a:ln w="23813">
                <a:solidFill>
                  <a:srgbClr val="000000"/>
                </a:solidFill>
                <a:round/>
                <a:headEnd/>
                <a:tailEnd/>
              </a:ln>
            </p:spPr>
            <p:txBody>
              <a:bodyPr/>
              <a:lstStyle/>
              <a:p>
                <a:endParaRPr lang="zh-CN" altLang="en-US"/>
              </a:p>
            </p:txBody>
          </p:sp>
          <p:sp>
            <p:nvSpPr>
              <p:cNvPr id="73849" name="Line 123"/>
              <p:cNvSpPr>
                <a:spLocks noChangeShapeType="1"/>
              </p:cNvSpPr>
              <p:nvPr/>
            </p:nvSpPr>
            <p:spPr bwMode="auto">
              <a:xfrm flipV="1">
                <a:off x="1449" y="1809"/>
                <a:ext cx="100" cy="34"/>
              </a:xfrm>
              <a:prstGeom prst="line">
                <a:avLst/>
              </a:prstGeom>
              <a:noFill/>
              <a:ln w="23813">
                <a:solidFill>
                  <a:srgbClr val="000000"/>
                </a:solidFill>
                <a:round/>
                <a:headEnd/>
                <a:tailEnd/>
              </a:ln>
            </p:spPr>
            <p:txBody>
              <a:bodyPr/>
              <a:lstStyle/>
              <a:p>
                <a:endParaRPr lang="zh-CN" altLang="en-US"/>
              </a:p>
            </p:txBody>
          </p:sp>
          <p:sp>
            <p:nvSpPr>
              <p:cNvPr id="73850" name="Line 124"/>
              <p:cNvSpPr>
                <a:spLocks noChangeShapeType="1"/>
              </p:cNvSpPr>
              <p:nvPr/>
            </p:nvSpPr>
            <p:spPr bwMode="auto">
              <a:xfrm>
                <a:off x="1998" y="1845"/>
                <a:ext cx="62" cy="0"/>
              </a:xfrm>
              <a:prstGeom prst="line">
                <a:avLst/>
              </a:prstGeom>
              <a:noFill/>
              <a:ln w="23813">
                <a:solidFill>
                  <a:srgbClr val="000000"/>
                </a:solidFill>
                <a:round/>
                <a:headEnd/>
                <a:tailEnd/>
              </a:ln>
            </p:spPr>
            <p:txBody>
              <a:bodyPr/>
              <a:lstStyle/>
              <a:p>
                <a:endParaRPr lang="zh-CN" altLang="en-US"/>
              </a:p>
            </p:txBody>
          </p:sp>
          <p:sp>
            <p:nvSpPr>
              <p:cNvPr id="73851" name="Line 125"/>
              <p:cNvSpPr>
                <a:spLocks noChangeShapeType="1"/>
              </p:cNvSpPr>
              <p:nvPr/>
            </p:nvSpPr>
            <p:spPr bwMode="auto">
              <a:xfrm>
                <a:off x="1689" y="1845"/>
                <a:ext cx="62" cy="0"/>
              </a:xfrm>
              <a:prstGeom prst="line">
                <a:avLst/>
              </a:prstGeom>
              <a:noFill/>
              <a:ln w="23813">
                <a:solidFill>
                  <a:srgbClr val="000000"/>
                </a:solidFill>
                <a:round/>
                <a:headEnd/>
                <a:tailEnd/>
              </a:ln>
            </p:spPr>
            <p:txBody>
              <a:bodyPr/>
              <a:lstStyle/>
              <a:p>
                <a:endParaRPr lang="zh-CN" altLang="en-US"/>
              </a:p>
            </p:txBody>
          </p:sp>
          <p:sp>
            <p:nvSpPr>
              <p:cNvPr id="73852" name="Freeform 126"/>
              <p:cNvSpPr>
                <a:spLocks noChangeArrowheads="1"/>
              </p:cNvSpPr>
              <p:nvPr/>
            </p:nvSpPr>
            <p:spPr bwMode="auto">
              <a:xfrm>
                <a:off x="1751" y="1815"/>
                <a:ext cx="247" cy="30"/>
              </a:xfrm>
              <a:custGeom>
                <a:avLst/>
                <a:gdLst>
                  <a:gd name="T0" fmla="*/ 0 w 247"/>
                  <a:gd name="T1" fmla="*/ 30 h 30"/>
                  <a:gd name="T2" fmla="*/ 1 w 247"/>
                  <a:gd name="T3" fmla="*/ 19 h 30"/>
                  <a:gd name="T4" fmla="*/ 8 w 247"/>
                  <a:gd name="T5" fmla="*/ 9 h 30"/>
                  <a:gd name="T6" fmla="*/ 19 w 247"/>
                  <a:gd name="T7" fmla="*/ 3 h 30"/>
                  <a:gd name="T8" fmla="*/ 30 w 247"/>
                  <a:gd name="T9" fmla="*/ 0 h 30"/>
                  <a:gd name="T10" fmla="*/ 43 w 247"/>
                  <a:gd name="T11" fmla="*/ 3 h 30"/>
                  <a:gd name="T12" fmla="*/ 52 w 247"/>
                  <a:gd name="T13" fmla="*/ 9 h 30"/>
                  <a:gd name="T14" fmla="*/ 59 w 247"/>
                  <a:gd name="T15" fmla="*/ 19 h 30"/>
                  <a:gd name="T16" fmla="*/ 62 w 247"/>
                  <a:gd name="T17" fmla="*/ 30 h 30"/>
                  <a:gd name="T18" fmla="*/ 63 w 247"/>
                  <a:gd name="T19" fmla="*/ 19 h 30"/>
                  <a:gd name="T20" fmla="*/ 70 w 247"/>
                  <a:gd name="T21" fmla="*/ 9 h 30"/>
                  <a:gd name="T22" fmla="*/ 81 w 247"/>
                  <a:gd name="T23" fmla="*/ 3 h 30"/>
                  <a:gd name="T24" fmla="*/ 92 w 247"/>
                  <a:gd name="T25" fmla="*/ 0 h 30"/>
                  <a:gd name="T26" fmla="*/ 104 w 247"/>
                  <a:gd name="T27" fmla="*/ 3 h 30"/>
                  <a:gd name="T28" fmla="*/ 114 w 247"/>
                  <a:gd name="T29" fmla="*/ 9 h 30"/>
                  <a:gd name="T30" fmla="*/ 121 w 247"/>
                  <a:gd name="T31" fmla="*/ 19 h 30"/>
                  <a:gd name="T32" fmla="*/ 124 w 247"/>
                  <a:gd name="T33" fmla="*/ 30 h 30"/>
                  <a:gd name="T34" fmla="*/ 125 w 247"/>
                  <a:gd name="T35" fmla="*/ 19 h 30"/>
                  <a:gd name="T36" fmla="*/ 132 w 247"/>
                  <a:gd name="T37" fmla="*/ 9 h 30"/>
                  <a:gd name="T38" fmla="*/ 143 w 247"/>
                  <a:gd name="T39" fmla="*/ 3 h 30"/>
                  <a:gd name="T40" fmla="*/ 154 w 247"/>
                  <a:gd name="T41" fmla="*/ 0 h 30"/>
                  <a:gd name="T42" fmla="*/ 166 w 247"/>
                  <a:gd name="T43" fmla="*/ 3 h 30"/>
                  <a:gd name="T44" fmla="*/ 176 w 247"/>
                  <a:gd name="T45" fmla="*/ 9 h 30"/>
                  <a:gd name="T46" fmla="*/ 183 w 247"/>
                  <a:gd name="T47" fmla="*/ 19 h 30"/>
                  <a:gd name="T48" fmla="*/ 185 w 247"/>
                  <a:gd name="T49" fmla="*/ 30 h 30"/>
                  <a:gd name="T50" fmla="*/ 187 w 247"/>
                  <a:gd name="T51" fmla="*/ 19 h 30"/>
                  <a:gd name="T52" fmla="*/ 194 w 247"/>
                  <a:gd name="T53" fmla="*/ 9 h 30"/>
                  <a:gd name="T54" fmla="*/ 203 w 247"/>
                  <a:gd name="T55" fmla="*/ 3 h 30"/>
                  <a:gd name="T56" fmla="*/ 216 w 247"/>
                  <a:gd name="T57" fmla="*/ 0 h 30"/>
                  <a:gd name="T58" fmla="*/ 228 w 247"/>
                  <a:gd name="T59" fmla="*/ 3 h 30"/>
                  <a:gd name="T60" fmla="*/ 238 w 247"/>
                  <a:gd name="T61" fmla="*/ 9 h 30"/>
                  <a:gd name="T62" fmla="*/ 244 w 247"/>
                  <a:gd name="T63" fmla="*/ 19 h 30"/>
                  <a:gd name="T64" fmla="*/ 247 w 247"/>
                  <a:gd name="T65" fmla="*/ 30 h 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7"/>
                  <a:gd name="T100" fmla="*/ 0 h 30"/>
                  <a:gd name="T101" fmla="*/ 247 w 247"/>
                  <a:gd name="T102" fmla="*/ 30 h 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7" h="30">
                    <a:moveTo>
                      <a:pt x="0" y="30"/>
                    </a:moveTo>
                    <a:lnTo>
                      <a:pt x="1" y="19"/>
                    </a:lnTo>
                    <a:lnTo>
                      <a:pt x="8" y="9"/>
                    </a:lnTo>
                    <a:lnTo>
                      <a:pt x="19" y="3"/>
                    </a:lnTo>
                    <a:lnTo>
                      <a:pt x="30" y="0"/>
                    </a:lnTo>
                    <a:lnTo>
                      <a:pt x="43" y="3"/>
                    </a:lnTo>
                    <a:lnTo>
                      <a:pt x="52" y="9"/>
                    </a:lnTo>
                    <a:lnTo>
                      <a:pt x="59" y="19"/>
                    </a:lnTo>
                    <a:lnTo>
                      <a:pt x="62" y="30"/>
                    </a:lnTo>
                    <a:lnTo>
                      <a:pt x="63" y="19"/>
                    </a:lnTo>
                    <a:lnTo>
                      <a:pt x="70" y="9"/>
                    </a:lnTo>
                    <a:lnTo>
                      <a:pt x="81" y="3"/>
                    </a:lnTo>
                    <a:lnTo>
                      <a:pt x="92" y="0"/>
                    </a:lnTo>
                    <a:lnTo>
                      <a:pt x="104" y="3"/>
                    </a:lnTo>
                    <a:lnTo>
                      <a:pt x="114" y="9"/>
                    </a:lnTo>
                    <a:lnTo>
                      <a:pt x="121" y="19"/>
                    </a:lnTo>
                    <a:lnTo>
                      <a:pt x="124" y="30"/>
                    </a:lnTo>
                    <a:lnTo>
                      <a:pt x="125" y="19"/>
                    </a:lnTo>
                    <a:lnTo>
                      <a:pt x="132" y="9"/>
                    </a:lnTo>
                    <a:lnTo>
                      <a:pt x="143" y="3"/>
                    </a:lnTo>
                    <a:lnTo>
                      <a:pt x="154" y="0"/>
                    </a:lnTo>
                    <a:lnTo>
                      <a:pt x="166" y="3"/>
                    </a:lnTo>
                    <a:lnTo>
                      <a:pt x="176" y="9"/>
                    </a:lnTo>
                    <a:lnTo>
                      <a:pt x="183" y="19"/>
                    </a:lnTo>
                    <a:lnTo>
                      <a:pt x="185" y="30"/>
                    </a:lnTo>
                    <a:lnTo>
                      <a:pt x="187" y="19"/>
                    </a:lnTo>
                    <a:lnTo>
                      <a:pt x="194" y="9"/>
                    </a:lnTo>
                    <a:lnTo>
                      <a:pt x="203" y="3"/>
                    </a:lnTo>
                    <a:lnTo>
                      <a:pt x="216" y="0"/>
                    </a:lnTo>
                    <a:lnTo>
                      <a:pt x="228" y="3"/>
                    </a:lnTo>
                    <a:lnTo>
                      <a:pt x="238" y="9"/>
                    </a:lnTo>
                    <a:lnTo>
                      <a:pt x="244" y="19"/>
                    </a:lnTo>
                    <a:lnTo>
                      <a:pt x="247" y="30"/>
                    </a:lnTo>
                  </a:path>
                </a:pathLst>
              </a:custGeom>
              <a:noFill/>
              <a:ln w="23813">
                <a:solidFill>
                  <a:srgbClr val="000000"/>
                </a:solidFill>
                <a:round/>
                <a:headEnd/>
                <a:tailEnd/>
              </a:ln>
            </p:spPr>
            <p:txBody>
              <a:bodyPr/>
              <a:lstStyle/>
              <a:p>
                <a:endParaRPr lang="zh-CN" altLang="en-US"/>
              </a:p>
            </p:txBody>
          </p:sp>
          <p:sp>
            <p:nvSpPr>
              <p:cNvPr id="73853" name="Line 127"/>
              <p:cNvSpPr>
                <a:spLocks noChangeShapeType="1"/>
              </p:cNvSpPr>
              <p:nvPr/>
            </p:nvSpPr>
            <p:spPr bwMode="auto">
              <a:xfrm>
                <a:off x="1998" y="1727"/>
                <a:ext cx="62" cy="0"/>
              </a:xfrm>
              <a:prstGeom prst="line">
                <a:avLst/>
              </a:prstGeom>
              <a:noFill/>
              <a:ln w="23813">
                <a:solidFill>
                  <a:srgbClr val="000000"/>
                </a:solidFill>
                <a:round/>
                <a:headEnd/>
                <a:tailEnd/>
              </a:ln>
            </p:spPr>
            <p:txBody>
              <a:bodyPr/>
              <a:lstStyle/>
              <a:p>
                <a:endParaRPr lang="zh-CN" altLang="en-US"/>
              </a:p>
            </p:txBody>
          </p:sp>
          <p:sp>
            <p:nvSpPr>
              <p:cNvPr id="73854" name="Line 128"/>
              <p:cNvSpPr>
                <a:spLocks noChangeShapeType="1"/>
              </p:cNvSpPr>
              <p:nvPr/>
            </p:nvSpPr>
            <p:spPr bwMode="auto">
              <a:xfrm>
                <a:off x="1689" y="1727"/>
                <a:ext cx="62" cy="0"/>
              </a:xfrm>
              <a:prstGeom prst="line">
                <a:avLst/>
              </a:prstGeom>
              <a:noFill/>
              <a:ln w="23813">
                <a:solidFill>
                  <a:srgbClr val="000000"/>
                </a:solidFill>
                <a:round/>
                <a:headEnd/>
                <a:tailEnd/>
              </a:ln>
            </p:spPr>
            <p:txBody>
              <a:bodyPr/>
              <a:lstStyle/>
              <a:p>
                <a:endParaRPr lang="zh-CN" altLang="en-US"/>
              </a:p>
            </p:txBody>
          </p:sp>
          <p:sp>
            <p:nvSpPr>
              <p:cNvPr id="73855" name="Freeform 129"/>
              <p:cNvSpPr>
                <a:spLocks noChangeArrowheads="1"/>
              </p:cNvSpPr>
              <p:nvPr/>
            </p:nvSpPr>
            <p:spPr bwMode="auto">
              <a:xfrm>
                <a:off x="1751" y="1697"/>
                <a:ext cx="247" cy="30"/>
              </a:xfrm>
              <a:custGeom>
                <a:avLst/>
                <a:gdLst>
                  <a:gd name="T0" fmla="*/ 0 w 247"/>
                  <a:gd name="T1" fmla="*/ 30 h 30"/>
                  <a:gd name="T2" fmla="*/ 1 w 247"/>
                  <a:gd name="T3" fmla="*/ 19 h 30"/>
                  <a:gd name="T4" fmla="*/ 8 w 247"/>
                  <a:gd name="T5" fmla="*/ 9 h 30"/>
                  <a:gd name="T6" fmla="*/ 19 w 247"/>
                  <a:gd name="T7" fmla="*/ 3 h 30"/>
                  <a:gd name="T8" fmla="*/ 30 w 247"/>
                  <a:gd name="T9" fmla="*/ 0 h 30"/>
                  <a:gd name="T10" fmla="*/ 43 w 247"/>
                  <a:gd name="T11" fmla="*/ 3 h 30"/>
                  <a:gd name="T12" fmla="*/ 52 w 247"/>
                  <a:gd name="T13" fmla="*/ 9 h 30"/>
                  <a:gd name="T14" fmla="*/ 59 w 247"/>
                  <a:gd name="T15" fmla="*/ 19 h 30"/>
                  <a:gd name="T16" fmla="*/ 62 w 247"/>
                  <a:gd name="T17" fmla="*/ 30 h 30"/>
                  <a:gd name="T18" fmla="*/ 63 w 247"/>
                  <a:gd name="T19" fmla="*/ 19 h 30"/>
                  <a:gd name="T20" fmla="*/ 70 w 247"/>
                  <a:gd name="T21" fmla="*/ 9 h 30"/>
                  <a:gd name="T22" fmla="*/ 81 w 247"/>
                  <a:gd name="T23" fmla="*/ 3 h 30"/>
                  <a:gd name="T24" fmla="*/ 92 w 247"/>
                  <a:gd name="T25" fmla="*/ 0 h 30"/>
                  <a:gd name="T26" fmla="*/ 104 w 247"/>
                  <a:gd name="T27" fmla="*/ 3 h 30"/>
                  <a:gd name="T28" fmla="*/ 114 w 247"/>
                  <a:gd name="T29" fmla="*/ 9 h 30"/>
                  <a:gd name="T30" fmla="*/ 121 w 247"/>
                  <a:gd name="T31" fmla="*/ 19 h 30"/>
                  <a:gd name="T32" fmla="*/ 124 w 247"/>
                  <a:gd name="T33" fmla="*/ 30 h 30"/>
                  <a:gd name="T34" fmla="*/ 125 w 247"/>
                  <a:gd name="T35" fmla="*/ 19 h 30"/>
                  <a:gd name="T36" fmla="*/ 132 w 247"/>
                  <a:gd name="T37" fmla="*/ 9 h 30"/>
                  <a:gd name="T38" fmla="*/ 143 w 247"/>
                  <a:gd name="T39" fmla="*/ 3 h 30"/>
                  <a:gd name="T40" fmla="*/ 154 w 247"/>
                  <a:gd name="T41" fmla="*/ 0 h 30"/>
                  <a:gd name="T42" fmla="*/ 166 w 247"/>
                  <a:gd name="T43" fmla="*/ 3 h 30"/>
                  <a:gd name="T44" fmla="*/ 176 w 247"/>
                  <a:gd name="T45" fmla="*/ 9 h 30"/>
                  <a:gd name="T46" fmla="*/ 183 w 247"/>
                  <a:gd name="T47" fmla="*/ 19 h 30"/>
                  <a:gd name="T48" fmla="*/ 185 w 247"/>
                  <a:gd name="T49" fmla="*/ 30 h 30"/>
                  <a:gd name="T50" fmla="*/ 187 w 247"/>
                  <a:gd name="T51" fmla="*/ 19 h 30"/>
                  <a:gd name="T52" fmla="*/ 194 w 247"/>
                  <a:gd name="T53" fmla="*/ 9 h 30"/>
                  <a:gd name="T54" fmla="*/ 203 w 247"/>
                  <a:gd name="T55" fmla="*/ 3 h 30"/>
                  <a:gd name="T56" fmla="*/ 216 w 247"/>
                  <a:gd name="T57" fmla="*/ 0 h 30"/>
                  <a:gd name="T58" fmla="*/ 228 w 247"/>
                  <a:gd name="T59" fmla="*/ 3 h 30"/>
                  <a:gd name="T60" fmla="*/ 238 w 247"/>
                  <a:gd name="T61" fmla="*/ 9 h 30"/>
                  <a:gd name="T62" fmla="*/ 244 w 247"/>
                  <a:gd name="T63" fmla="*/ 19 h 30"/>
                  <a:gd name="T64" fmla="*/ 247 w 247"/>
                  <a:gd name="T65" fmla="*/ 30 h 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7"/>
                  <a:gd name="T100" fmla="*/ 0 h 30"/>
                  <a:gd name="T101" fmla="*/ 247 w 247"/>
                  <a:gd name="T102" fmla="*/ 30 h 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7" h="30">
                    <a:moveTo>
                      <a:pt x="0" y="30"/>
                    </a:moveTo>
                    <a:lnTo>
                      <a:pt x="1" y="19"/>
                    </a:lnTo>
                    <a:lnTo>
                      <a:pt x="8" y="9"/>
                    </a:lnTo>
                    <a:lnTo>
                      <a:pt x="19" y="3"/>
                    </a:lnTo>
                    <a:lnTo>
                      <a:pt x="30" y="0"/>
                    </a:lnTo>
                    <a:lnTo>
                      <a:pt x="43" y="3"/>
                    </a:lnTo>
                    <a:lnTo>
                      <a:pt x="52" y="9"/>
                    </a:lnTo>
                    <a:lnTo>
                      <a:pt x="59" y="19"/>
                    </a:lnTo>
                    <a:lnTo>
                      <a:pt x="62" y="30"/>
                    </a:lnTo>
                    <a:lnTo>
                      <a:pt x="63" y="19"/>
                    </a:lnTo>
                    <a:lnTo>
                      <a:pt x="70" y="9"/>
                    </a:lnTo>
                    <a:lnTo>
                      <a:pt x="81" y="3"/>
                    </a:lnTo>
                    <a:lnTo>
                      <a:pt x="92" y="0"/>
                    </a:lnTo>
                    <a:lnTo>
                      <a:pt x="104" y="3"/>
                    </a:lnTo>
                    <a:lnTo>
                      <a:pt x="114" y="9"/>
                    </a:lnTo>
                    <a:lnTo>
                      <a:pt x="121" y="19"/>
                    </a:lnTo>
                    <a:lnTo>
                      <a:pt x="124" y="30"/>
                    </a:lnTo>
                    <a:lnTo>
                      <a:pt x="125" y="19"/>
                    </a:lnTo>
                    <a:lnTo>
                      <a:pt x="132" y="9"/>
                    </a:lnTo>
                    <a:lnTo>
                      <a:pt x="143" y="3"/>
                    </a:lnTo>
                    <a:lnTo>
                      <a:pt x="154" y="0"/>
                    </a:lnTo>
                    <a:lnTo>
                      <a:pt x="166" y="3"/>
                    </a:lnTo>
                    <a:lnTo>
                      <a:pt x="176" y="9"/>
                    </a:lnTo>
                    <a:lnTo>
                      <a:pt x="183" y="19"/>
                    </a:lnTo>
                    <a:lnTo>
                      <a:pt x="185" y="30"/>
                    </a:lnTo>
                    <a:lnTo>
                      <a:pt x="187" y="19"/>
                    </a:lnTo>
                    <a:lnTo>
                      <a:pt x="194" y="9"/>
                    </a:lnTo>
                    <a:lnTo>
                      <a:pt x="203" y="3"/>
                    </a:lnTo>
                    <a:lnTo>
                      <a:pt x="216" y="0"/>
                    </a:lnTo>
                    <a:lnTo>
                      <a:pt x="228" y="3"/>
                    </a:lnTo>
                    <a:lnTo>
                      <a:pt x="238" y="9"/>
                    </a:lnTo>
                    <a:lnTo>
                      <a:pt x="244" y="19"/>
                    </a:lnTo>
                    <a:lnTo>
                      <a:pt x="247" y="30"/>
                    </a:lnTo>
                  </a:path>
                </a:pathLst>
              </a:custGeom>
              <a:noFill/>
              <a:ln w="23813">
                <a:solidFill>
                  <a:srgbClr val="000000"/>
                </a:solidFill>
                <a:round/>
                <a:headEnd/>
                <a:tailEnd/>
              </a:ln>
            </p:spPr>
            <p:txBody>
              <a:bodyPr/>
              <a:lstStyle/>
              <a:p>
                <a:endParaRPr lang="zh-CN" altLang="en-US"/>
              </a:p>
            </p:txBody>
          </p:sp>
          <p:sp>
            <p:nvSpPr>
              <p:cNvPr id="73856" name="Line 130"/>
              <p:cNvSpPr>
                <a:spLocks noChangeShapeType="1"/>
              </p:cNvSpPr>
              <p:nvPr/>
            </p:nvSpPr>
            <p:spPr bwMode="auto">
              <a:xfrm>
                <a:off x="1998" y="1610"/>
                <a:ext cx="62" cy="0"/>
              </a:xfrm>
              <a:prstGeom prst="line">
                <a:avLst/>
              </a:prstGeom>
              <a:noFill/>
              <a:ln w="23813">
                <a:solidFill>
                  <a:srgbClr val="000000"/>
                </a:solidFill>
                <a:round/>
                <a:headEnd/>
                <a:tailEnd/>
              </a:ln>
            </p:spPr>
            <p:txBody>
              <a:bodyPr/>
              <a:lstStyle/>
              <a:p>
                <a:endParaRPr lang="zh-CN" altLang="en-US"/>
              </a:p>
            </p:txBody>
          </p:sp>
          <p:sp>
            <p:nvSpPr>
              <p:cNvPr id="73857" name="Line 131"/>
              <p:cNvSpPr>
                <a:spLocks noChangeShapeType="1"/>
              </p:cNvSpPr>
              <p:nvPr/>
            </p:nvSpPr>
            <p:spPr bwMode="auto">
              <a:xfrm>
                <a:off x="1689" y="1610"/>
                <a:ext cx="62" cy="0"/>
              </a:xfrm>
              <a:prstGeom prst="line">
                <a:avLst/>
              </a:prstGeom>
              <a:noFill/>
              <a:ln w="23813">
                <a:solidFill>
                  <a:srgbClr val="000000"/>
                </a:solidFill>
                <a:round/>
                <a:headEnd/>
                <a:tailEnd/>
              </a:ln>
            </p:spPr>
            <p:txBody>
              <a:bodyPr/>
              <a:lstStyle/>
              <a:p>
                <a:endParaRPr lang="zh-CN" altLang="en-US"/>
              </a:p>
            </p:txBody>
          </p:sp>
          <p:sp>
            <p:nvSpPr>
              <p:cNvPr id="73858" name="Freeform 132"/>
              <p:cNvSpPr>
                <a:spLocks noChangeArrowheads="1"/>
              </p:cNvSpPr>
              <p:nvPr/>
            </p:nvSpPr>
            <p:spPr bwMode="auto">
              <a:xfrm>
                <a:off x="1751" y="1579"/>
                <a:ext cx="247" cy="31"/>
              </a:xfrm>
              <a:custGeom>
                <a:avLst/>
                <a:gdLst>
                  <a:gd name="T0" fmla="*/ 0 w 247"/>
                  <a:gd name="T1" fmla="*/ 31 h 31"/>
                  <a:gd name="T2" fmla="*/ 1 w 247"/>
                  <a:gd name="T3" fmla="*/ 19 h 31"/>
                  <a:gd name="T4" fmla="*/ 8 w 247"/>
                  <a:gd name="T5" fmla="*/ 10 h 31"/>
                  <a:gd name="T6" fmla="*/ 19 w 247"/>
                  <a:gd name="T7" fmla="*/ 3 h 31"/>
                  <a:gd name="T8" fmla="*/ 30 w 247"/>
                  <a:gd name="T9" fmla="*/ 0 h 31"/>
                  <a:gd name="T10" fmla="*/ 43 w 247"/>
                  <a:gd name="T11" fmla="*/ 3 h 31"/>
                  <a:gd name="T12" fmla="*/ 52 w 247"/>
                  <a:gd name="T13" fmla="*/ 10 h 31"/>
                  <a:gd name="T14" fmla="*/ 59 w 247"/>
                  <a:gd name="T15" fmla="*/ 19 h 31"/>
                  <a:gd name="T16" fmla="*/ 62 w 247"/>
                  <a:gd name="T17" fmla="*/ 31 h 31"/>
                  <a:gd name="T18" fmla="*/ 63 w 247"/>
                  <a:gd name="T19" fmla="*/ 19 h 31"/>
                  <a:gd name="T20" fmla="*/ 70 w 247"/>
                  <a:gd name="T21" fmla="*/ 10 h 31"/>
                  <a:gd name="T22" fmla="*/ 81 w 247"/>
                  <a:gd name="T23" fmla="*/ 3 h 31"/>
                  <a:gd name="T24" fmla="*/ 92 w 247"/>
                  <a:gd name="T25" fmla="*/ 0 h 31"/>
                  <a:gd name="T26" fmla="*/ 104 w 247"/>
                  <a:gd name="T27" fmla="*/ 3 h 31"/>
                  <a:gd name="T28" fmla="*/ 114 w 247"/>
                  <a:gd name="T29" fmla="*/ 10 h 31"/>
                  <a:gd name="T30" fmla="*/ 121 w 247"/>
                  <a:gd name="T31" fmla="*/ 19 h 31"/>
                  <a:gd name="T32" fmla="*/ 124 w 247"/>
                  <a:gd name="T33" fmla="*/ 31 h 31"/>
                  <a:gd name="T34" fmla="*/ 125 w 247"/>
                  <a:gd name="T35" fmla="*/ 19 h 31"/>
                  <a:gd name="T36" fmla="*/ 132 w 247"/>
                  <a:gd name="T37" fmla="*/ 10 h 31"/>
                  <a:gd name="T38" fmla="*/ 143 w 247"/>
                  <a:gd name="T39" fmla="*/ 3 h 31"/>
                  <a:gd name="T40" fmla="*/ 154 w 247"/>
                  <a:gd name="T41" fmla="*/ 0 h 31"/>
                  <a:gd name="T42" fmla="*/ 166 w 247"/>
                  <a:gd name="T43" fmla="*/ 3 h 31"/>
                  <a:gd name="T44" fmla="*/ 176 w 247"/>
                  <a:gd name="T45" fmla="*/ 10 h 31"/>
                  <a:gd name="T46" fmla="*/ 183 w 247"/>
                  <a:gd name="T47" fmla="*/ 19 h 31"/>
                  <a:gd name="T48" fmla="*/ 185 w 247"/>
                  <a:gd name="T49" fmla="*/ 31 h 31"/>
                  <a:gd name="T50" fmla="*/ 187 w 247"/>
                  <a:gd name="T51" fmla="*/ 19 h 31"/>
                  <a:gd name="T52" fmla="*/ 194 w 247"/>
                  <a:gd name="T53" fmla="*/ 10 h 31"/>
                  <a:gd name="T54" fmla="*/ 203 w 247"/>
                  <a:gd name="T55" fmla="*/ 3 h 31"/>
                  <a:gd name="T56" fmla="*/ 216 w 247"/>
                  <a:gd name="T57" fmla="*/ 0 h 31"/>
                  <a:gd name="T58" fmla="*/ 228 w 247"/>
                  <a:gd name="T59" fmla="*/ 3 h 31"/>
                  <a:gd name="T60" fmla="*/ 238 w 247"/>
                  <a:gd name="T61" fmla="*/ 10 h 31"/>
                  <a:gd name="T62" fmla="*/ 244 w 247"/>
                  <a:gd name="T63" fmla="*/ 19 h 31"/>
                  <a:gd name="T64" fmla="*/ 247 w 247"/>
                  <a:gd name="T65" fmla="*/ 31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7"/>
                  <a:gd name="T100" fmla="*/ 0 h 31"/>
                  <a:gd name="T101" fmla="*/ 247 w 247"/>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7" h="31">
                    <a:moveTo>
                      <a:pt x="0" y="31"/>
                    </a:moveTo>
                    <a:lnTo>
                      <a:pt x="1" y="19"/>
                    </a:lnTo>
                    <a:lnTo>
                      <a:pt x="8" y="10"/>
                    </a:lnTo>
                    <a:lnTo>
                      <a:pt x="19" y="3"/>
                    </a:lnTo>
                    <a:lnTo>
                      <a:pt x="30" y="0"/>
                    </a:lnTo>
                    <a:lnTo>
                      <a:pt x="43" y="3"/>
                    </a:lnTo>
                    <a:lnTo>
                      <a:pt x="52" y="10"/>
                    </a:lnTo>
                    <a:lnTo>
                      <a:pt x="59" y="19"/>
                    </a:lnTo>
                    <a:lnTo>
                      <a:pt x="62" y="31"/>
                    </a:lnTo>
                    <a:lnTo>
                      <a:pt x="63" y="19"/>
                    </a:lnTo>
                    <a:lnTo>
                      <a:pt x="70" y="10"/>
                    </a:lnTo>
                    <a:lnTo>
                      <a:pt x="81" y="3"/>
                    </a:lnTo>
                    <a:lnTo>
                      <a:pt x="92" y="0"/>
                    </a:lnTo>
                    <a:lnTo>
                      <a:pt x="104" y="3"/>
                    </a:lnTo>
                    <a:lnTo>
                      <a:pt x="114" y="10"/>
                    </a:lnTo>
                    <a:lnTo>
                      <a:pt x="121" y="19"/>
                    </a:lnTo>
                    <a:lnTo>
                      <a:pt x="124" y="31"/>
                    </a:lnTo>
                    <a:lnTo>
                      <a:pt x="125" y="19"/>
                    </a:lnTo>
                    <a:lnTo>
                      <a:pt x="132" y="10"/>
                    </a:lnTo>
                    <a:lnTo>
                      <a:pt x="143" y="3"/>
                    </a:lnTo>
                    <a:lnTo>
                      <a:pt x="154" y="0"/>
                    </a:lnTo>
                    <a:lnTo>
                      <a:pt x="166" y="3"/>
                    </a:lnTo>
                    <a:lnTo>
                      <a:pt x="176" y="10"/>
                    </a:lnTo>
                    <a:lnTo>
                      <a:pt x="183" y="19"/>
                    </a:lnTo>
                    <a:lnTo>
                      <a:pt x="185" y="31"/>
                    </a:lnTo>
                    <a:lnTo>
                      <a:pt x="187" y="19"/>
                    </a:lnTo>
                    <a:lnTo>
                      <a:pt x="194" y="10"/>
                    </a:lnTo>
                    <a:lnTo>
                      <a:pt x="203" y="3"/>
                    </a:lnTo>
                    <a:lnTo>
                      <a:pt x="216" y="0"/>
                    </a:lnTo>
                    <a:lnTo>
                      <a:pt x="228" y="3"/>
                    </a:lnTo>
                    <a:lnTo>
                      <a:pt x="238" y="10"/>
                    </a:lnTo>
                    <a:lnTo>
                      <a:pt x="244" y="19"/>
                    </a:lnTo>
                    <a:lnTo>
                      <a:pt x="247" y="31"/>
                    </a:lnTo>
                  </a:path>
                </a:pathLst>
              </a:custGeom>
              <a:noFill/>
              <a:ln w="23813">
                <a:solidFill>
                  <a:srgbClr val="000000"/>
                </a:solidFill>
                <a:round/>
                <a:headEnd/>
                <a:tailEnd/>
              </a:ln>
            </p:spPr>
            <p:txBody>
              <a:bodyPr/>
              <a:lstStyle/>
              <a:p>
                <a:endParaRPr lang="zh-CN" altLang="en-US"/>
              </a:p>
            </p:txBody>
          </p:sp>
          <p:sp>
            <p:nvSpPr>
              <p:cNvPr id="73859" name="Rectangle 133"/>
              <p:cNvSpPr>
                <a:spLocks noChangeArrowheads="1"/>
              </p:cNvSpPr>
              <p:nvPr/>
            </p:nvSpPr>
            <p:spPr bwMode="auto">
              <a:xfrm>
                <a:off x="2060" y="1492"/>
                <a:ext cx="494" cy="471"/>
              </a:xfrm>
              <a:prstGeom prst="rect">
                <a:avLst/>
              </a:prstGeom>
              <a:solidFill>
                <a:srgbClr val="FFFFFF"/>
              </a:solidFill>
              <a:ln w="23813">
                <a:solidFill>
                  <a:srgbClr val="000000"/>
                </a:solidFill>
                <a:miter lim="800000"/>
                <a:headEnd/>
                <a:tailEnd/>
              </a:ln>
            </p:spPr>
            <p:txBody>
              <a:bodyPr/>
              <a:lstStyle/>
              <a:p>
                <a:pPr algn="ctr"/>
                <a:endParaRPr lang="zh-CN" altLang="en-US"/>
              </a:p>
            </p:txBody>
          </p:sp>
          <p:sp>
            <p:nvSpPr>
              <p:cNvPr id="73860" name="Line 134"/>
              <p:cNvSpPr>
                <a:spLocks noChangeShapeType="1"/>
              </p:cNvSpPr>
              <p:nvPr/>
            </p:nvSpPr>
            <p:spPr bwMode="auto">
              <a:xfrm>
                <a:off x="2955" y="1256"/>
                <a:ext cx="94" cy="0"/>
              </a:xfrm>
              <a:prstGeom prst="line">
                <a:avLst/>
              </a:prstGeom>
              <a:noFill/>
              <a:ln w="23813">
                <a:solidFill>
                  <a:srgbClr val="000000"/>
                </a:solidFill>
                <a:round/>
                <a:headEnd/>
                <a:tailEnd/>
              </a:ln>
            </p:spPr>
            <p:txBody>
              <a:bodyPr/>
              <a:lstStyle/>
              <a:p>
                <a:endParaRPr lang="zh-CN" altLang="en-US"/>
              </a:p>
            </p:txBody>
          </p:sp>
          <p:sp>
            <p:nvSpPr>
              <p:cNvPr id="73861" name="Line 135"/>
              <p:cNvSpPr>
                <a:spLocks noChangeShapeType="1"/>
              </p:cNvSpPr>
              <p:nvPr/>
            </p:nvSpPr>
            <p:spPr bwMode="auto">
              <a:xfrm>
                <a:off x="2678" y="1256"/>
                <a:ext cx="92" cy="0"/>
              </a:xfrm>
              <a:prstGeom prst="line">
                <a:avLst/>
              </a:prstGeom>
              <a:noFill/>
              <a:ln w="23813">
                <a:solidFill>
                  <a:srgbClr val="000000"/>
                </a:solidFill>
                <a:round/>
                <a:headEnd/>
                <a:tailEnd/>
              </a:ln>
            </p:spPr>
            <p:txBody>
              <a:bodyPr/>
              <a:lstStyle/>
              <a:p>
                <a:endParaRPr lang="zh-CN" altLang="en-US"/>
              </a:p>
            </p:txBody>
          </p:sp>
          <p:sp>
            <p:nvSpPr>
              <p:cNvPr id="73862" name="Freeform 136"/>
              <p:cNvSpPr>
                <a:spLocks noChangeArrowheads="1"/>
              </p:cNvSpPr>
              <p:nvPr/>
            </p:nvSpPr>
            <p:spPr bwMode="auto">
              <a:xfrm>
                <a:off x="2770" y="1226"/>
                <a:ext cx="185" cy="59"/>
              </a:xfrm>
              <a:custGeom>
                <a:avLst/>
                <a:gdLst>
                  <a:gd name="T0" fmla="*/ 0 w 185"/>
                  <a:gd name="T1" fmla="*/ 30 h 59"/>
                  <a:gd name="T2" fmla="*/ 15 w 185"/>
                  <a:gd name="T3" fmla="*/ 0 h 59"/>
                  <a:gd name="T4" fmla="*/ 47 w 185"/>
                  <a:gd name="T5" fmla="*/ 59 h 59"/>
                  <a:gd name="T6" fmla="*/ 77 w 185"/>
                  <a:gd name="T7" fmla="*/ 0 h 59"/>
                  <a:gd name="T8" fmla="*/ 108 w 185"/>
                  <a:gd name="T9" fmla="*/ 59 h 59"/>
                  <a:gd name="T10" fmla="*/ 139 w 185"/>
                  <a:gd name="T11" fmla="*/ 0 h 59"/>
                  <a:gd name="T12" fmla="*/ 170 w 185"/>
                  <a:gd name="T13" fmla="*/ 59 h 59"/>
                  <a:gd name="T14" fmla="*/ 185 w 185"/>
                  <a:gd name="T15" fmla="*/ 30 h 59"/>
                  <a:gd name="T16" fmla="*/ 0 60000 65536"/>
                  <a:gd name="T17" fmla="*/ 0 60000 65536"/>
                  <a:gd name="T18" fmla="*/ 0 60000 65536"/>
                  <a:gd name="T19" fmla="*/ 0 60000 65536"/>
                  <a:gd name="T20" fmla="*/ 0 60000 65536"/>
                  <a:gd name="T21" fmla="*/ 0 60000 65536"/>
                  <a:gd name="T22" fmla="*/ 0 60000 65536"/>
                  <a:gd name="T23" fmla="*/ 0 60000 65536"/>
                  <a:gd name="T24" fmla="*/ 0 w 185"/>
                  <a:gd name="T25" fmla="*/ 0 h 59"/>
                  <a:gd name="T26" fmla="*/ 185 w 185"/>
                  <a:gd name="T27" fmla="*/ 59 h 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5" h="59">
                    <a:moveTo>
                      <a:pt x="0" y="30"/>
                    </a:moveTo>
                    <a:lnTo>
                      <a:pt x="15" y="0"/>
                    </a:lnTo>
                    <a:lnTo>
                      <a:pt x="47" y="59"/>
                    </a:lnTo>
                    <a:lnTo>
                      <a:pt x="77" y="0"/>
                    </a:lnTo>
                    <a:lnTo>
                      <a:pt x="108" y="59"/>
                    </a:lnTo>
                    <a:lnTo>
                      <a:pt x="139" y="0"/>
                    </a:lnTo>
                    <a:lnTo>
                      <a:pt x="170" y="59"/>
                    </a:lnTo>
                    <a:lnTo>
                      <a:pt x="185" y="30"/>
                    </a:lnTo>
                  </a:path>
                </a:pathLst>
              </a:custGeom>
              <a:noFill/>
              <a:ln w="23813">
                <a:solidFill>
                  <a:srgbClr val="000000"/>
                </a:solidFill>
                <a:round/>
                <a:headEnd/>
                <a:tailEnd/>
              </a:ln>
            </p:spPr>
            <p:txBody>
              <a:bodyPr/>
              <a:lstStyle/>
              <a:p>
                <a:endParaRPr lang="zh-CN" altLang="en-US"/>
              </a:p>
            </p:txBody>
          </p:sp>
          <p:sp>
            <p:nvSpPr>
              <p:cNvPr id="73863" name="Line 137"/>
              <p:cNvSpPr>
                <a:spLocks noChangeShapeType="1"/>
              </p:cNvSpPr>
              <p:nvPr/>
            </p:nvSpPr>
            <p:spPr bwMode="auto">
              <a:xfrm>
                <a:off x="2678" y="1138"/>
                <a:ext cx="115" cy="0"/>
              </a:xfrm>
              <a:prstGeom prst="line">
                <a:avLst/>
              </a:prstGeom>
              <a:noFill/>
              <a:ln w="23813">
                <a:solidFill>
                  <a:srgbClr val="000000"/>
                </a:solidFill>
                <a:round/>
                <a:headEnd/>
                <a:tailEnd/>
              </a:ln>
            </p:spPr>
            <p:txBody>
              <a:bodyPr/>
              <a:lstStyle/>
              <a:p>
                <a:endParaRPr lang="zh-CN" altLang="en-US"/>
              </a:p>
            </p:txBody>
          </p:sp>
          <p:sp>
            <p:nvSpPr>
              <p:cNvPr id="73864" name="Line 138"/>
              <p:cNvSpPr>
                <a:spLocks noChangeShapeType="1"/>
              </p:cNvSpPr>
              <p:nvPr/>
            </p:nvSpPr>
            <p:spPr bwMode="auto">
              <a:xfrm>
                <a:off x="2932" y="1138"/>
                <a:ext cx="117" cy="0"/>
              </a:xfrm>
              <a:prstGeom prst="line">
                <a:avLst/>
              </a:prstGeom>
              <a:noFill/>
              <a:ln w="23813">
                <a:solidFill>
                  <a:srgbClr val="000000"/>
                </a:solidFill>
                <a:round/>
                <a:headEnd/>
                <a:tailEnd/>
              </a:ln>
            </p:spPr>
            <p:txBody>
              <a:bodyPr/>
              <a:lstStyle/>
              <a:p>
                <a:endParaRPr lang="zh-CN" altLang="en-US"/>
              </a:p>
            </p:txBody>
          </p:sp>
          <p:sp>
            <p:nvSpPr>
              <p:cNvPr id="73865" name="Freeform 139"/>
              <p:cNvSpPr>
                <a:spLocks noEditPoints="1" noChangeArrowheads="1"/>
              </p:cNvSpPr>
              <p:nvPr/>
            </p:nvSpPr>
            <p:spPr bwMode="auto">
              <a:xfrm>
                <a:off x="2793" y="1130"/>
                <a:ext cx="139" cy="15"/>
              </a:xfrm>
              <a:custGeom>
                <a:avLst/>
                <a:gdLst>
                  <a:gd name="T0" fmla="*/ 124 w 139"/>
                  <a:gd name="T1" fmla="*/ 8 h 15"/>
                  <a:gd name="T2" fmla="*/ 127 w 139"/>
                  <a:gd name="T3" fmla="*/ 3 h 15"/>
                  <a:gd name="T4" fmla="*/ 132 w 139"/>
                  <a:gd name="T5" fmla="*/ 0 h 15"/>
                  <a:gd name="T6" fmla="*/ 138 w 139"/>
                  <a:gd name="T7" fmla="*/ 3 h 15"/>
                  <a:gd name="T8" fmla="*/ 139 w 139"/>
                  <a:gd name="T9" fmla="*/ 8 h 15"/>
                  <a:gd name="T10" fmla="*/ 138 w 139"/>
                  <a:gd name="T11" fmla="*/ 13 h 15"/>
                  <a:gd name="T12" fmla="*/ 132 w 139"/>
                  <a:gd name="T13" fmla="*/ 15 h 15"/>
                  <a:gd name="T14" fmla="*/ 127 w 139"/>
                  <a:gd name="T15" fmla="*/ 13 h 15"/>
                  <a:gd name="T16" fmla="*/ 124 w 139"/>
                  <a:gd name="T17" fmla="*/ 8 h 15"/>
                  <a:gd name="T18" fmla="*/ 0 w 139"/>
                  <a:gd name="T19" fmla="*/ 8 h 15"/>
                  <a:gd name="T20" fmla="*/ 3 w 139"/>
                  <a:gd name="T21" fmla="*/ 3 h 15"/>
                  <a:gd name="T22" fmla="*/ 8 w 139"/>
                  <a:gd name="T23" fmla="*/ 0 h 15"/>
                  <a:gd name="T24" fmla="*/ 14 w 139"/>
                  <a:gd name="T25" fmla="*/ 3 h 15"/>
                  <a:gd name="T26" fmla="*/ 15 w 139"/>
                  <a:gd name="T27" fmla="*/ 8 h 15"/>
                  <a:gd name="T28" fmla="*/ 14 w 139"/>
                  <a:gd name="T29" fmla="*/ 13 h 15"/>
                  <a:gd name="T30" fmla="*/ 8 w 139"/>
                  <a:gd name="T31" fmla="*/ 15 h 15"/>
                  <a:gd name="T32" fmla="*/ 3 w 139"/>
                  <a:gd name="T33" fmla="*/ 13 h 15"/>
                  <a:gd name="T34" fmla="*/ 0 w 139"/>
                  <a:gd name="T35" fmla="*/ 8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9"/>
                  <a:gd name="T55" fmla="*/ 0 h 15"/>
                  <a:gd name="T56" fmla="*/ 139 w 139"/>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9" h="15">
                    <a:moveTo>
                      <a:pt x="124" y="8"/>
                    </a:moveTo>
                    <a:lnTo>
                      <a:pt x="127" y="3"/>
                    </a:lnTo>
                    <a:lnTo>
                      <a:pt x="132" y="0"/>
                    </a:lnTo>
                    <a:lnTo>
                      <a:pt x="138" y="3"/>
                    </a:lnTo>
                    <a:lnTo>
                      <a:pt x="139" y="8"/>
                    </a:lnTo>
                    <a:lnTo>
                      <a:pt x="138" y="13"/>
                    </a:lnTo>
                    <a:lnTo>
                      <a:pt x="132" y="15"/>
                    </a:lnTo>
                    <a:lnTo>
                      <a:pt x="127" y="13"/>
                    </a:lnTo>
                    <a:lnTo>
                      <a:pt x="124" y="8"/>
                    </a:lnTo>
                    <a:close/>
                    <a:moveTo>
                      <a:pt x="0" y="8"/>
                    </a:moveTo>
                    <a:lnTo>
                      <a:pt x="3" y="3"/>
                    </a:lnTo>
                    <a:lnTo>
                      <a:pt x="8" y="0"/>
                    </a:lnTo>
                    <a:lnTo>
                      <a:pt x="14" y="3"/>
                    </a:lnTo>
                    <a:lnTo>
                      <a:pt x="15" y="8"/>
                    </a:lnTo>
                    <a:lnTo>
                      <a:pt x="14" y="13"/>
                    </a:lnTo>
                    <a:lnTo>
                      <a:pt x="8" y="15"/>
                    </a:lnTo>
                    <a:lnTo>
                      <a:pt x="3" y="13"/>
                    </a:lnTo>
                    <a:lnTo>
                      <a:pt x="0" y="8"/>
                    </a:lnTo>
                    <a:close/>
                  </a:path>
                </a:pathLst>
              </a:custGeom>
              <a:solidFill>
                <a:srgbClr val="FFFFFF"/>
              </a:solidFill>
              <a:ln w="23813">
                <a:solidFill>
                  <a:srgbClr val="000000"/>
                </a:solidFill>
                <a:round/>
                <a:headEnd/>
                <a:tailEnd/>
              </a:ln>
            </p:spPr>
            <p:txBody>
              <a:bodyPr/>
              <a:lstStyle/>
              <a:p>
                <a:endParaRPr lang="zh-CN" altLang="en-US"/>
              </a:p>
            </p:txBody>
          </p:sp>
          <p:sp>
            <p:nvSpPr>
              <p:cNvPr id="73866" name="Line 140"/>
              <p:cNvSpPr>
                <a:spLocks noChangeShapeType="1"/>
              </p:cNvSpPr>
              <p:nvPr/>
            </p:nvSpPr>
            <p:spPr bwMode="auto">
              <a:xfrm flipV="1">
                <a:off x="2808" y="1101"/>
                <a:ext cx="101" cy="34"/>
              </a:xfrm>
              <a:prstGeom prst="line">
                <a:avLst/>
              </a:prstGeom>
              <a:noFill/>
              <a:ln w="23813">
                <a:solidFill>
                  <a:srgbClr val="000000"/>
                </a:solidFill>
                <a:round/>
                <a:headEnd/>
                <a:tailEnd/>
              </a:ln>
            </p:spPr>
            <p:txBody>
              <a:bodyPr/>
              <a:lstStyle/>
              <a:p>
                <a:endParaRPr lang="zh-CN" altLang="en-US"/>
              </a:p>
            </p:txBody>
          </p:sp>
          <p:sp>
            <p:nvSpPr>
              <p:cNvPr id="73867" name="Line 141"/>
              <p:cNvSpPr>
                <a:spLocks noChangeShapeType="1"/>
              </p:cNvSpPr>
              <p:nvPr/>
            </p:nvSpPr>
            <p:spPr bwMode="auto">
              <a:xfrm>
                <a:off x="2307" y="1256"/>
                <a:ext cx="0" cy="236"/>
              </a:xfrm>
              <a:prstGeom prst="line">
                <a:avLst/>
              </a:prstGeom>
              <a:noFill/>
              <a:ln w="23813">
                <a:solidFill>
                  <a:srgbClr val="000000"/>
                </a:solidFill>
                <a:round/>
                <a:headEnd/>
                <a:tailEnd/>
              </a:ln>
            </p:spPr>
            <p:txBody>
              <a:bodyPr/>
              <a:lstStyle/>
              <a:p>
                <a:endParaRPr lang="zh-CN" altLang="en-US"/>
              </a:p>
            </p:txBody>
          </p:sp>
          <p:sp>
            <p:nvSpPr>
              <p:cNvPr id="73868" name="Line 142"/>
              <p:cNvSpPr>
                <a:spLocks noChangeShapeType="1"/>
              </p:cNvSpPr>
              <p:nvPr/>
            </p:nvSpPr>
            <p:spPr bwMode="auto">
              <a:xfrm>
                <a:off x="2307" y="1963"/>
                <a:ext cx="0" cy="236"/>
              </a:xfrm>
              <a:prstGeom prst="line">
                <a:avLst/>
              </a:prstGeom>
              <a:noFill/>
              <a:ln w="23813">
                <a:solidFill>
                  <a:srgbClr val="000000"/>
                </a:solidFill>
                <a:round/>
                <a:headEnd/>
                <a:tailEnd/>
              </a:ln>
            </p:spPr>
            <p:txBody>
              <a:bodyPr/>
              <a:lstStyle/>
              <a:p>
                <a:endParaRPr lang="zh-CN" altLang="en-US"/>
              </a:p>
            </p:txBody>
          </p:sp>
          <p:sp>
            <p:nvSpPr>
              <p:cNvPr id="73869" name="Line 143"/>
              <p:cNvSpPr>
                <a:spLocks noChangeShapeType="1"/>
              </p:cNvSpPr>
              <p:nvPr/>
            </p:nvSpPr>
            <p:spPr bwMode="auto">
              <a:xfrm flipV="1">
                <a:off x="3172" y="1315"/>
                <a:ext cx="0" cy="88"/>
              </a:xfrm>
              <a:prstGeom prst="line">
                <a:avLst/>
              </a:prstGeom>
              <a:noFill/>
              <a:ln w="23813">
                <a:solidFill>
                  <a:srgbClr val="000000"/>
                </a:solidFill>
                <a:round/>
                <a:headEnd/>
                <a:tailEnd/>
              </a:ln>
            </p:spPr>
            <p:txBody>
              <a:bodyPr/>
              <a:lstStyle/>
              <a:p>
                <a:endParaRPr lang="zh-CN" altLang="en-US"/>
              </a:p>
            </p:txBody>
          </p:sp>
          <p:sp>
            <p:nvSpPr>
              <p:cNvPr id="73870" name="Line 144"/>
              <p:cNvSpPr>
                <a:spLocks noChangeShapeType="1"/>
              </p:cNvSpPr>
              <p:nvPr/>
            </p:nvSpPr>
            <p:spPr bwMode="auto">
              <a:xfrm flipV="1">
                <a:off x="3172" y="1579"/>
                <a:ext cx="0" cy="89"/>
              </a:xfrm>
              <a:prstGeom prst="line">
                <a:avLst/>
              </a:prstGeom>
              <a:noFill/>
              <a:ln w="23813">
                <a:solidFill>
                  <a:srgbClr val="000000"/>
                </a:solidFill>
                <a:round/>
                <a:headEnd/>
                <a:tailEnd/>
              </a:ln>
            </p:spPr>
            <p:txBody>
              <a:bodyPr/>
              <a:lstStyle/>
              <a:p>
                <a:endParaRPr lang="zh-CN" altLang="en-US"/>
              </a:p>
            </p:txBody>
          </p:sp>
          <p:sp>
            <p:nvSpPr>
              <p:cNvPr id="73871" name="Freeform 145"/>
              <p:cNvSpPr>
                <a:spLocks noChangeArrowheads="1"/>
              </p:cNvSpPr>
              <p:nvPr/>
            </p:nvSpPr>
            <p:spPr bwMode="auto">
              <a:xfrm>
                <a:off x="3141" y="1403"/>
                <a:ext cx="61" cy="176"/>
              </a:xfrm>
              <a:custGeom>
                <a:avLst/>
                <a:gdLst>
                  <a:gd name="T0" fmla="*/ 31 w 61"/>
                  <a:gd name="T1" fmla="*/ 176 h 176"/>
                  <a:gd name="T2" fmla="*/ 0 w 61"/>
                  <a:gd name="T3" fmla="*/ 162 h 176"/>
                  <a:gd name="T4" fmla="*/ 61 w 61"/>
                  <a:gd name="T5" fmla="*/ 132 h 176"/>
                  <a:gd name="T6" fmla="*/ 0 w 61"/>
                  <a:gd name="T7" fmla="*/ 103 h 176"/>
                  <a:gd name="T8" fmla="*/ 61 w 61"/>
                  <a:gd name="T9" fmla="*/ 73 h 176"/>
                  <a:gd name="T10" fmla="*/ 0 w 61"/>
                  <a:gd name="T11" fmla="*/ 44 h 176"/>
                  <a:gd name="T12" fmla="*/ 61 w 61"/>
                  <a:gd name="T13" fmla="*/ 14 h 176"/>
                  <a:gd name="T14" fmla="*/ 31 w 61"/>
                  <a:gd name="T15" fmla="*/ 0 h 176"/>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176"/>
                  <a:gd name="T26" fmla="*/ 61 w 61"/>
                  <a:gd name="T27" fmla="*/ 176 h 1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176">
                    <a:moveTo>
                      <a:pt x="31" y="176"/>
                    </a:moveTo>
                    <a:lnTo>
                      <a:pt x="0" y="162"/>
                    </a:lnTo>
                    <a:lnTo>
                      <a:pt x="61" y="132"/>
                    </a:lnTo>
                    <a:lnTo>
                      <a:pt x="0" y="103"/>
                    </a:lnTo>
                    <a:lnTo>
                      <a:pt x="61" y="73"/>
                    </a:lnTo>
                    <a:lnTo>
                      <a:pt x="0" y="44"/>
                    </a:lnTo>
                    <a:lnTo>
                      <a:pt x="61" y="14"/>
                    </a:lnTo>
                    <a:lnTo>
                      <a:pt x="31" y="0"/>
                    </a:lnTo>
                  </a:path>
                </a:pathLst>
              </a:custGeom>
              <a:noFill/>
              <a:ln w="23813">
                <a:solidFill>
                  <a:srgbClr val="000000"/>
                </a:solidFill>
                <a:round/>
                <a:headEnd/>
                <a:tailEnd/>
              </a:ln>
            </p:spPr>
            <p:txBody>
              <a:bodyPr/>
              <a:lstStyle/>
              <a:p>
                <a:endParaRPr lang="zh-CN" altLang="en-US"/>
              </a:p>
            </p:txBody>
          </p:sp>
          <p:sp>
            <p:nvSpPr>
              <p:cNvPr id="73872" name="Line 146"/>
              <p:cNvSpPr>
                <a:spLocks noChangeShapeType="1"/>
              </p:cNvSpPr>
              <p:nvPr/>
            </p:nvSpPr>
            <p:spPr bwMode="auto">
              <a:xfrm flipV="1">
                <a:off x="3172" y="1786"/>
                <a:ext cx="0" cy="88"/>
              </a:xfrm>
              <a:prstGeom prst="line">
                <a:avLst/>
              </a:prstGeom>
              <a:noFill/>
              <a:ln w="23813">
                <a:solidFill>
                  <a:srgbClr val="000000"/>
                </a:solidFill>
                <a:round/>
                <a:headEnd/>
                <a:tailEnd/>
              </a:ln>
            </p:spPr>
            <p:txBody>
              <a:bodyPr/>
              <a:lstStyle/>
              <a:p>
                <a:endParaRPr lang="zh-CN" altLang="en-US"/>
              </a:p>
            </p:txBody>
          </p:sp>
          <p:sp>
            <p:nvSpPr>
              <p:cNvPr id="73873" name="Line 147"/>
              <p:cNvSpPr>
                <a:spLocks noChangeShapeType="1"/>
              </p:cNvSpPr>
              <p:nvPr/>
            </p:nvSpPr>
            <p:spPr bwMode="auto">
              <a:xfrm flipV="1">
                <a:off x="3172" y="2051"/>
                <a:ext cx="0" cy="89"/>
              </a:xfrm>
              <a:prstGeom prst="line">
                <a:avLst/>
              </a:prstGeom>
              <a:noFill/>
              <a:ln w="23813">
                <a:solidFill>
                  <a:srgbClr val="000000"/>
                </a:solidFill>
                <a:round/>
                <a:headEnd/>
                <a:tailEnd/>
              </a:ln>
            </p:spPr>
            <p:txBody>
              <a:bodyPr/>
              <a:lstStyle/>
              <a:p>
                <a:endParaRPr lang="zh-CN" altLang="en-US"/>
              </a:p>
            </p:txBody>
          </p:sp>
          <p:sp>
            <p:nvSpPr>
              <p:cNvPr id="73874" name="Freeform 148"/>
              <p:cNvSpPr>
                <a:spLocks noChangeArrowheads="1"/>
              </p:cNvSpPr>
              <p:nvPr/>
            </p:nvSpPr>
            <p:spPr bwMode="auto">
              <a:xfrm>
                <a:off x="3141" y="1874"/>
                <a:ext cx="61" cy="177"/>
              </a:xfrm>
              <a:custGeom>
                <a:avLst/>
                <a:gdLst>
                  <a:gd name="T0" fmla="*/ 31 w 61"/>
                  <a:gd name="T1" fmla="*/ 177 h 177"/>
                  <a:gd name="T2" fmla="*/ 0 w 61"/>
                  <a:gd name="T3" fmla="*/ 163 h 177"/>
                  <a:gd name="T4" fmla="*/ 61 w 61"/>
                  <a:gd name="T5" fmla="*/ 132 h 177"/>
                  <a:gd name="T6" fmla="*/ 0 w 61"/>
                  <a:gd name="T7" fmla="*/ 104 h 177"/>
                  <a:gd name="T8" fmla="*/ 61 w 61"/>
                  <a:gd name="T9" fmla="*/ 73 h 177"/>
                  <a:gd name="T10" fmla="*/ 0 w 61"/>
                  <a:gd name="T11" fmla="*/ 45 h 177"/>
                  <a:gd name="T12" fmla="*/ 61 w 61"/>
                  <a:gd name="T13" fmla="*/ 15 h 177"/>
                  <a:gd name="T14" fmla="*/ 31 w 61"/>
                  <a:gd name="T15" fmla="*/ 0 h 177"/>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177"/>
                  <a:gd name="T26" fmla="*/ 61 w 61"/>
                  <a:gd name="T27" fmla="*/ 177 h 17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177">
                    <a:moveTo>
                      <a:pt x="31" y="177"/>
                    </a:moveTo>
                    <a:lnTo>
                      <a:pt x="0" y="163"/>
                    </a:lnTo>
                    <a:lnTo>
                      <a:pt x="61" y="132"/>
                    </a:lnTo>
                    <a:lnTo>
                      <a:pt x="0" y="104"/>
                    </a:lnTo>
                    <a:lnTo>
                      <a:pt x="61" y="73"/>
                    </a:lnTo>
                    <a:lnTo>
                      <a:pt x="0" y="45"/>
                    </a:lnTo>
                    <a:lnTo>
                      <a:pt x="61" y="15"/>
                    </a:lnTo>
                    <a:lnTo>
                      <a:pt x="31" y="0"/>
                    </a:lnTo>
                  </a:path>
                </a:pathLst>
              </a:custGeom>
              <a:noFill/>
              <a:ln w="23813">
                <a:solidFill>
                  <a:srgbClr val="000000"/>
                </a:solidFill>
                <a:round/>
                <a:headEnd/>
                <a:tailEnd/>
              </a:ln>
            </p:spPr>
            <p:txBody>
              <a:bodyPr/>
              <a:lstStyle/>
              <a:p>
                <a:endParaRPr lang="zh-CN" altLang="en-US"/>
              </a:p>
            </p:txBody>
          </p:sp>
          <p:sp>
            <p:nvSpPr>
              <p:cNvPr id="73875" name="Line 149"/>
              <p:cNvSpPr>
                <a:spLocks noChangeShapeType="1"/>
              </p:cNvSpPr>
              <p:nvPr/>
            </p:nvSpPr>
            <p:spPr bwMode="auto">
              <a:xfrm flipV="1">
                <a:off x="3419" y="1727"/>
                <a:ext cx="0" cy="177"/>
              </a:xfrm>
              <a:prstGeom prst="line">
                <a:avLst/>
              </a:prstGeom>
              <a:noFill/>
              <a:ln w="23813">
                <a:solidFill>
                  <a:srgbClr val="000000"/>
                </a:solidFill>
                <a:round/>
                <a:headEnd/>
                <a:tailEnd/>
              </a:ln>
            </p:spPr>
            <p:txBody>
              <a:bodyPr/>
              <a:lstStyle/>
              <a:p>
                <a:endParaRPr lang="zh-CN" altLang="en-US"/>
              </a:p>
            </p:txBody>
          </p:sp>
          <p:sp>
            <p:nvSpPr>
              <p:cNvPr id="73876" name="Line 150"/>
              <p:cNvSpPr>
                <a:spLocks noChangeShapeType="1"/>
              </p:cNvSpPr>
              <p:nvPr/>
            </p:nvSpPr>
            <p:spPr bwMode="auto">
              <a:xfrm flipV="1">
                <a:off x="3419" y="1551"/>
                <a:ext cx="0" cy="154"/>
              </a:xfrm>
              <a:prstGeom prst="line">
                <a:avLst/>
              </a:prstGeom>
              <a:noFill/>
              <a:ln w="23813">
                <a:solidFill>
                  <a:srgbClr val="000000"/>
                </a:solidFill>
                <a:round/>
                <a:headEnd/>
                <a:tailEnd/>
              </a:ln>
            </p:spPr>
            <p:txBody>
              <a:bodyPr/>
              <a:lstStyle/>
              <a:p>
                <a:endParaRPr lang="zh-CN" altLang="en-US"/>
              </a:p>
            </p:txBody>
          </p:sp>
          <p:sp>
            <p:nvSpPr>
              <p:cNvPr id="73877" name="Freeform 151"/>
              <p:cNvSpPr>
                <a:spLocks noChangeArrowheads="1"/>
              </p:cNvSpPr>
              <p:nvPr/>
            </p:nvSpPr>
            <p:spPr bwMode="auto">
              <a:xfrm>
                <a:off x="3373" y="1727"/>
                <a:ext cx="92" cy="23"/>
              </a:xfrm>
              <a:custGeom>
                <a:avLst/>
                <a:gdLst>
                  <a:gd name="T0" fmla="*/ 0 w 92"/>
                  <a:gd name="T1" fmla="*/ 23 h 23"/>
                  <a:gd name="T2" fmla="*/ 2 w 92"/>
                  <a:gd name="T3" fmla="*/ 15 h 23"/>
                  <a:gd name="T4" fmla="*/ 8 w 92"/>
                  <a:gd name="T5" fmla="*/ 10 h 23"/>
                  <a:gd name="T6" fmla="*/ 19 w 92"/>
                  <a:gd name="T7" fmla="*/ 4 h 23"/>
                  <a:gd name="T8" fmla="*/ 31 w 92"/>
                  <a:gd name="T9" fmla="*/ 0 h 23"/>
                  <a:gd name="T10" fmla="*/ 46 w 92"/>
                  <a:gd name="T11" fmla="*/ 0 h 23"/>
                  <a:gd name="T12" fmla="*/ 60 w 92"/>
                  <a:gd name="T13" fmla="*/ 0 h 23"/>
                  <a:gd name="T14" fmla="*/ 72 w 92"/>
                  <a:gd name="T15" fmla="*/ 4 h 23"/>
                  <a:gd name="T16" fmla="*/ 83 w 92"/>
                  <a:gd name="T17" fmla="*/ 10 h 23"/>
                  <a:gd name="T18" fmla="*/ 90 w 92"/>
                  <a:gd name="T19" fmla="*/ 15 h 23"/>
                  <a:gd name="T20" fmla="*/ 92 w 92"/>
                  <a:gd name="T21" fmla="*/ 23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2"/>
                  <a:gd name="T34" fmla="*/ 0 h 23"/>
                  <a:gd name="T35" fmla="*/ 92 w 92"/>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2" h="23">
                    <a:moveTo>
                      <a:pt x="0" y="23"/>
                    </a:moveTo>
                    <a:lnTo>
                      <a:pt x="2" y="15"/>
                    </a:lnTo>
                    <a:lnTo>
                      <a:pt x="8" y="10"/>
                    </a:lnTo>
                    <a:lnTo>
                      <a:pt x="19" y="4"/>
                    </a:lnTo>
                    <a:lnTo>
                      <a:pt x="31" y="0"/>
                    </a:lnTo>
                    <a:lnTo>
                      <a:pt x="46" y="0"/>
                    </a:lnTo>
                    <a:lnTo>
                      <a:pt x="60" y="0"/>
                    </a:lnTo>
                    <a:lnTo>
                      <a:pt x="72" y="4"/>
                    </a:lnTo>
                    <a:lnTo>
                      <a:pt x="83" y="10"/>
                    </a:lnTo>
                    <a:lnTo>
                      <a:pt x="90" y="15"/>
                    </a:lnTo>
                    <a:lnTo>
                      <a:pt x="92" y="23"/>
                    </a:lnTo>
                  </a:path>
                </a:pathLst>
              </a:custGeom>
              <a:noFill/>
              <a:ln w="23813">
                <a:solidFill>
                  <a:srgbClr val="000000"/>
                </a:solidFill>
                <a:round/>
                <a:headEnd/>
                <a:tailEnd/>
              </a:ln>
            </p:spPr>
            <p:txBody>
              <a:bodyPr/>
              <a:lstStyle/>
              <a:p>
                <a:endParaRPr lang="zh-CN" altLang="en-US"/>
              </a:p>
            </p:txBody>
          </p:sp>
          <p:sp>
            <p:nvSpPr>
              <p:cNvPr id="73878" name="Line 152"/>
              <p:cNvSpPr>
                <a:spLocks noChangeShapeType="1"/>
              </p:cNvSpPr>
              <p:nvPr/>
            </p:nvSpPr>
            <p:spPr bwMode="auto">
              <a:xfrm>
                <a:off x="3373" y="1705"/>
                <a:ext cx="92" cy="0"/>
              </a:xfrm>
              <a:prstGeom prst="line">
                <a:avLst/>
              </a:prstGeom>
              <a:noFill/>
              <a:ln w="23813">
                <a:solidFill>
                  <a:srgbClr val="000000"/>
                </a:solidFill>
                <a:round/>
                <a:headEnd/>
                <a:tailEnd/>
              </a:ln>
            </p:spPr>
            <p:txBody>
              <a:bodyPr/>
              <a:lstStyle/>
              <a:p>
                <a:endParaRPr lang="zh-CN" altLang="en-US"/>
              </a:p>
            </p:txBody>
          </p:sp>
          <p:sp>
            <p:nvSpPr>
              <p:cNvPr id="73879" name="Line 153"/>
              <p:cNvSpPr>
                <a:spLocks noChangeShapeType="1"/>
              </p:cNvSpPr>
              <p:nvPr/>
            </p:nvSpPr>
            <p:spPr bwMode="auto">
              <a:xfrm flipV="1">
                <a:off x="3790" y="1315"/>
                <a:ext cx="0" cy="88"/>
              </a:xfrm>
              <a:prstGeom prst="line">
                <a:avLst/>
              </a:prstGeom>
              <a:noFill/>
              <a:ln w="23813">
                <a:solidFill>
                  <a:srgbClr val="000000"/>
                </a:solidFill>
                <a:round/>
                <a:headEnd/>
                <a:tailEnd/>
              </a:ln>
            </p:spPr>
            <p:txBody>
              <a:bodyPr/>
              <a:lstStyle/>
              <a:p>
                <a:endParaRPr lang="zh-CN" altLang="en-US"/>
              </a:p>
            </p:txBody>
          </p:sp>
          <p:sp>
            <p:nvSpPr>
              <p:cNvPr id="73880" name="Line 154"/>
              <p:cNvSpPr>
                <a:spLocks noChangeShapeType="1"/>
              </p:cNvSpPr>
              <p:nvPr/>
            </p:nvSpPr>
            <p:spPr bwMode="auto">
              <a:xfrm flipV="1">
                <a:off x="3790" y="1579"/>
                <a:ext cx="0" cy="89"/>
              </a:xfrm>
              <a:prstGeom prst="line">
                <a:avLst/>
              </a:prstGeom>
              <a:noFill/>
              <a:ln w="23813">
                <a:solidFill>
                  <a:srgbClr val="000000"/>
                </a:solidFill>
                <a:round/>
                <a:headEnd/>
                <a:tailEnd/>
              </a:ln>
            </p:spPr>
            <p:txBody>
              <a:bodyPr/>
              <a:lstStyle/>
              <a:p>
                <a:endParaRPr lang="zh-CN" altLang="en-US"/>
              </a:p>
            </p:txBody>
          </p:sp>
          <p:sp>
            <p:nvSpPr>
              <p:cNvPr id="73881" name="Freeform 155"/>
              <p:cNvSpPr>
                <a:spLocks noChangeArrowheads="1"/>
              </p:cNvSpPr>
              <p:nvPr/>
            </p:nvSpPr>
            <p:spPr bwMode="auto">
              <a:xfrm>
                <a:off x="3759" y="1403"/>
                <a:ext cx="61" cy="176"/>
              </a:xfrm>
              <a:custGeom>
                <a:avLst/>
                <a:gdLst>
                  <a:gd name="T0" fmla="*/ 31 w 61"/>
                  <a:gd name="T1" fmla="*/ 176 h 176"/>
                  <a:gd name="T2" fmla="*/ 0 w 61"/>
                  <a:gd name="T3" fmla="*/ 162 h 176"/>
                  <a:gd name="T4" fmla="*/ 61 w 61"/>
                  <a:gd name="T5" fmla="*/ 132 h 176"/>
                  <a:gd name="T6" fmla="*/ 0 w 61"/>
                  <a:gd name="T7" fmla="*/ 103 h 176"/>
                  <a:gd name="T8" fmla="*/ 61 w 61"/>
                  <a:gd name="T9" fmla="*/ 73 h 176"/>
                  <a:gd name="T10" fmla="*/ 0 w 61"/>
                  <a:gd name="T11" fmla="*/ 44 h 176"/>
                  <a:gd name="T12" fmla="*/ 61 w 61"/>
                  <a:gd name="T13" fmla="*/ 14 h 176"/>
                  <a:gd name="T14" fmla="*/ 31 w 61"/>
                  <a:gd name="T15" fmla="*/ 0 h 176"/>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176"/>
                  <a:gd name="T26" fmla="*/ 61 w 61"/>
                  <a:gd name="T27" fmla="*/ 176 h 1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176">
                    <a:moveTo>
                      <a:pt x="31" y="176"/>
                    </a:moveTo>
                    <a:lnTo>
                      <a:pt x="0" y="162"/>
                    </a:lnTo>
                    <a:lnTo>
                      <a:pt x="61" y="132"/>
                    </a:lnTo>
                    <a:lnTo>
                      <a:pt x="0" y="103"/>
                    </a:lnTo>
                    <a:lnTo>
                      <a:pt x="61" y="73"/>
                    </a:lnTo>
                    <a:lnTo>
                      <a:pt x="0" y="44"/>
                    </a:lnTo>
                    <a:lnTo>
                      <a:pt x="61" y="14"/>
                    </a:lnTo>
                    <a:lnTo>
                      <a:pt x="31" y="0"/>
                    </a:lnTo>
                  </a:path>
                </a:pathLst>
              </a:custGeom>
              <a:noFill/>
              <a:ln w="23813">
                <a:solidFill>
                  <a:srgbClr val="000000"/>
                </a:solidFill>
                <a:round/>
                <a:headEnd/>
                <a:tailEnd/>
              </a:ln>
            </p:spPr>
            <p:txBody>
              <a:bodyPr/>
              <a:lstStyle/>
              <a:p>
                <a:endParaRPr lang="zh-CN" altLang="en-US"/>
              </a:p>
            </p:txBody>
          </p:sp>
          <p:sp>
            <p:nvSpPr>
              <p:cNvPr id="73882" name="Rectangle 156"/>
              <p:cNvSpPr>
                <a:spLocks noChangeArrowheads="1"/>
              </p:cNvSpPr>
              <p:nvPr/>
            </p:nvSpPr>
            <p:spPr bwMode="auto">
              <a:xfrm>
                <a:off x="4284" y="1492"/>
                <a:ext cx="495" cy="471"/>
              </a:xfrm>
              <a:prstGeom prst="rect">
                <a:avLst/>
              </a:prstGeom>
              <a:solidFill>
                <a:srgbClr val="FFFFFF"/>
              </a:solidFill>
              <a:ln w="23813">
                <a:solidFill>
                  <a:srgbClr val="000000"/>
                </a:solidFill>
                <a:miter lim="800000"/>
                <a:headEnd/>
                <a:tailEnd/>
              </a:ln>
            </p:spPr>
            <p:txBody>
              <a:bodyPr/>
              <a:lstStyle/>
              <a:p>
                <a:pPr algn="ctr"/>
                <a:endParaRPr lang="zh-CN" altLang="en-US"/>
              </a:p>
            </p:txBody>
          </p:sp>
          <p:sp>
            <p:nvSpPr>
              <p:cNvPr id="73883" name="Line 157"/>
              <p:cNvSpPr>
                <a:spLocks noChangeShapeType="1"/>
              </p:cNvSpPr>
              <p:nvPr/>
            </p:nvSpPr>
            <p:spPr bwMode="auto">
              <a:xfrm>
                <a:off x="4532" y="1963"/>
                <a:ext cx="0" cy="236"/>
              </a:xfrm>
              <a:prstGeom prst="line">
                <a:avLst/>
              </a:prstGeom>
              <a:noFill/>
              <a:ln w="23813">
                <a:solidFill>
                  <a:srgbClr val="000000"/>
                </a:solidFill>
                <a:round/>
                <a:headEnd/>
                <a:tailEnd/>
              </a:ln>
            </p:spPr>
            <p:txBody>
              <a:bodyPr/>
              <a:lstStyle/>
              <a:p>
                <a:endParaRPr lang="zh-CN" altLang="en-US"/>
              </a:p>
            </p:txBody>
          </p:sp>
          <p:sp>
            <p:nvSpPr>
              <p:cNvPr id="73884" name="Line 158"/>
              <p:cNvSpPr>
                <a:spLocks noChangeShapeType="1"/>
              </p:cNvSpPr>
              <p:nvPr/>
            </p:nvSpPr>
            <p:spPr bwMode="auto">
              <a:xfrm>
                <a:off x="4532" y="1256"/>
                <a:ext cx="0" cy="236"/>
              </a:xfrm>
              <a:prstGeom prst="line">
                <a:avLst/>
              </a:prstGeom>
              <a:noFill/>
              <a:ln w="23813">
                <a:solidFill>
                  <a:srgbClr val="000000"/>
                </a:solidFill>
                <a:round/>
                <a:headEnd/>
                <a:tailEnd/>
              </a:ln>
            </p:spPr>
            <p:txBody>
              <a:bodyPr/>
              <a:lstStyle/>
              <a:p>
                <a:endParaRPr lang="zh-CN" altLang="en-US"/>
              </a:p>
            </p:txBody>
          </p:sp>
          <p:sp>
            <p:nvSpPr>
              <p:cNvPr id="73885" name="Freeform 159"/>
              <p:cNvSpPr>
                <a:spLocks noChangeArrowheads="1"/>
              </p:cNvSpPr>
              <p:nvPr/>
            </p:nvSpPr>
            <p:spPr bwMode="auto">
              <a:xfrm>
                <a:off x="3049" y="1256"/>
                <a:ext cx="123" cy="118"/>
              </a:xfrm>
              <a:custGeom>
                <a:avLst/>
                <a:gdLst>
                  <a:gd name="T0" fmla="*/ 0 w 123"/>
                  <a:gd name="T1" fmla="*/ 0 h 118"/>
                  <a:gd name="T2" fmla="*/ 123 w 123"/>
                  <a:gd name="T3" fmla="*/ 0 h 118"/>
                  <a:gd name="T4" fmla="*/ 123 w 123"/>
                  <a:gd name="T5" fmla="*/ 118 h 118"/>
                  <a:gd name="T6" fmla="*/ 0 60000 65536"/>
                  <a:gd name="T7" fmla="*/ 0 60000 65536"/>
                  <a:gd name="T8" fmla="*/ 0 60000 65536"/>
                  <a:gd name="T9" fmla="*/ 0 w 123"/>
                  <a:gd name="T10" fmla="*/ 0 h 118"/>
                  <a:gd name="T11" fmla="*/ 123 w 123"/>
                  <a:gd name="T12" fmla="*/ 118 h 118"/>
                </a:gdLst>
                <a:ahLst/>
                <a:cxnLst>
                  <a:cxn ang="T6">
                    <a:pos x="T0" y="T1"/>
                  </a:cxn>
                  <a:cxn ang="T7">
                    <a:pos x="T2" y="T3"/>
                  </a:cxn>
                  <a:cxn ang="T8">
                    <a:pos x="T4" y="T5"/>
                  </a:cxn>
                </a:cxnLst>
                <a:rect l="T9" t="T10" r="T11" b="T12"/>
                <a:pathLst>
                  <a:path w="123" h="118">
                    <a:moveTo>
                      <a:pt x="0" y="0"/>
                    </a:moveTo>
                    <a:lnTo>
                      <a:pt x="123" y="0"/>
                    </a:lnTo>
                    <a:lnTo>
                      <a:pt x="123" y="118"/>
                    </a:lnTo>
                  </a:path>
                </a:pathLst>
              </a:custGeom>
              <a:noFill/>
              <a:ln w="23813">
                <a:solidFill>
                  <a:srgbClr val="000000"/>
                </a:solidFill>
                <a:round/>
                <a:headEnd/>
                <a:tailEnd/>
              </a:ln>
            </p:spPr>
            <p:txBody>
              <a:bodyPr/>
              <a:lstStyle/>
              <a:p>
                <a:endParaRPr lang="zh-CN" altLang="en-US"/>
              </a:p>
            </p:txBody>
          </p:sp>
          <p:sp>
            <p:nvSpPr>
              <p:cNvPr id="73886" name="Freeform 160"/>
              <p:cNvSpPr>
                <a:spLocks noChangeArrowheads="1"/>
              </p:cNvSpPr>
              <p:nvPr/>
            </p:nvSpPr>
            <p:spPr bwMode="auto">
              <a:xfrm>
                <a:off x="3172" y="2140"/>
                <a:ext cx="1360" cy="59"/>
              </a:xfrm>
              <a:custGeom>
                <a:avLst/>
                <a:gdLst>
                  <a:gd name="T0" fmla="*/ 0 w 1360"/>
                  <a:gd name="T1" fmla="*/ 0 h 59"/>
                  <a:gd name="T2" fmla="*/ 0 w 1360"/>
                  <a:gd name="T3" fmla="*/ 59 h 59"/>
                  <a:gd name="T4" fmla="*/ 1360 w 1360"/>
                  <a:gd name="T5" fmla="*/ 59 h 59"/>
                  <a:gd name="T6" fmla="*/ 0 60000 65536"/>
                  <a:gd name="T7" fmla="*/ 0 60000 65536"/>
                  <a:gd name="T8" fmla="*/ 0 60000 65536"/>
                  <a:gd name="T9" fmla="*/ 0 w 1360"/>
                  <a:gd name="T10" fmla="*/ 0 h 59"/>
                  <a:gd name="T11" fmla="*/ 1360 w 1360"/>
                  <a:gd name="T12" fmla="*/ 59 h 59"/>
                </a:gdLst>
                <a:ahLst/>
                <a:cxnLst>
                  <a:cxn ang="T6">
                    <a:pos x="T0" y="T1"/>
                  </a:cxn>
                  <a:cxn ang="T7">
                    <a:pos x="T2" y="T3"/>
                  </a:cxn>
                  <a:cxn ang="T8">
                    <a:pos x="T4" y="T5"/>
                  </a:cxn>
                </a:cxnLst>
                <a:rect l="T9" t="T10" r="T11" b="T12"/>
                <a:pathLst>
                  <a:path w="1360" h="59">
                    <a:moveTo>
                      <a:pt x="0" y="0"/>
                    </a:moveTo>
                    <a:lnTo>
                      <a:pt x="0" y="59"/>
                    </a:lnTo>
                    <a:lnTo>
                      <a:pt x="1360" y="59"/>
                    </a:lnTo>
                  </a:path>
                </a:pathLst>
              </a:custGeom>
              <a:noFill/>
              <a:ln w="23813">
                <a:solidFill>
                  <a:srgbClr val="000000"/>
                </a:solidFill>
                <a:round/>
                <a:headEnd/>
                <a:tailEnd/>
              </a:ln>
            </p:spPr>
            <p:txBody>
              <a:bodyPr/>
              <a:lstStyle/>
              <a:p>
                <a:endParaRPr lang="zh-CN" altLang="en-US"/>
              </a:p>
            </p:txBody>
          </p:sp>
          <p:sp>
            <p:nvSpPr>
              <p:cNvPr id="73887" name="Freeform 161"/>
              <p:cNvSpPr>
                <a:spLocks noChangeArrowheads="1"/>
              </p:cNvSpPr>
              <p:nvPr/>
            </p:nvSpPr>
            <p:spPr bwMode="auto">
              <a:xfrm>
                <a:off x="2307" y="2199"/>
                <a:ext cx="865" cy="0"/>
              </a:xfrm>
              <a:custGeom>
                <a:avLst/>
                <a:gdLst>
                  <a:gd name="T0" fmla="*/ 0 w 865"/>
                  <a:gd name="T1" fmla="*/ 0 h 1"/>
                  <a:gd name="T2" fmla="*/ 433 w 865"/>
                  <a:gd name="T3" fmla="*/ 0 h 1"/>
                  <a:gd name="T4" fmla="*/ 865 w 865"/>
                  <a:gd name="T5" fmla="*/ 0 h 1"/>
                  <a:gd name="T6" fmla="*/ 0 60000 65536"/>
                  <a:gd name="T7" fmla="*/ 0 60000 65536"/>
                  <a:gd name="T8" fmla="*/ 0 60000 65536"/>
                  <a:gd name="T9" fmla="*/ 0 w 865"/>
                  <a:gd name="T10" fmla="*/ 0 h 1"/>
                  <a:gd name="T11" fmla="*/ 865 w 865"/>
                  <a:gd name="T12" fmla="*/ 0 h 1"/>
                </a:gdLst>
                <a:ahLst/>
                <a:cxnLst>
                  <a:cxn ang="T6">
                    <a:pos x="T0" y="T1"/>
                  </a:cxn>
                  <a:cxn ang="T7">
                    <a:pos x="T2" y="T3"/>
                  </a:cxn>
                  <a:cxn ang="T8">
                    <a:pos x="T4" y="T5"/>
                  </a:cxn>
                </a:cxnLst>
                <a:rect l="T9" t="T10" r="T11" b="T12"/>
                <a:pathLst>
                  <a:path w="865" h="1">
                    <a:moveTo>
                      <a:pt x="0" y="0"/>
                    </a:moveTo>
                    <a:lnTo>
                      <a:pt x="433" y="0"/>
                    </a:lnTo>
                    <a:lnTo>
                      <a:pt x="865" y="0"/>
                    </a:lnTo>
                  </a:path>
                </a:pathLst>
              </a:custGeom>
              <a:noFill/>
              <a:ln w="23813">
                <a:solidFill>
                  <a:srgbClr val="000000"/>
                </a:solidFill>
                <a:round/>
                <a:headEnd/>
                <a:tailEnd/>
              </a:ln>
            </p:spPr>
            <p:txBody>
              <a:bodyPr/>
              <a:lstStyle/>
              <a:p>
                <a:endParaRPr lang="zh-CN" altLang="en-US"/>
              </a:p>
            </p:txBody>
          </p:sp>
          <p:sp>
            <p:nvSpPr>
              <p:cNvPr id="73888" name="Line 162"/>
              <p:cNvSpPr>
                <a:spLocks noChangeShapeType="1"/>
              </p:cNvSpPr>
              <p:nvPr/>
            </p:nvSpPr>
            <p:spPr bwMode="auto">
              <a:xfrm>
                <a:off x="3419" y="1904"/>
                <a:ext cx="0" cy="295"/>
              </a:xfrm>
              <a:prstGeom prst="line">
                <a:avLst/>
              </a:prstGeom>
              <a:noFill/>
              <a:ln w="23813">
                <a:solidFill>
                  <a:srgbClr val="000000"/>
                </a:solidFill>
                <a:round/>
                <a:headEnd/>
                <a:tailEnd/>
              </a:ln>
            </p:spPr>
            <p:txBody>
              <a:bodyPr/>
              <a:lstStyle/>
              <a:p>
                <a:endParaRPr lang="zh-CN" altLang="en-US"/>
              </a:p>
            </p:txBody>
          </p:sp>
          <p:sp>
            <p:nvSpPr>
              <p:cNvPr id="73889" name="Line 163"/>
              <p:cNvSpPr>
                <a:spLocks noChangeShapeType="1"/>
              </p:cNvSpPr>
              <p:nvPr/>
            </p:nvSpPr>
            <p:spPr bwMode="auto">
              <a:xfrm>
                <a:off x="3419" y="1256"/>
                <a:ext cx="0" cy="295"/>
              </a:xfrm>
              <a:prstGeom prst="line">
                <a:avLst/>
              </a:prstGeom>
              <a:noFill/>
              <a:ln w="23813">
                <a:solidFill>
                  <a:srgbClr val="000000"/>
                </a:solidFill>
                <a:round/>
                <a:headEnd/>
                <a:tailEnd/>
              </a:ln>
            </p:spPr>
            <p:txBody>
              <a:bodyPr/>
              <a:lstStyle/>
              <a:p>
                <a:endParaRPr lang="zh-CN" altLang="en-US"/>
              </a:p>
            </p:txBody>
          </p:sp>
          <p:sp>
            <p:nvSpPr>
              <p:cNvPr id="73890" name="Freeform 164"/>
              <p:cNvSpPr>
                <a:spLocks noChangeArrowheads="1"/>
              </p:cNvSpPr>
              <p:nvPr/>
            </p:nvSpPr>
            <p:spPr bwMode="auto">
              <a:xfrm>
                <a:off x="2307" y="1256"/>
                <a:ext cx="371" cy="0"/>
              </a:xfrm>
              <a:custGeom>
                <a:avLst/>
                <a:gdLst>
                  <a:gd name="T0" fmla="*/ 0 w 371"/>
                  <a:gd name="T1" fmla="*/ 0 h 1"/>
                  <a:gd name="T2" fmla="*/ 185 w 371"/>
                  <a:gd name="T3" fmla="*/ 0 h 1"/>
                  <a:gd name="T4" fmla="*/ 371 w 371"/>
                  <a:gd name="T5" fmla="*/ 0 h 1"/>
                  <a:gd name="T6" fmla="*/ 0 60000 65536"/>
                  <a:gd name="T7" fmla="*/ 0 60000 65536"/>
                  <a:gd name="T8" fmla="*/ 0 60000 65536"/>
                  <a:gd name="T9" fmla="*/ 0 w 371"/>
                  <a:gd name="T10" fmla="*/ 0 h 1"/>
                  <a:gd name="T11" fmla="*/ 371 w 371"/>
                  <a:gd name="T12" fmla="*/ 0 h 1"/>
                </a:gdLst>
                <a:ahLst/>
                <a:cxnLst>
                  <a:cxn ang="T6">
                    <a:pos x="T0" y="T1"/>
                  </a:cxn>
                  <a:cxn ang="T7">
                    <a:pos x="T2" y="T3"/>
                  </a:cxn>
                  <a:cxn ang="T8">
                    <a:pos x="T4" y="T5"/>
                  </a:cxn>
                </a:cxnLst>
                <a:rect l="T9" t="T10" r="T11" b="T12"/>
                <a:pathLst>
                  <a:path w="371" h="1">
                    <a:moveTo>
                      <a:pt x="0" y="0"/>
                    </a:moveTo>
                    <a:lnTo>
                      <a:pt x="185" y="0"/>
                    </a:lnTo>
                    <a:lnTo>
                      <a:pt x="371" y="0"/>
                    </a:lnTo>
                  </a:path>
                </a:pathLst>
              </a:custGeom>
              <a:noFill/>
              <a:ln w="23813">
                <a:solidFill>
                  <a:srgbClr val="000000"/>
                </a:solidFill>
                <a:round/>
                <a:headEnd/>
                <a:tailEnd/>
              </a:ln>
            </p:spPr>
            <p:txBody>
              <a:bodyPr/>
              <a:lstStyle/>
              <a:p>
                <a:endParaRPr lang="zh-CN" altLang="en-US"/>
              </a:p>
            </p:txBody>
          </p:sp>
          <p:sp>
            <p:nvSpPr>
              <p:cNvPr id="73891" name="Freeform 165"/>
              <p:cNvSpPr>
                <a:spLocks noChangeArrowheads="1"/>
              </p:cNvSpPr>
              <p:nvPr/>
            </p:nvSpPr>
            <p:spPr bwMode="auto">
              <a:xfrm>
                <a:off x="3172" y="1256"/>
                <a:ext cx="618" cy="59"/>
              </a:xfrm>
              <a:custGeom>
                <a:avLst/>
                <a:gdLst>
                  <a:gd name="T0" fmla="*/ 0 w 618"/>
                  <a:gd name="T1" fmla="*/ 0 h 59"/>
                  <a:gd name="T2" fmla="*/ 618 w 618"/>
                  <a:gd name="T3" fmla="*/ 0 h 59"/>
                  <a:gd name="T4" fmla="*/ 618 w 618"/>
                  <a:gd name="T5" fmla="*/ 59 h 59"/>
                  <a:gd name="T6" fmla="*/ 0 60000 65536"/>
                  <a:gd name="T7" fmla="*/ 0 60000 65536"/>
                  <a:gd name="T8" fmla="*/ 0 60000 65536"/>
                  <a:gd name="T9" fmla="*/ 0 w 618"/>
                  <a:gd name="T10" fmla="*/ 0 h 59"/>
                  <a:gd name="T11" fmla="*/ 618 w 618"/>
                  <a:gd name="T12" fmla="*/ 59 h 59"/>
                </a:gdLst>
                <a:ahLst/>
                <a:cxnLst>
                  <a:cxn ang="T6">
                    <a:pos x="T0" y="T1"/>
                  </a:cxn>
                  <a:cxn ang="T7">
                    <a:pos x="T2" y="T3"/>
                  </a:cxn>
                  <a:cxn ang="T8">
                    <a:pos x="T4" y="T5"/>
                  </a:cxn>
                </a:cxnLst>
                <a:rect l="T9" t="T10" r="T11" b="T12"/>
                <a:pathLst>
                  <a:path w="618" h="59">
                    <a:moveTo>
                      <a:pt x="0" y="0"/>
                    </a:moveTo>
                    <a:lnTo>
                      <a:pt x="618" y="0"/>
                    </a:lnTo>
                    <a:lnTo>
                      <a:pt x="618" y="59"/>
                    </a:lnTo>
                  </a:path>
                </a:pathLst>
              </a:custGeom>
              <a:noFill/>
              <a:ln w="23813">
                <a:solidFill>
                  <a:srgbClr val="000000"/>
                </a:solidFill>
                <a:round/>
                <a:headEnd/>
                <a:tailEnd/>
              </a:ln>
            </p:spPr>
            <p:txBody>
              <a:bodyPr/>
              <a:lstStyle/>
              <a:p>
                <a:endParaRPr lang="zh-CN" altLang="en-US"/>
              </a:p>
            </p:txBody>
          </p:sp>
          <p:sp>
            <p:nvSpPr>
              <p:cNvPr id="73892" name="Freeform 166"/>
              <p:cNvSpPr>
                <a:spLocks noChangeArrowheads="1"/>
              </p:cNvSpPr>
              <p:nvPr/>
            </p:nvSpPr>
            <p:spPr bwMode="auto">
              <a:xfrm>
                <a:off x="3667" y="1256"/>
                <a:ext cx="865" cy="0"/>
              </a:xfrm>
              <a:custGeom>
                <a:avLst/>
                <a:gdLst>
                  <a:gd name="T0" fmla="*/ 0 w 865"/>
                  <a:gd name="T1" fmla="*/ 0 h 1"/>
                  <a:gd name="T2" fmla="*/ 432 w 865"/>
                  <a:gd name="T3" fmla="*/ 0 h 1"/>
                  <a:gd name="T4" fmla="*/ 865 w 865"/>
                  <a:gd name="T5" fmla="*/ 0 h 1"/>
                  <a:gd name="T6" fmla="*/ 0 60000 65536"/>
                  <a:gd name="T7" fmla="*/ 0 60000 65536"/>
                  <a:gd name="T8" fmla="*/ 0 60000 65536"/>
                  <a:gd name="T9" fmla="*/ 0 w 865"/>
                  <a:gd name="T10" fmla="*/ 0 h 1"/>
                  <a:gd name="T11" fmla="*/ 865 w 865"/>
                  <a:gd name="T12" fmla="*/ 0 h 1"/>
                </a:gdLst>
                <a:ahLst/>
                <a:cxnLst>
                  <a:cxn ang="T6">
                    <a:pos x="T0" y="T1"/>
                  </a:cxn>
                  <a:cxn ang="T7">
                    <a:pos x="T2" y="T3"/>
                  </a:cxn>
                  <a:cxn ang="T8">
                    <a:pos x="T4" y="T5"/>
                  </a:cxn>
                </a:cxnLst>
                <a:rect l="T9" t="T10" r="T11" b="T12"/>
                <a:pathLst>
                  <a:path w="865" h="1">
                    <a:moveTo>
                      <a:pt x="0" y="0"/>
                    </a:moveTo>
                    <a:lnTo>
                      <a:pt x="432" y="0"/>
                    </a:lnTo>
                    <a:lnTo>
                      <a:pt x="865" y="0"/>
                    </a:lnTo>
                  </a:path>
                </a:pathLst>
              </a:custGeom>
              <a:noFill/>
              <a:ln w="23813">
                <a:solidFill>
                  <a:srgbClr val="000000"/>
                </a:solidFill>
                <a:round/>
                <a:headEnd/>
                <a:tailEnd/>
              </a:ln>
            </p:spPr>
            <p:txBody>
              <a:bodyPr/>
              <a:lstStyle/>
              <a:p>
                <a:endParaRPr lang="zh-CN" altLang="en-US"/>
              </a:p>
            </p:txBody>
          </p:sp>
          <p:sp>
            <p:nvSpPr>
              <p:cNvPr id="73893" name="Line 167"/>
              <p:cNvSpPr>
                <a:spLocks noChangeShapeType="1"/>
              </p:cNvSpPr>
              <p:nvPr/>
            </p:nvSpPr>
            <p:spPr bwMode="auto">
              <a:xfrm>
                <a:off x="2678" y="1138"/>
                <a:ext cx="0" cy="118"/>
              </a:xfrm>
              <a:prstGeom prst="line">
                <a:avLst/>
              </a:prstGeom>
              <a:noFill/>
              <a:ln w="23813">
                <a:solidFill>
                  <a:srgbClr val="000000"/>
                </a:solidFill>
                <a:round/>
                <a:headEnd/>
                <a:tailEnd/>
              </a:ln>
            </p:spPr>
            <p:txBody>
              <a:bodyPr/>
              <a:lstStyle/>
              <a:p>
                <a:endParaRPr lang="zh-CN" altLang="en-US"/>
              </a:p>
            </p:txBody>
          </p:sp>
          <p:sp>
            <p:nvSpPr>
              <p:cNvPr id="73894" name="Line 168"/>
              <p:cNvSpPr>
                <a:spLocks noChangeShapeType="1"/>
              </p:cNvSpPr>
              <p:nvPr/>
            </p:nvSpPr>
            <p:spPr bwMode="auto">
              <a:xfrm>
                <a:off x="3049" y="1138"/>
                <a:ext cx="0" cy="118"/>
              </a:xfrm>
              <a:prstGeom prst="line">
                <a:avLst/>
              </a:prstGeom>
              <a:noFill/>
              <a:ln w="23813">
                <a:solidFill>
                  <a:srgbClr val="000000"/>
                </a:solidFill>
                <a:round/>
                <a:headEnd/>
                <a:tailEnd/>
              </a:ln>
            </p:spPr>
            <p:txBody>
              <a:bodyPr/>
              <a:lstStyle/>
              <a:p>
                <a:endParaRPr lang="zh-CN" altLang="en-US"/>
              </a:p>
            </p:txBody>
          </p:sp>
          <p:sp>
            <p:nvSpPr>
              <p:cNvPr id="73895" name="Line 169"/>
              <p:cNvSpPr>
                <a:spLocks noChangeShapeType="1"/>
              </p:cNvSpPr>
              <p:nvPr/>
            </p:nvSpPr>
            <p:spPr bwMode="auto">
              <a:xfrm>
                <a:off x="3172" y="1668"/>
                <a:ext cx="0" cy="118"/>
              </a:xfrm>
              <a:prstGeom prst="line">
                <a:avLst/>
              </a:prstGeom>
              <a:noFill/>
              <a:ln w="23813">
                <a:solidFill>
                  <a:srgbClr val="000000"/>
                </a:solidFill>
                <a:round/>
                <a:headEnd/>
                <a:tailEnd/>
              </a:ln>
            </p:spPr>
            <p:txBody>
              <a:bodyPr/>
              <a:lstStyle/>
              <a:p>
                <a:endParaRPr lang="zh-CN" altLang="en-US"/>
              </a:p>
            </p:txBody>
          </p:sp>
          <p:sp>
            <p:nvSpPr>
              <p:cNvPr id="73896" name="Freeform 170"/>
              <p:cNvSpPr>
                <a:spLocks noChangeArrowheads="1"/>
              </p:cNvSpPr>
              <p:nvPr/>
            </p:nvSpPr>
            <p:spPr bwMode="auto">
              <a:xfrm>
                <a:off x="3049" y="1727"/>
                <a:ext cx="123" cy="708"/>
              </a:xfrm>
              <a:custGeom>
                <a:avLst/>
                <a:gdLst>
                  <a:gd name="T0" fmla="*/ 123 w 123"/>
                  <a:gd name="T1" fmla="*/ 0 h 708"/>
                  <a:gd name="T2" fmla="*/ 0 w 123"/>
                  <a:gd name="T3" fmla="*/ 0 h 708"/>
                  <a:gd name="T4" fmla="*/ 0 w 123"/>
                  <a:gd name="T5" fmla="*/ 708 h 708"/>
                  <a:gd name="T6" fmla="*/ 0 60000 65536"/>
                  <a:gd name="T7" fmla="*/ 0 60000 65536"/>
                  <a:gd name="T8" fmla="*/ 0 60000 65536"/>
                  <a:gd name="T9" fmla="*/ 0 w 123"/>
                  <a:gd name="T10" fmla="*/ 0 h 708"/>
                  <a:gd name="T11" fmla="*/ 123 w 123"/>
                  <a:gd name="T12" fmla="*/ 708 h 708"/>
                </a:gdLst>
                <a:ahLst/>
                <a:cxnLst>
                  <a:cxn ang="T6">
                    <a:pos x="T0" y="T1"/>
                  </a:cxn>
                  <a:cxn ang="T7">
                    <a:pos x="T2" y="T3"/>
                  </a:cxn>
                  <a:cxn ang="T8">
                    <a:pos x="T4" y="T5"/>
                  </a:cxn>
                </a:cxnLst>
                <a:rect l="T9" t="T10" r="T11" b="T12"/>
                <a:pathLst>
                  <a:path w="123" h="708">
                    <a:moveTo>
                      <a:pt x="123" y="0"/>
                    </a:moveTo>
                    <a:lnTo>
                      <a:pt x="0" y="0"/>
                    </a:lnTo>
                    <a:lnTo>
                      <a:pt x="0" y="708"/>
                    </a:lnTo>
                  </a:path>
                </a:pathLst>
              </a:custGeom>
              <a:noFill/>
              <a:ln w="15875">
                <a:solidFill>
                  <a:srgbClr val="000000"/>
                </a:solidFill>
                <a:round/>
                <a:headEnd/>
                <a:tailEnd/>
              </a:ln>
            </p:spPr>
            <p:txBody>
              <a:bodyPr/>
              <a:lstStyle/>
              <a:p>
                <a:endParaRPr lang="zh-CN" altLang="en-US"/>
              </a:p>
            </p:txBody>
          </p:sp>
        </p:grpSp>
        <p:grpSp>
          <p:nvGrpSpPr>
            <p:cNvPr id="73746" name="Group 176"/>
            <p:cNvGrpSpPr>
              <a:grpSpLocks/>
            </p:cNvGrpSpPr>
            <p:nvPr/>
          </p:nvGrpSpPr>
          <p:grpSpPr bwMode="auto">
            <a:xfrm>
              <a:off x="4339" y="1530"/>
              <a:ext cx="422" cy="409"/>
              <a:chOff x="3399" y="3142"/>
              <a:chExt cx="799" cy="873"/>
            </a:xfrm>
          </p:grpSpPr>
          <p:sp>
            <p:nvSpPr>
              <p:cNvPr id="73753" name="Line 177"/>
              <p:cNvSpPr>
                <a:spLocks noChangeShapeType="1"/>
              </p:cNvSpPr>
              <p:nvPr/>
            </p:nvSpPr>
            <p:spPr bwMode="auto">
              <a:xfrm>
                <a:off x="4054" y="3431"/>
                <a:ext cx="144" cy="268"/>
              </a:xfrm>
              <a:prstGeom prst="line">
                <a:avLst/>
              </a:prstGeom>
              <a:noFill/>
              <a:ln w="20638">
                <a:solidFill>
                  <a:srgbClr val="000000"/>
                </a:solidFill>
                <a:round/>
                <a:headEnd/>
                <a:tailEnd/>
              </a:ln>
            </p:spPr>
            <p:txBody>
              <a:bodyPr/>
              <a:lstStyle/>
              <a:p>
                <a:endParaRPr lang="zh-CN" altLang="en-US"/>
              </a:p>
            </p:txBody>
          </p:sp>
          <p:sp>
            <p:nvSpPr>
              <p:cNvPr id="73754" name="Line 178"/>
              <p:cNvSpPr>
                <a:spLocks noChangeShapeType="1"/>
              </p:cNvSpPr>
              <p:nvPr/>
            </p:nvSpPr>
            <p:spPr bwMode="auto">
              <a:xfrm flipH="1">
                <a:off x="4054" y="3264"/>
                <a:ext cx="0" cy="624"/>
              </a:xfrm>
              <a:prstGeom prst="line">
                <a:avLst/>
              </a:prstGeom>
              <a:noFill/>
              <a:ln w="20638">
                <a:solidFill>
                  <a:srgbClr val="000000"/>
                </a:solidFill>
                <a:round/>
                <a:headEnd/>
                <a:tailEnd/>
              </a:ln>
            </p:spPr>
            <p:txBody>
              <a:bodyPr/>
              <a:lstStyle/>
              <a:p>
                <a:endParaRPr lang="zh-CN" altLang="en-US"/>
              </a:p>
            </p:txBody>
          </p:sp>
          <p:sp>
            <p:nvSpPr>
              <p:cNvPr id="73755" name="Line 179"/>
              <p:cNvSpPr>
                <a:spLocks noChangeShapeType="1"/>
              </p:cNvSpPr>
              <p:nvPr/>
            </p:nvSpPr>
            <p:spPr bwMode="auto">
              <a:xfrm flipH="1">
                <a:off x="3917" y="3431"/>
                <a:ext cx="137" cy="268"/>
              </a:xfrm>
              <a:prstGeom prst="line">
                <a:avLst/>
              </a:prstGeom>
              <a:noFill/>
              <a:ln w="20638">
                <a:solidFill>
                  <a:srgbClr val="000000"/>
                </a:solidFill>
                <a:round/>
                <a:headEnd/>
                <a:tailEnd/>
              </a:ln>
            </p:spPr>
            <p:txBody>
              <a:bodyPr/>
              <a:lstStyle/>
              <a:p>
                <a:endParaRPr lang="zh-CN" altLang="en-US"/>
              </a:p>
            </p:txBody>
          </p:sp>
          <p:sp>
            <p:nvSpPr>
              <p:cNvPr id="73756" name="Line 180"/>
              <p:cNvSpPr>
                <a:spLocks noChangeShapeType="1"/>
              </p:cNvSpPr>
              <p:nvPr/>
            </p:nvSpPr>
            <p:spPr bwMode="auto">
              <a:xfrm flipH="1">
                <a:off x="3921" y="3704"/>
                <a:ext cx="277" cy="1"/>
              </a:xfrm>
              <a:prstGeom prst="line">
                <a:avLst/>
              </a:prstGeom>
              <a:noFill/>
              <a:ln w="20638">
                <a:solidFill>
                  <a:srgbClr val="000000"/>
                </a:solidFill>
                <a:round/>
                <a:headEnd/>
                <a:tailEnd/>
              </a:ln>
            </p:spPr>
            <p:txBody>
              <a:bodyPr/>
              <a:lstStyle/>
              <a:p>
                <a:endParaRPr lang="zh-CN" altLang="en-US"/>
              </a:p>
            </p:txBody>
          </p:sp>
          <p:sp>
            <p:nvSpPr>
              <p:cNvPr id="73757" name="Line 181"/>
              <p:cNvSpPr>
                <a:spLocks noChangeShapeType="1"/>
              </p:cNvSpPr>
              <p:nvPr/>
            </p:nvSpPr>
            <p:spPr bwMode="auto">
              <a:xfrm flipH="1">
                <a:off x="3914" y="3431"/>
                <a:ext cx="284" cy="1"/>
              </a:xfrm>
              <a:prstGeom prst="line">
                <a:avLst/>
              </a:prstGeom>
              <a:noFill/>
              <a:ln w="20638">
                <a:solidFill>
                  <a:srgbClr val="000000"/>
                </a:solidFill>
                <a:round/>
                <a:headEnd/>
                <a:tailEnd/>
              </a:ln>
            </p:spPr>
            <p:txBody>
              <a:bodyPr/>
              <a:lstStyle/>
              <a:p>
                <a:endParaRPr lang="zh-CN" altLang="en-US"/>
              </a:p>
            </p:txBody>
          </p:sp>
          <p:sp>
            <p:nvSpPr>
              <p:cNvPr id="73758" name="Line 182"/>
              <p:cNvSpPr>
                <a:spLocks noChangeShapeType="1"/>
              </p:cNvSpPr>
              <p:nvPr/>
            </p:nvSpPr>
            <p:spPr bwMode="auto">
              <a:xfrm flipV="1">
                <a:off x="3479" y="3530"/>
                <a:ext cx="1" cy="138"/>
              </a:xfrm>
              <a:prstGeom prst="line">
                <a:avLst/>
              </a:prstGeom>
              <a:noFill/>
              <a:ln w="20638">
                <a:solidFill>
                  <a:srgbClr val="000000"/>
                </a:solidFill>
                <a:round/>
                <a:headEnd/>
                <a:tailEnd/>
              </a:ln>
            </p:spPr>
            <p:txBody>
              <a:bodyPr/>
              <a:lstStyle/>
              <a:p>
                <a:endParaRPr lang="zh-CN" altLang="en-US"/>
              </a:p>
            </p:txBody>
          </p:sp>
          <p:sp>
            <p:nvSpPr>
              <p:cNvPr id="73759" name="Line 183"/>
              <p:cNvSpPr>
                <a:spLocks noChangeShapeType="1"/>
              </p:cNvSpPr>
              <p:nvPr/>
            </p:nvSpPr>
            <p:spPr bwMode="auto">
              <a:xfrm flipV="1">
                <a:off x="3529" y="3455"/>
                <a:ext cx="1" cy="306"/>
              </a:xfrm>
              <a:prstGeom prst="line">
                <a:avLst/>
              </a:prstGeom>
              <a:noFill/>
              <a:ln w="20638">
                <a:solidFill>
                  <a:srgbClr val="000000"/>
                </a:solidFill>
                <a:round/>
                <a:headEnd/>
                <a:tailEnd/>
              </a:ln>
            </p:spPr>
            <p:txBody>
              <a:bodyPr/>
              <a:lstStyle/>
              <a:p>
                <a:endParaRPr lang="zh-CN" altLang="en-US"/>
              </a:p>
            </p:txBody>
          </p:sp>
          <p:sp>
            <p:nvSpPr>
              <p:cNvPr id="73760" name="Line 184"/>
              <p:cNvSpPr>
                <a:spLocks noChangeShapeType="1"/>
              </p:cNvSpPr>
              <p:nvPr/>
            </p:nvSpPr>
            <p:spPr bwMode="auto">
              <a:xfrm flipV="1">
                <a:off x="3539" y="3438"/>
                <a:ext cx="137" cy="127"/>
              </a:xfrm>
              <a:prstGeom prst="line">
                <a:avLst/>
              </a:prstGeom>
              <a:noFill/>
              <a:ln w="20638">
                <a:solidFill>
                  <a:srgbClr val="000000"/>
                </a:solidFill>
                <a:round/>
                <a:headEnd/>
                <a:tailEnd/>
              </a:ln>
            </p:spPr>
            <p:txBody>
              <a:bodyPr/>
              <a:lstStyle/>
              <a:p>
                <a:endParaRPr lang="zh-CN" altLang="en-US"/>
              </a:p>
            </p:txBody>
          </p:sp>
          <p:sp>
            <p:nvSpPr>
              <p:cNvPr id="73761" name="Line 185"/>
              <p:cNvSpPr>
                <a:spLocks noChangeShapeType="1"/>
              </p:cNvSpPr>
              <p:nvPr/>
            </p:nvSpPr>
            <p:spPr bwMode="auto">
              <a:xfrm>
                <a:off x="3676" y="3359"/>
                <a:ext cx="1" cy="79"/>
              </a:xfrm>
              <a:prstGeom prst="line">
                <a:avLst/>
              </a:prstGeom>
              <a:noFill/>
              <a:ln w="20638">
                <a:solidFill>
                  <a:srgbClr val="000000"/>
                </a:solidFill>
                <a:round/>
                <a:headEnd/>
                <a:tailEnd/>
              </a:ln>
            </p:spPr>
            <p:txBody>
              <a:bodyPr/>
              <a:lstStyle/>
              <a:p>
                <a:endParaRPr lang="zh-CN" altLang="en-US"/>
              </a:p>
            </p:txBody>
          </p:sp>
          <p:sp>
            <p:nvSpPr>
              <p:cNvPr id="73762" name="Line 186"/>
              <p:cNvSpPr>
                <a:spLocks noChangeShapeType="1"/>
              </p:cNvSpPr>
              <p:nvPr/>
            </p:nvSpPr>
            <p:spPr bwMode="auto">
              <a:xfrm>
                <a:off x="3675" y="3755"/>
                <a:ext cx="0" cy="260"/>
              </a:xfrm>
              <a:prstGeom prst="line">
                <a:avLst/>
              </a:prstGeom>
              <a:noFill/>
              <a:ln w="20638">
                <a:solidFill>
                  <a:srgbClr val="000000"/>
                </a:solidFill>
                <a:round/>
                <a:headEnd/>
                <a:tailEnd/>
              </a:ln>
            </p:spPr>
            <p:txBody>
              <a:bodyPr/>
              <a:lstStyle/>
              <a:p>
                <a:endParaRPr lang="zh-CN" altLang="en-US"/>
              </a:p>
            </p:txBody>
          </p:sp>
          <p:sp>
            <p:nvSpPr>
              <p:cNvPr id="73763" name="Line 187"/>
              <p:cNvSpPr>
                <a:spLocks noChangeShapeType="1"/>
              </p:cNvSpPr>
              <p:nvPr/>
            </p:nvSpPr>
            <p:spPr bwMode="auto">
              <a:xfrm>
                <a:off x="3539" y="3651"/>
                <a:ext cx="137" cy="131"/>
              </a:xfrm>
              <a:prstGeom prst="line">
                <a:avLst/>
              </a:prstGeom>
              <a:noFill/>
              <a:ln w="20638">
                <a:solidFill>
                  <a:srgbClr val="000000"/>
                </a:solidFill>
                <a:round/>
                <a:headEnd/>
                <a:tailEnd/>
              </a:ln>
            </p:spPr>
            <p:txBody>
              <a:bodyPr/>
              <a:lstStyle/>
              <a:p>
                <a:endParaRPr lang="zh-CN" altLang="en-US"/>
              </a:p>
            </p:txBody>
          </p:sp>
          <p:sp>
            <p:nvSpPr>
              <p:cNvPr id="73764" name="Line 188"/>
              <p:cNvSpPr>
                <a:spLocks noChangeShapeType="1"/>
              </p:cNvSpPr>
              <p:nvPr/>
            </p:nvSpPr>
            <p:spPr bwMode="auto">
              <a:xfrm flipH="1">
                <a:off x="3399" y="3619"/>
                <a:ext cx="80" cy="1"/>
              </a:xfrm>
              <a:prstGeom prst="line">
                <a:avLst/>
              </a:prstGeom>
              <a:noFill/>
              <a:ln w="20638">
                <a:solidFill>
                  <a:srgbClr val="000000"/>
                </a:solidFill>
                <a:round/>
                <a:headEnd/>
                <a:tailEnd/>
              </a:ln>
            </p:spPr>
            <p:txBody>
              <a:bodyPr/>
              <a:lstStyle/>
              <a:p>
                <a:endParaRPr lang="zh-CN" altLang="en-US"/>
              </a:p>
            </p:txBody>
          </p:sp>
          <p:sp>
            <p:nvSpPr>
              <p:cNvPr id="73765" name="Freeform 189"/>
              <p:cNvSpPr>
                <a:spLocks noChangeArrowheads="1"/>
              </p:cNvSpPr>
              <p:nvPr/>
            </p:nvSpPr>
            <p:spPr bwMode="auto">
              <a:xfrm>
                <a:off x="3676" y="3228"/>
                <a:ext cx="378" cy="131"/>
              </a:xfrm>
              <a:custGeom>
                <a:avLst/>
                <a:gdLst>
                  <a:gd name="T0" fmla="*/ 378 w 378"/>
                  <a:gd name="T1" fmla="*/ 65 h 131"/>
                  <a:gd name="T2" fmla="*/ 378 w 378"/>
                  <a:gd name="T3" fmla="*/ 0 h 131"/>
                  <a:gd name="T4" fmla="*/ 0 w 378"/>
                  <a:gd name="T5" fmla="*/ 0 h 131"/>
                  <a:gd name="T6" fmla="*/ 0 w 378"/>
                  <a:gd name="T7" fmla="*/ 131 h 131"/>
                  <a:gd name="T8" fmla="*/ 0 60000 65536"/>
                  <a:gd name="T9" fmla="*/ 0 60000 65536"/>
                  <a:gd name="T10" fmla="*/ 0 60000 65536"/>
                  <a:gd name="T11" fmla="*/ 0 60000 65536"/>
                  <a:gd name="T12" fmla="*/ 0 w 378"/>
                  <a:gd name="T13" fmla="*/ 0 h 131"/>
                  <a:gd name="T14" fmla="*/ 378 w 378"/>
                  <a:gd name="T15" fmla="*/ 131 h 131"/>
                </a:gdLst>
                <a:ahLst/>
                <a:cxnLst>
                  <a:cxn ang="T8">
                    <a:pos x="T0" y="T1"/>
                  </a:cxn>
                  <a:cxn ang="T9">
                    <a:pos x="T2" y="T3"/>
                  </a:cxn>
                  <a:cxn ang="T10">
                    <a:pos x="T4" y="T5"/>
                  </a:cxn>
                  <a:cxn ang="T11">
                    <a:pos x="T6" y="T7"/>
                  </a:cxn>
                </a:cxnLst>
                <a:rect l="T12" t="T13" r="T14" b="T15"/>
                <a:pathLst>
                  <a:path w="378" h="131">
                    <a:moveTo>
                      <a:pt x="378" y="65"/>
                    </a:moveTo>
                    <a:lnTo>
                      <a:pt x="378" y="0"/>
                    </a:lnTo>
                    <a:lnTo>
                      <a:pt x="0" y="0"/>
                    </a:lnTo>
                    <a:lnTo>
                      <a:pt x="0" y="131"/>
                    </a:lnTo>
                  </a:path>
                </a:pathLst>
              </a:custGeom>
              <a:noFill/>
              <a:ln w="20638">
                <a:solidFill>
                  <a:srgbClr val="000000"/>
                </a:solidFill>
                <a:round/>
                <a:headEnd/>
                <a:tailEnd/>
              </a:ln>
            </p:spPr>
            <p:txBody>
              <a:bodyPr/>
              <a:lstStyle/>
              <a:p>
                <a:endParaRPr lang="zh-CN" altLang="en-US"/>
              </a:p>
            </p:txBody>
          </p:sp>
          <p:sp>
            <p:nvSpPr>
              <p:cNvPr id="73766" name="Freeform 190"/>
              <p:cNvSpPr>
                <a:spLocks noChangeArrowheads="1"/>
              </p:cNvSpPr>
              <p:nvPr/>
            </p:nvSpPr>
            <p:spPr bwMode="auto">
              <a:xfrm>
                <a:off x="3596" y="3699"/>
                <a:ext cx="77" cy="79"/>
              </a:xfrm>
              <a:custGeom>
                <a:avLst/>
                <a:gdLst>
                  <a:gd name="T0" fmla="*/ 77 w 77"/>
                  <a:gd name="T1" fmla="*/ 79 h 79"/>
                  <a:gd name="T2" fmla="*/ 0 w 77"/>
                  <a:gd name="T3" fmla="*/ 48 h 79"/>
                  <a:gd name="T4" fmla="*/ 37 w 77"/>
                  <a:gd name="T5" fmla="*/ 0 h 79"/>
                  <a:gd name="T6" fmla="*/ 77 w 77"/>
                  <a:gd name="T7" fmla="*/ 79 h 79"/>
                  <a:gd name="T8" fmla="*/ 0 60000 65536"/>
                  <a:gd name="T9" fmla="*/ 0 60000 65536"/>
                  <a:gd name="T10" fmla="*/ 0 60000 65536"/>
                  <a:gd name="T11" fmla="*/ 0 60000 65536"/>
                  <a:gd name="T12" fmla="*/ 0 w 77"/>
                  <a:gd name="T13" fmla="*/ 0 h 79"/>
                  <a:gd name="T14" fmla="*/ 77 w 77"/>
                  <a:gd name="T15" fmla="*/ 79 h 79"/>
                </a:gdLst>
                <a:ahLst/>
                <a:cxnLst>
                  <a:cxn ang="T8">
                    <a:pos x="T0" y="T1"/>
                  </a:cxn>
                  <a:cxn ang="T9">
                    <a:pos x="T2" y="T3"/>
                  </a:cxn>
                  <a:cxn ang="T10">
                    <a:pos x="T4" y="T5"/>
                  </a:cxn>
                  <a:cxn ang="T11">
                    <a:pos x="T6" y="T7"/>
                  </a:cxn>
                </a:cxnLst>
                <a:rect l="T12" t="T13" r="T14" b="T15"/>
                <a:pathLst>
                  <a:path w="77" h="79">
                    <a:moveTo>
                      <a:pt x="77" y="79"/>
                    </a:moveTo>
                    <a:lnTo>
                      <a:pt x="0" y="48"/>
                    </a:lnTo>
                    <a:lnTo>
                      <a:pt x="37" y="0"/>
                    </a:lnTo>
                    <a:lnTo>
                      <a:pt x="77" y="79"/>
                    </a:lnTo>
                    <a:close/>
                  </a:path>
                </a:pathLst>
              </a:custGeom>
              <a:solidFill>
                <a:srgbClr val="000000"/>
              </a:solidFill>
              <a:ln w="11113">
                <a:solidFill>
                  <a:srgbClr val="000000"/>
                </a:solidFill>
                <a:round/>
                <a:headEnd/>
                <a:tailEnd/>
              </a:ln>
            </p:spPr>
            <p:txBody>
              <a:bodyPr/>
              <a:lstStyle/>
              <a:p>
                <a:endParaRPr lang="zh-CN" altLang="en-US"/>
              </a:p>
            </p:txBody>
          </p:sp>
          <p:sp>
            <p:nvSpPr>
              <p:cNvPr id="73767" name="Line 191"/>
              <p:cNvSpPr>
                <a:spLocks noChangeShapeType="1"/>
              </p:cNvSpPr>
              <p:nvPr/>
            </p:nvSpPr>
            <p:spPr bwMode="auto">
              <a:xfrm>
                <a:off x="3674" y="3877"/>
                <a:ext cx="384" cy="0"/>
              </a:xfrm>
              <a:prstGeom prst="line">
                <a:avLst/>
              </a:prstGeom>
              <a:noFill/>
              <a:ln w="19050">
                <a:solidFill>
                  <a:schemeClr val="tx1"/>
                </a:solidFill>
                <a:miter lim="800000"/>
                <a:headEnd/>
                <a:tailEnd/>
              </a:ln>
            </p:spPr>
            <p:txBody>
              <a:bodyPr/>
              <a:lstStyle/>
              <a:p>
                <a:endParaRPr lang="zh-CN" altLang="en-US"/>
              </a:p>
            </p:txBody>
          </p:sp>
          <p:sp>
            <p:nvSpPr>
              <p:cNvPr id="73768" name="Line 192"/>
              <p:cNvSpPr>
                <a:spLocks noChangeShapeType="1"/>
              </p:cNvSpPr>
              <p:nvPr/>
            </p:nvSpPr>
            <p:spPr bwMode="auto">
              <a:xfrm>
                <a:off x="3674" y="3142"/>
                <a:ext cx="0" cy="96"/>
              </a:xfrm>
              <a:prstGeom prst="line">
                <a:avLst/>
              </a:prstGeom>
              <a:noFill/>
              <a:ln w="19050">
                <a:solidFill>
                  <a:schemeClr val="tx1"/>
                </a:solidFill>
                <a:miter lim="800000"/>
                <a:headEnd/>
                <a:tailEnd/>
              </a:ln>
            </p:spPr>
            <p:txBody>
              <a:bodyPr/>
              <a:lstStyle/>
              <a:p>
                <a:endParaRPr lang="zh-CN" altLang="en-US"/>
              </a:p>
            </p:txBody>
          </p:sp>
        </p:grpSp>
        <p:grpSp>
          <p:nvGrpSpPr>
            <p:cNvPr id="73747" name="Group 193"/>
            <p:cNvGrpSpPr>
              <a:grpSpLocks/>
            </p:cNvGrpSpPr>
            <p:nvPr/>
          </p:nvGrpSpPr>
          <p:grpSpPr bwMode="auto">
            <a:xfrm>
              <a:off x="2189" y="1552"/>
              <a:ext cx="186" cy="354"/>
              <a:chOff x="2807" y="1444"/>
              <a:chExt cx="186" cy="354"/>
            </a:xfrm>
          </p:grpSpPr>
          <p:graphicFrame>
            <p:nvGraphicFramePr>
              <p:cNvPr id="73730" name="Object 194"/>
              <p:cNvGraphicFramePr>
                <a:graphicFrameLocks/>
              </p:cNvGraphicFramePr>
              <p:nvPr/>
            </p:nvGraphicFramePr>
            <p:xfrm>
              <a:off x="2807" y="1444"/>
              <a:ext cx="186" cy="354"/>
            </p:xfrm>
            <a:graphic>
              <a:graphicData uri="http://schemas.openxmlformats.org/presentationml/2006/ole">
                <p:oleObj spid="_x0000_s73730" r:id="rId5" imgW="269240" imgH="726440" progId="">
                  <p:embed/>
                </p:oleObj>
              </a:graphicData>
            </a:graphic>
          </p:graphicFrame>
          <p:sp>
            <p:nvSpPr>
              <p:cNvPr id="73752" name="Line 195"/>
              <p:cNvSpPr>
                <a:spLocks noChangeShapeType="1"/>
              </p:cNvSpPr>
              <p:nvPr/>
            </p:nvSpPr>
            <p:spPr bwMode="auto">
              <a:xfrm rot="-5400000">
                <a:off x="2849" y="1630"/>
                <a:ext cx="105" cy="0"/>
              </a:xfrm>
              <a:prstGeom prst="line">
                <a:avLst/>
              </a:prstGeom>
              <a:noFill/>
              <a:ln w="25400">
                <a:solidFill>
                  <a:schemeClr val="tx1"/>
                </a:solidFill>
                <a:miter lim="800000"/>
                <a:headEnd/>
                <a:tailEnd/>
              </a:ln>
            </p:spPr>
            <p:txBody>
              <a:bodyPr/>
              <a:lstStyle/>
              <a:p>
                <a:endParaRPr lang="zh-CN" altLang="en-US"/>
              </a:p>
            </p:txBody>
          </p:sp>
        </p:grpSp>
        <p:sp>
          <p:nvSpPr>
            <p:cNvPr id="73748" name="Rectangle 196"/>
            <p:cNvSpPr>
              <a:spLocks noChangeArrowheads="1"/>
            </p:cNvSpPr>
            <p:nvPr/>
          </p:nvSpPr>
          <p:spPr bwMode="auto">
            <a:xfrm rot="5400000">
              <a:off x="3062" y="1449"/>
              <a:ext cx="210" cy="101"/>
            </a:xfrm>
            <a:prstGeom prst="rect">
              <a:avLst/>
            </a:prstGeom>
            <a:solidFill>
              <a:schemeClr val="accent1"/>
            </a:solidFill>
            <a:ln w="25400">
              <a:solidFill>
                <a:schemeClr val="tx1"/>
              </a:solidFill>
              <a:miter lim="800000"/>
              <a:headEnd/>
              <a:tailEnd/>
            </a:ln>
          </p:spPr>
          <p:txBody>
            <a:bodyPr wrap="none" anchor="ctr"/>
            <a:lstStyle/>
            <a:p>
              <a:pPr algn="ctr"/>
              <a:endParaRPr lang="zh-CN" altLang="en-US"/>
            </a:p>
          </p:txBody>
        </p:sp>
        <p:sp>
          <p:nvSpPr>
            <p:cNvPr id="73749" name="Rectangle 197"/>
            <p:cNvSpPr>
              <a:spLocks noChangeArrowheads="1"/>
            </p:cNvSpPr>
            <p:nvPr/>
          </p:nvSpPr>
          <p:spPr bwMode="auto">
            <a:xfrm rot="5400000">
              <a:off x="3677" y="1444"/>
              <a:ext cx="211" cy="100"/>
            </a:xfrm>
            <a:prstGeom prst="rect">
              <a:avLst/>
            </a:prstGeom>
            <a:solidFill>
              <a:schemeClr val="accent1"/>
            </a:solidFill>
            <a:ln w="25400">
              <a:solidFill>
                <a:schemeClr val="tx1"/>
              </a:solidFill>
              <a:miter lim="800000"/>
              <a:headEnd/>
              <a:tailEnd/>
            </a:ln>
          </p:spPr>
          <p:txBody>
            <a:bodyPr wrap="none" anchor="ctr"/>
            <a:lstStyle/>
            <a:p>
              <a:pPr algn="ctr"/>
              <a:endParaRPr lang="zh-CN" altLang="en-US"/>
            </a:p>
          </p:txBody>
        </p:sp>
        <p:sp>
          <p:nvSpPr>
            <p:cNvPr id="73750" name="Rectangle 198"/>
            <p:cNvSpPr>
              <a:spLocks noChangeArrowheads="1"/>
            </p:cNvSpPr>
            <p:nvPr/>
          </p:nvSpPr>
          <p:spPr bwMode="auto">
            <a:xfrm rot="5400000">
              <a:off x="3062" y="1900"/>
              <a:ext cx="210" cy="101"/>
            </a:xfrm>
            <a:prstGeom prst="rect">
              <a:avLst/>
            </a:prstGeom>
            <a:solidFill>
              <a:schemeClr val="accent1"/>
            </a:solidFill>
            <a:ln w="25400">
              <a:solidFill>
                <a:schemeClr val="tx1"/>
              </a:solidFill>
              <a:miter lim="800000"/>
              <a:headEnd/>
              <a:tailEnd/>
            </a:ln>
          </p:spPr>
          <p:txBody>
            <a:bodyPr wrap="none" anchor="ctr"/>
            <a:lstStyle/>
            <a:p>
              <a:pPr algn="ctr"/>
              <a:endParaRPr lang="zh-CN" altLang="en-US"/>
            </a:p>
          </p:txBody>
        </p:sp>
        <p:sp>
          <p:nvSpPr>
            <p:cNvPr id="73751" name="Rectangle 200"/>
            <p:cNvSpPr>
              <a:spLocks noChangeArrowheads="1"/>
            </p:cNvSpPr>
            <p:nvPr/>
          </p:nvSpPr>
          <p:spPr bwMode="auto">
            <a:xfrm>
              <a:off x="2711" y="1216"/>
              <a:ext cx="299" cy="70"/>
            </a:xfrm>
            <a:prstGeom prst="rect">
              <a:avLst/>
            </a:prstGeom>
            <a:solidFill>
              <a:schemeClr val="accent1"/>
            </a:solidFill>
            <a:ln w="25400">
              <a:solidFill>
                <a:schemeClr val="tx1"/>
              </a:solidFill>
              <a:miter lim="800000"/>
              <a:headEnd/>
              <a:tailEnd/>
            </a:ln>
          </p:spPr>
          <p:txBody>
            <a:bodyPr wrap="none" anchor="ctr"/>
            <a:lstStyle/>
            <a:p>
              <a:pPr algn="ctr"/>
              <a:endParaRPr lang="zh-CN" altLang="en-US"/>
            </a:p>
          </p:txBody>
        </p:sp>
      </p:grpSp>
      <p:sp>
        <p:nvSpPr>
          <p:cNvPr id="518319" name="Text Box 175"/>
          <p:cNvSpPr txBox="1">
            <a:spLocks noChangeArrowheads="1"/>
          </p:cNvSpPr>
          <p:nvPr/>
        </p:nvSpPr>
        <p:spPr bwMode="auto">
          <a:xfrm>
            <a:off x="1944688" y="1581150"/>
            <a:ext cx="3390900" cy="349250"/>
          </a:xfrm>
          <a:prstGeom prst="rect">
            <a:avLst/>
          </a:prstGeom>
          <a:solidFill>
            <a:srgbClr val="FF9900"/>
          </a:solidFill>
          <a:ln w="9525">
            <a:solidFill>
              <a:srgbClr val="0000FF"/>
            </a:solidFill>
            <a:miter lim="800000"/>
            <a:headEnd/>
            <a:tailEnd/>
          </a:ln>
        </p:spPr>
        <p:txBody>
          <a:bodyPr>
            <a:spAutoFit/>
          </a:bodyPr>
          <a:lstStyle/>
          <a:p>
            <a:pPr>
              <a:spcBef>
                <a:spcPct val="50000"/>
              </a:spcBef>
            </a:pPr>
            <a:r>
              <a:rPr lang="en-US" altLang="zh-CN" sz="1800">
                <a:solidFill>
                  <a:schemeClr val="tx1"/>
                </a:solidFill>
                <a:latin typeface="宋体" pitchFamily="2" charset="-122"/>
              </a:rPr>
              <a:t>L</a:t>
            </a:r>
            <a:r>
              <a:rPr lang="zh-CN" altLang="en-US" sz="1800">
                <a:solidFill>
                  <a:schemeClr val="tx1"/>
                </a:solidFill>
                <a:latin typeface="宋体" pitchFamily="2" charset="-122"/>
              </a:rPr>
              <a:t>：进线电抗器（抑制谐波电流）</a:t>
            </a:r>
          </a:p>
        </p:txBody>
      </p:sp>
      <p:sp>
        <p:nvSpPr>
          <p:cNvPr id="518317" name="Text Box 173"/>
          <p:cNvSpPr txBox="1">
            <a:spLocks noChangeArrowheads="1"/>
          </p:cNvSpPr>
          <p:nvPr/>
        </p:nvSpPr>
        <p:spPr bwMode="auto">
          <a:xfrm>
            <a:off x="3667125" y="1123950"/>
            <a:ext cx="4113213" cy="349250"/>
          </a:xfrm>
          <a:prstGeom prst="rect">
            <a:avLst/>
          </a:prstGeom>
          <a:solidFill>
            <a:srgbClr val="FF9900"/>
          </a:solidFill>
          <a:ln w="9525">
            <a:solidFill>
              <a:srgbClr val="0000FF"/>
            </a:solidFill>
            <a:miter lim="800000"/>
            <a:headEnd/>
            <a:tailEnd/>
          </a:ln>
        </p:spPr>
        <p:txBody>
          <a:bodyPr>
            <a:spAutoFit/>
          </a:bodyPr>
          <a:lstStyle/>
          <a:p>
            <a:pPr>
              <a:spcBef>
                <a:spcPct val="50000"/>
              </a:spcBef>
            </a:pPr>
            <a:r>
              <a:rPr lang="en-US" altLang="zh-CN" sz="1800">
                <a:solidFill>
                  <a:schemeClr val="tx1"/>
                </a:solidFill>
                <a:latin typeface="宋体" pitchFamily="2" charset="-122"/>
              </a:rPr>
              <a:t>R</a:t>
            </a:r>
            <a:r>
              <a:rPr lang="en-US" altLang="zh-CN" sz="1800" baseline="-25000">
                <a:solidFill>
                  <a:schemeClr val="tx1"/>
                </a:solidFill>
                <a:latin typeface="宋体" pitchFamily="2" charset="-122"/>
              </a:rPr>
              <a:t>0</a:t>
            </a:r>
            <a:r>
              <a:rPr lang="zh-CN" altLang="en-US" sz="1800">
                <a:solidFill>
                  <a:schemeClr val="tx1"/>
                </a:solidFill>
                <a:latin typeface="宋体" pitchFamily="2" charset="-122"/>
              </a:rPr>
              <a:t>：限流电阻（限制大电容充电电流）</a:t>
            </a:r>
          </a:p>
        </p:txBody>
      </p:sp>
      <p:sp>
        <p:nvSpPr>
          <p:cNvPr id="518318" name="Text Box 174"/>
          <p:cNvSpPr txBox="1">
            <a:spLocks noChangeArrowheads="1"/>
          </p:cNvSpPr>
          <p:nvPr/>
        </p:nvSpPr>
        <p:spPr bwMode="auto">
          <a:xfrm>
            <a:off x="5384800" y="1477963"/>
            <a:ext cx="2078038" cy="349250"/>
          </a:xfrm>
          <a:prstGeom prst="rect">
            <a:avLst/>
          </a:prstGeom>
          <a:solidFill>
            <a:srgbClr val="FF9900"/>
          </a:solidFill>
          <a:ln w="9525">
            <a:solidFill>
              <a:srgbClr val="0000FF"/>
            </a:solidFill>
            <a:miter lim="800000"/>
            <a:headEnd/>
            <a:tailEnd/>
          </a:ln>
        </p:spPr>
        <p:txBody>
          <a:bodyPr>
            <a:spAutoFit/>
          </a:bodyPr>
          <a:lstStyle/>
          <a:p>
            <a:pPr>
              <a:spcBef>
                <a:spcPct val="50000"/>
              </a:spcBef>
            </a:pPr>
            <a:r>
              <a:rPr lang="en-US" altLang="zh-CN" sz="1800">
                <a:solidFill>
                  <a:schemeClr val="tx1"/>
                </a:solidFill>
                <a:latin typeface="宋体" pitchFamily="2" charset="-122"/>
              </a:rPr>
              <a:t>R</a:t>
            </a:r>
            <a:r>
              <a:rPr lang="en-US" altLang="zh-CN" sz="1800" baseline="-25000">
                <a:solidFill>
                  <a:schemeClr val="tx1"/>
                </a:solidFill>
                <a:latin typeface="宋体" pitchFamily="2" charset="-122"/>
              </a:rPr>
              <a:t>b</a:t>
            </a:r>
            <a:r>
              <a:rPr lang="zh-CN" altLang="en-US" sz="1800">
                <a:solidFill>
                  <a:schemeClr val="tx1"/>
                </a:solidFill>
                <a:latin typeface="宋体" pitchFamily="2" charset="-122"/>
              </a:rPr>
              <a:t>：吸收制动能量</a:t>
            </a:r>
          </a:p>
        </p:txBody>
      </p:sp>
      <p:sp>
        <p:nvSpPr>
          <p:cNvPr id="185"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6"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7"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8"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9"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0" name="Rectangle 18"/>
          <p:cNvSpPr>
            <a:spLocks noChangeArrowheads="1"/>
          </p:cNvSpPr>
          <p:nvPr/>
        </p:nvSpPr>
        <p:spPr bwMode="auto">
          <a:xfrm>
            <a:off x="-12700" y="4275138"/>
            <a:ext cx="1673225" cy="6350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83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grpId="1" nodeType="clickEffect">
                                  <p:stCondLst>
                                    <p:cond delay="0"/>
                                  </p:stCondLst>
                                  <p:childTnLst>
                                    <p:anim calcmode="lin" valueType="num">
                                      <p:cBhvr additive="base">
                                        <p:cTn id="10" dur="500"/>
                                        <p:tgtEl>
                                          <p:spTgt spid="518317"/>
                                        </p:tgtEl>
                                        <p:attrNameLst>
                                          <p:attrName>ppt_x</p:attrName>
                                        </p:attrNameLst>
                                      </p:cBhvr>
                                      <p:tavLst>
                                        <p:tav tm="0">
                                          <p:val>
                                            <p:strVal val="ppt_x"/>
                                          </p:val>
                                        </p:tav>
                                        <p:tav tm="100000">
                                          <p:val>
                                            <p:strVal val="ppt_x"/>
                                          </p:val>
                                        </p:tav>
                                      </p:tavLst>
                                    </p:anim>
                                    <p:anim calcmode="lin" valueType="num">
                                      <p:cBhvr additive="base">
                                        <p:cTn id="11" dur="500"/>
                                        <p:tgtEl>
                                          <p:spTgt spid="518317"/>
                                        </p:tgtEl>
                                        <p:attrNameLst>
                                          <p:attrName>ppt_y</p:attrName>
                                        </p:attrNameLst>
                                      </p:cBhvr>
                                      <p:tavLst>
                                        <p:tav tm="0">
                                          <p:val>
                                            <p:strVal val="ppt_y"/>
                                          </p:val>
                                        </p:tav>
                                        <p:tav tm="100000">
                                          <p:val>
                                            <p:strVal val="1+ppt_h/2"/>
                                          </p:val>
                                        </p:tav>
                                      </p:tavLst>
                                    </p:anim>
                                    <p:set>
                                      <p:cBhvr>
                                        <p:cTn id="12" dur="1" fill="hold">
                                          <p:stCondLst>
                                            <p:cond delay="499"/>
                                          </p:stCondLst>
                                        </p:cTn>
                                        <p:tgtEl>
                                          <p:spTgt spid="5183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83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grpId="1" nodeType="clickEffect">
                                  <p:stCondLst>
                                    <p:cond delay="0"/>
                                  </p:stCondLst>
                                  <p:childTnLst>
                                    <p:anim calcmode="lin" valueType="num">
                                      <p:cBhvr additive="base">
                                        <p:cTn id="20" dur="500"/>
                                        <p:tgtEl>
                                          <p:spTgt spid="518318"/>
                                        </p:tgtEl>
                                        <p:attrNameLst>
                                          <p:attrName>ppt_x</p:attrName>
                                        </p:attrNameLst>
                                      </p:cBhvr>
                                      <p:tavLst>
                                        <p:tav tm="0">
                                          <p:val>
                                            <p:strVal val="ppt_x"/>
                                          </p:val>
                                        </p:tav>
                                        <p:tav tm="100000">
                                          <p:val>
                                            <p:strVal val="ppt_x"/>
                                          </p:val>
                                        </p:tav>
                                      </p:tavLst>
                                    </p:anim>
                                    <p:anim calcmode="lin" valueType="num">
                                      <p:cBhvr additive="base">
                                        <p:cTn id="21" dur="500"/>
                                        <p:tgtEl>
                                          <p:spTgt spid="518318"/>
                                        </p:tgtEl>
                                        <p:attrNameLst>
                                          <p:attrName>ppt_y</p:attrName>
                                        </p:attrNameLst>
                                      </p:cBhvr>
                                      <p:tavLst>
                                        <p:tav tm="0">
                                          <p:val>
                                            <p:strVal val="ppt_y"/>
                                          </p:val>
                                        </p:tav>
                                        <p:tav tm="100000">
                                          <p:val>
                                            <p:strVal val="1+ppt_h/2"/>
                                          </p:val>
                                        </p:tav>
                                      </p:tavLst>
                                    </p:anim>
                                    <p:set>
                                      <p:cBhvr>
                                        <p:cTn id="22" dur="1" fill="hold">
                                          <p:stCondLst>
                                            <p:cond delay="499"/>
                                          </p:stCondLst>
                                        </p:cTn>
                                        <p:tgtEl>
                                          <p:spTgt spid="5183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83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1" nodeType="clickEffect">
                                  <p:stCondLst>
                                    <p:cond delay="0"/>
                                  </p:stCondLst>
                                  <p:childTnLst>
                                    <p:anim calcmode="lin" valueType="num">
                                      <p:cBhvr additive="base">
                                        <p:cTn id="30" dur="500"/>
                                        <p:tgtEl>
                                          <p:spTgt spid="518319"/>
                                        </p:tgtEl>
                                        <p:attrNameLst>
                                          <p:attrName>ppt_x</p:attrName>
                                        </p:attrNameLst>
                                      </p:cBhvr>
                                      <p:tavLst>
                                        <p:tav tm="0">
                                          <p:val>
                                            <p:strVal val="ppt_x"/>
                                          </p:val>
                                        </p:tav>
                                        <p:tav tm="100000">
                                          <p:val>
                                            <p:strVal val="ppt_x"/>
                                          </p:val>
                                        </p:tav>
                                      </p:tavLst>
                                    </p:anim>
                                    <p:anim calcmode="lin" valueType="num">
                                      <p:cBhvr additive="base">
                                        <p:cTn id="31" dur="500"/>
                                        <p:tgtEl>
                                          <p:spTgt spid="518319"/>
                                        </p:tgtEl>
                                        <p:attrNameLst>
                                          <p:attrName>ppt_y</p:attrName>
                                        </p:attrNameLst>
                                      </p:cBhvr>
                                      <p:tavLst>
                                        <p:tav tm="0">
                                          <p:val>
                                            <p:strVal val="ppt_y"/>
                                          </p:val>
                                        </p:tav>
                                        <p:tav tm="100000">
                                          <p:val>
                                            <p:strVal val="1+ppt_h/2"/>
                                          </p:val>
                                        </p:tav>
                                      </p:tavLst>
                                    </p:anim>
                                    <p:set>
                                      <p:cBhvr>
                                        <p:cTn id="32" dur="1" fill="hold">
                                          <p:stCondLst>
                                            <p:cond delay="499"/>
                                          </p:stCondLst>
                                        </p:cTn>
                                        <p:tgtEl>
                                          <p:spTgt spid="5183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319" grpId="0" animBg="1"/>
      <p:bldP spid="518319" grpId="1" animBg="1"/>
      <p:bldP spid="518317" grpId="0" animBg="1"/>
      <p:bldP spid="518317" grpId="1" animBg="1"/>
      <p:bldP spid="518318" grpId="0" animBg="1"/>
      <p:bldP spid="518318" grpId="1"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a:xfrm>
            <a:off x="1776413" y="252413"/>
            <a:ext cx="7367587" cy="654050"/>
          </a:xfrm>
        </p:spPr>
        <p:txBody>
          <a:bodyPr/>
          <a:lstStyle/>
          <a:p>
            <a:pPr eaLnBrk="1" hangingPunct="1">
              <a:defRPr/>
            </a:pPr>
            <a:r>
              <a:rPr lang="zh-CN" altLang="en-US" sz="2600" smtClean="0">
                <a:solidFill>
                  <a:srgbClr val="A50021"/>
                </a:solidFill>
                <a:effectLst>
                  <a:outerShdw blurRad="38100" dist="38100" dir="2700000" algn="tl">
                    <a:srgbClr val="C0C0C0"/>
                  </a:outerShdw>
                </a:effectLst>
                <a:latin typeface="黑体" pitchFamily="49" charset="-122"/>
                <a:ea typeface="黑体" pitchFamily="49" charset="-122"/>
              </a:rPr>
              <a:t>补充：转速开环、恒压频比控制的变频调速系统 </a:t>
            </a:r>
          </a:p>
        </p:txBody>
      </p:sp>
      <p:graphicFrame>
        <p:nvGraphicFramePr>
          <p:cNvPr id="74754" name="Object 4"/>
          <p:cNvGraphicFramePr>
            <a:graphicFrameLocks/>
          </p:cNvGraphicFramePr>
          <p:nvPr/>
        </p:nvGraphicFramePr>
        <p:xfrm>
          <a:off x="0" y="2055813"/>
          <a:ext cx="4751388" cy="3600450"/>
        </p:xfrm>
        <a:graphic>
          <a:graphicData uri="http://schemas.openxmlformats.org/presentationml/2006/ole">
            <p:oleObj spid="_x0000_s74754" r:id="rId3" imgW="4736508" imgH="3860317" progId="">
              <p:embed/>
            </p:oleObj>
          </a:graphicData>
        </a:graphic>
      </p:graphicFrame>
      <p:pic>
        <p:nvPicPr>
          <p:cNvPr id="74758" name="Picture 5"/>
          <p:cNvPicPr>
            <a:picLocks noChangeAspect="1" noChangeArrowheads="1"/>
          </p:cNvPicPr>
          <p:nvPr/>
        </p:nvPicPr>
        <p:blipFill>
          <a:blip r:embed="rId4" cstate="print"/>
          <a:srcRect l="24330" t="83923" r="8780"/>
          <a:stretch>
            <a:fillRect/>
          </a:stretch>
        </p:blipFill>
        <p:spPr bwMode="auto">
          <a:xfrm>
            <a:off x="0" y="5661025"/>
            <a:ext cx="4645025" cy="1196975"/>
          </a:xfrm>
          <a:prstGeom prst="rect">
            <a:avLst/>
          </a:prstGeom>
          <a:noFill/>
          <a:ln w="9525">
            <a:noFill/>
            <a:miter lim="800000"/>
            <a:headEnd/>
            <a:tailEnd/>
          </a:ln>
        </p:spPr>
      </p:pic>
      <p:sp>
        <p:nvSpPr>
          <p:cNvPr id="68615" name="Rectangle 6"/>
          <p:cNvSpPr>
            <a:spLocks noChangeArrowheads="1"/>
          </p:cNvSpPr>
          <p:nvPr/>
        </p:nvSpPr>
        <p:spPr bwMode="auto">
          <a:xfrm>
            <a:off x="4630738" y="1023938"/>
            <a:ext cx="4500562" cy="5754687"/>
          </a:xfrm>
          <a:prstGeom prst="rect">
            <a:avLst/>
          </a:prstGeom>
          <a:solidFill>
            <a:schemeClr val="bg1"/>
          </a:solidFill>
          <a:ln w="9525">
            <a:noFill/>
            <a:miter lim="800000"/>
          </a:ln>
        </p:spPr>
        <p:txBody>
          <a:bodyPr>
            <a:spAutoFit/>
          </a:bodyPr>
          <a:lstStyle/>
          <a:p>
            <a:pPr>
              <a:lnSpc>
                <a:spcPct val="110000"/>
              </a:lnSpc>
              <a:spcBef>
                <a:spcPct val="20000"/>
              </a:spcBef>
              <a:defRPr/>
            </a:pPr>
            <a:r>
              <a:rPr lang="zh-CN" altLang="en-US" sz="2000" dirty="0">
                <a:solidFill>
                  <a:schemeClr val="tx1"/>
                </a:solidFill>
                <a:latin typeface="Comic Sans MS" panose="030F0702030302020204" pitchFamily="66" charset="0"/>
              </a:rPr>
              <a:t>简图是这一系统的结构原理。</a:t>
            </a:r>
          </a:p>
          <a:p>
            <a:pPr>
              <a:lnSpc>
                <a:spcPct val="110000"/>
              </a:lnSpc>
              <a:spcBef>
                <a:spcPct val="20000"/>
              </a:spcBef>
              <a:buFont typeface="Arial" pitchFamily="34" charset="0"/>
              <a:buChar char="•"/>
              <a:defRPr/>
            </a:pPr>
            <a:r>
              <a:rPr lang="en-US" altLang="zh-CN" sz="2000" dirty="0">
                <a:solidFill>
                  <a:srgbClr val="C00000"/>
                </a:solidFill>
                <a:effectLst>
                  <a:outerShdw blurRad="38100" dist="38100" dir="2700000" algn="tl">
                    <a:srgbClr val="C0C0C0"/>
                  </a:outerShdw>
                </a:effectLst>
                <a:latin typeface="Comic Sans MS" panose="030F0702030302020204" pitchFamily="66" charset="0"/>
              </a:rPr>
              <a:t>UR</a:t>
            </a:r>
            <a:r>
              <a:rPr lang="zh-CN" altLang="en-US" sz="2000" dirty="0">
                <a:solidFill>
                  <a:srgbClr val="C00000"/>
                </a:solidFill>
                <a:effectLst>
                  <a:outerShdw blurRad="38100" dist="38100" dir="2700000" algn="tl">
                    <a:srgbClr val="C0C0C0"/>
                  </a:outerShdw>
                </a:effectLst>
                <a:latin typeface="Comic Sans MS" panose="030F0702030302020204" pitchFamily="66" charset="0"/>
              </a:rPr>
              <a:t>：</a:t>
            </a:r>
            <a:r>
              <a:rPr lang="zh-CN" altLang="en-US" sz="2000" dirty="0">
                <a:solidFill>
                  <a:schemeClr val="tx1"/>
                </a:solidFill>
                <a:latin typeface="Comic Sans MS" panose="030F0702030302020204" pitchFamily="66" charset="0"/>
              </a:rPr>
              <a:t>是可控整流器，用</a:t>
            </a:r>
            <a:r>
              <a:rPr lang="zh-CN" altLang="en-US" sz="2000" dirty="0">
                <a:solidFill>
                  <a:srgbClr val="CC0000"/>
                </a:solidFill>
                <a:latin typeface="Comic Sans MS" panose="030F0702030302020204" pitchFamily="66" charset="0"/>
              </a:rPr>
              <a:t>电压控制环节控制它的输出直流电压</a:t>
            </a:r>
            <a:r>
              <a:rPr lang="zh-CN" altLang="en-US" sz="2000" dirty="0">
                <a:solidFill>
                  <a:schemeClr val="tx1"/>
                </a:solidFill>
                <a:latin typeface="Comic Sans MS" panose="030F0702030302020204" pitchFamily="66" charset="0"/>
              </a:rPr>
              <a:t>；</a:t>
            </a:r>
          </a:p>
          <a:p>
            <a:pPr>
              <a:lnSpc>
                <a:spcPct val="110000"/>
              </a:lnSpc>
              <a:spcBef>
                <a:spcPct val="20000"/>
              </a:spcBef>
              <a:buFont typeface="Arial" pitchFamily="34" charset="0"/>
              <a:buChar char="•"/>
              <a:defRPr/>
            </a:pPr>
            <a:r>
              <a:rPr lang="en-US" altLang="zh-CN" sz="2000" dirty="0">
                <a:solidFill>
                  <a:srgbClr val="C00000"/>
                </a:solidFill>
                <a:effectLst>
                  <a:outerShdw blurRad="38100" dist="38100" dir="2700000" algn="tl">
                    <a:srgbClr val="C0C0C0"/>
                  </a:outerShdw>
                </a:effectLst>
                <a:latin typeface="Comic Sans MS" panose="030F0702030302020204" pitchFamily="66" charset="0"/>
              </a:rPr>
              <a:t>USI</a:t>
            </a:r>
            <a:r>
              <a:rPr lang="zh-CN" altLang="en-US" sz="2000" dirty="0">
                <a:solidFill>
                  <a:schemeClr val="tx1"/>
                </a:solidFill>
                <a:latin typeface="Comic Sans MS" panose="030F0702030302020204" pitchFamily="66" charset="0"/>
              </a:rPr>
              <a:t>（</a:t>
            </a:r>
            <a:r>
              <a:rPr lang="en-US" altLang="zh-CN" sz="2000" dirty="0">
                <a:solidFill>
                  <a:schemeClr val="tx1"/>
                </a:solidFill>
                <a:latin typeface="Comic Sans MS" panose="030F0702030302020204" pitchFamily="66" charset="0"/>
              </a:rPr>
              <a:t>Voltage Source Inverter </a:t>
            </a:r>
            <a:r>
              <a:rPr lang="zh-CN" altLang="en-US" sz="2000" dirty="0">
                <a:solidFill>
                  <a:schemeClr val="tx1"/>
                </a:solidFill>
                <a:latin typeface="Comic Sans MS" panose="030F0702030302020204" pitchFamily="66" charset="0"/>
              </a:rPr>
              <a:t>）：是电压源逆变器，用</a:t>
            </a:r>
            <a:r>
              <a:rPr lang="zh-CN" altLang="en-US" sz="2000" dirty="0">
                <a:solidFill>
                  <a:srgbClr val="CC0000"/>
                </a:solidFill>
                <a:latin typeface="Comic Sans MS" panose="030F0702030302020204" pitchFamily="66" charset="0"/>
              </a:rPr>
              <a:t>频率控制它的输出频率</a:t>
            </a:r>
            <a:r>
              <a:rPr lang="zh-CN" altLang="en-US" sz="2000" dirty="0">
                <a:solidFill>
                  <a:schemeClr val="tx1"/>
                </a:solidFill>
                <a:latin typeface="Comic Sans MS" panose="030F0702030302020204" pitchFamily="66" charset="0"/>
              </a:rPr>
              <a:t>。</a:t>
            </a:r>
          </a:p>
          <a:p>
            <a:pPr>
              <a:lnSpc>
                <a:spcPct val="110000"/>
              </a:lnSpc>
              <a:spcBef>
                <a:spcPct val="20000"/>
              </a:spcBef>
              <a:buFont typeface="Arial" pitchFamily="34" charset="0"/>
              <a:buChar char="•"/>
              <a:defRPr/>
            </a:pPr>
            <a:r>
              <a:rPr lang="zh-CN" altLang="en-US" sz="2000" dirty="0">
                <a:solidFill>
                  <a:schemeClr val="tx1"/>
                </a:solidFill>
                <a:latin typeface="Comic Sans MS" panose="030F0702030302020204" pitchFamily="66" charset="0"/>
              </a:rPr>
              <a:t>电压和频率控制采用同一个控制信号</a:t>
            </a:r>
            <a:r>
              <a:rPr lang="en-US" altLang="zh-CN" sz="2000" dirty="0" err="1">
                <a:solidFill>
                  <a:schemeClr val="tx1"/>
                </a:solidFill>
                <a:latin typeface="Comic Sans MS" panose="030F0702030302020204" pitchFamily="66" charset="0"/>
              </a:rPr>
              <a:t>U</a:t>
            </a:r>
            <a:r>
              <a:rPr lang="en-US" altLang="zh-CN" sz="2000" baseline="-25000" dirty="0" err="1">
                <a:solidFill>
                  <a:schemeClr val="tx1"/>
                </a:solidFill>
                <a:latin typeface="Comic Sans MS" panose="030F0702030302020204" pitchFamily="66" charset="0"/>
              </a:rPr>
              <a:t>abs</a:t>
            </a:r>
            <a:r>
              <a:rPr lang="zh-CN" altLang="en-US" sz="2000" dirty="0">
                <a:solidFill>
                  <a:schemeClr val="tx1"/>
                </a:solidFill>
                <a:latin typeface="Comic Sans MS" panose="030F0702030302020204" pitchFamily="66" charset="0"/>
              </a:rPr>
              <a:t>，以保证二者协调。</a:t>
            </a:r>
          </a:p>
          <a:p>
            <a:pPr algn="just">
              <a:lnSpc>
                <a:spcPct val="110000"/>
              </a:lnSpc>
              <a:spcBef>
                <a:spcPct val="20000"/>
              </a:spcBef>
              <a:buFont typeface="Arial" pitchFamily="34" charset="0"/>
              <a:buChar char="•"/>
              <a:defRPr/>
            </a:pPr>
            <a:r>
              <a:rPr lang="zh-CN" altLang="en-US" sz="2000" dirty="0">
                <a:solidFill>
                  <a:srgbClr val="C00000"/>
                </a:solidFill>
                <a:effectLst>
                  <a:outerShdw blurRad="38100" dist="38100" dir="2700000" algn="tl">
                    <a:srgbClr val="C0C0C0"/>
                  </a:outerShdw>
                </a:effectLst>
                <a:latin typeface="Comic Sans MS" panose="030F0702030302020204" pitchFamily="66" charset="0"/>
              </a:rPr>
              <a:t>给定积分器</a:t>
            </a:r>
            <a:r>
              <a:rPr lang="en-US" altLang="zh-CN" sz="2000" dirty="0">
                <a:solidFill>
                  <a:srgbClr val="C00000"/>
                </a:solidFill>
                <a:effectLst>
                  <a:outerShdw blurRad="38100" dist="38100" dir="2700000" algn="tl">
                    <a:srgbClr val="C0C0C0"/>
                  </a:outerShdw>
                </a:effectLst>
                <a:latin typeface="Comic Sans MS" panose="030F0702030302020204" pitchFamily="66" charset="0"/>
              </a:rPr>
              <a:t>GI</a:t>
            </a:r>
            <a:r>
              <a:rPr lang="zh-CN" altLang="en-US" sz="2000" dirty="0">
                <a:solidFill>
                  <a:srgbClr val="C00000"/>
                </a:solidFill>
                <a:effectLst>
                  <a:outerShdw blurRad="38100" dist="38100" dir="2700000" algn="tl">
                    <a:srgbClr val="C0C0C0"/>
                  </a:outerShdw>
                </a:effectLst>
                <a:latin typeface="Comic Sans MS" panose="030F0702030302020204" pitchFamily="66" charset="0"/>
              </a:rPr>
              <a:t>：限制起制动电流作用。</a:t>
            </a:r>
            <a:r>
              <a:rPr lang="zh-CN" altLang="en-US" sz="2000" dirty="0">
                <a:solidFill>
                  <a:srgbClr val="0000FF"/>
                </a:solidFill>
                <a:latin typeface="Comic Sans MS" panose="030F0702030302020204" pitchFamily="66" charset="0"/>
              </a:rPr>
              <a:t>由于转速控制是开环的，不能让阶跃的转速给信号    直接加到电压和频率控制系统上</a:t>
            </a:r>
            <a:r>
              <a:rPr lang="zh-CN" altLang="en-US" sz="2000" dirty="0">
                <a:solidFill>
                  <a:schemeClr val="tx1"/>
                </a:solidFill>
                <a:latin typeface="Comic Sans MS" panose="030F0702030302020204" pitchFamily="66" charset="0"/>
              </a:rPr>
              <a:t>，否则将产生很大的冲击电流而使电源跳闸。为了解决这个问题，在给定信号   和电压、频率的控制信号</a:t>
            </a:r>
            <a:r>
              <a:rPr lang="en-US" altLang="zh-CN" sz="2000" dirty="0" err="1">
                <a:solidFill>
                  <a:schemeClr val="tx1"/>
                </a:solidFill>
                <a:latin typeface="Comic Sans MS" panose="030F0702030302020204" pitchFamily="66" charset="0"/>
              </a:rPr>
              <a:t>U</a:t>
            </a:r>
            <a:r>
              <a:rPr lang="en-US" altLang="zh-CN" sz="2000" baseline="-25000" dirty="0" err="1">
                <a:solidFill>
                  <a:schemeClr val="tx1"/>
                </a:solidFill>
                <a:latin typeface="Comic Sans MS" panose="030F0702030302020204" pitchFamily="66" charset="0"/>
              </a:rPr>
              <a:t>abs</a:t>
            </a:r>
            <a:r>
              <a:rPr lang="zh-CN" altLang="en-US" sz="2000" dirty="0">
                <a:solidFill>
                  <a:schemeClr val="tx1"/>
                </a:solidFill>
                <a:latin typeface="Comic Sans MS" panose="030F0702030302020204" pitchFamily="66" charset="0"/>
              </a:rPr>
              <a:t>之间设置了</a:t>
            </a:r>
            <a:r>
              <a:rPr lang="zh-CN" altLang="en-US" sz="2000" dirty="0">
                <a:solidFill>
                  <a:srgbClr val="0000FF"/>
                </a:solidFill>
                <a:effectLst>
                  <a:outerShdw blurRad="38100" dist="38100" dir="2700000" algn="tl">
                    <a:srgbClr val="C0C0C0"/>
                  </a:outerShdw>
                </a:effectLst>
                <a:latin typeface="Comic Sans MS" panose="030F0702030302020204" pitchFamily="66" charset="0"/>
              </a:rPr>
              <a:t>给定积分器</a:t>
            </a:r>
            <a:r>
              <a:rPr lang="en-US" altLang="zh-CN" sz="2000" dirty="0">
                <a:solidFill>
                  <a:srgbClr val="0000FF"/>
                </a:solidFill>
                <a:effectLst>
                  <a:outerShdw blurRad="38100" dist="38100" dir="2700000" algn="tl">
                    <a:srgbClr val="C0C0C0"/>
                  </a:outerShdw>
                </a:effectLst>
                <a:latin typeface="Comic Sans MS" panose="030F0702030302020204" pitchFamily="66" charset="0"/>
              </a:rPr>
              <a:t>GI</a:t>
            </a:r>
            <a:r>
              <a:rPr lang="zh-CN" altLang="en-US" sz="2000" dirty="0">
                <a:solidFill>
                  <a:schemeClr val="tx1"/>
                </a:solidFill>
                <a:latin typeface="Comic Sans MS" panose="030F0702030302020204" pitchFamily="66" charset="0"/>
              </a:rPr>
              <a:t>和</a:t>
            </a:r>
            <a:r>
              <a:rPr lang="zh-CN" altLang="en-US" sz="2000" dirty="0">
                <a:solidFill>
                  <a:srgbClr val="0000FF"/>
                </a:solidFill>
                <a:effectLst>
                  <a:outerShdw blurRad="38100" dist="38100" dir="2700000" algn="tl">
                    <a:srgbClr val="C0C0C0"/>
                  </a:outerShdw>
                </a:effectLst>
                <a:latin typeface="Comic Sans MS" panose="030F0702030302020204" pitchFamily="66" charset="0"/>
              </a:rPr>
              <a:t>绝对值变换器</a:t>
            </a:r>
            <a:r>
              <a:rPr lang="en-US" altLang="zh-CN" sz="2000" dirty="0">
                <a:solidFill>
                  <a:srgbClr val="0000FF"/>
                </a:solidFill>
                <a:effectLst>
                  <a:outerShdw blurRad="38100" dist="38100" dir="2700000" algn="tl">
                    <a:srgbClr val="C0C0C0"/>
                  </a:outerShdw>
                </a:effectLst>
                <a:latin typeface="Comic Sans MS" panose="030F0702030302020204" pitchFamily="66" charset="0"/>
              </a:rPr>
              <a:t>GAB</a:t>
            </a:r>
            <a:r>
              <a:rPr lang="zh-CN" altLang="en-US" sz="2000" dirty="0">
                <a:solidFill>
                  <a:schemeClr val="tx1"/>
                </a:solidFill>
                <a:latin typeface="Comic Sans MS" panose="030F0702030302020204" pitchFamily="66" charset="0"/>
              </a:rPr>
              <a:t>。</a:t>
            </a:r>
          </a:p>
        </p:txBody>
      </p:sp>
      <p:graphicFrame>
        <p:nvGraphicFramePr>
          <p:cNvPr id="74755" name="Object 7"/>
          <p:cNvGraphicFramePr>
            <a:graphicFrameLocks/>
          </p:cNvGraphicFramePr>
          <p:nvPr/>
        </p:nvGraphicFramePr>
        <p:xfrm>
          <a:off x="6306189" y="4616079"/>
          <a:ext cx="365125" cy="381000"/>
        </p:xfrm>
        <a:graphic>
          <a:graphicData uri="http://schemas.openxmlformats.org/presentationml/2006/ole">
            <p:oleObj spid="_x0000_s74755" r:id="rId5" imgW="228600" imgH="241300" progId="">
              <p:embed/>
            </p:oleObj>
          </a:graphicData>
        </a:graphic>
      </p:graphicFrame>
      <p:graphicFrame>
        <p:nvGraphicFramePr>
          <p:cNvPr id="74756" name="Object 7"/>
          <p:cNvGraphicFramePr>
            <a:graphicFrameLocks/>
          </p:cNvGraphicFramePr>
          <p:nvPr/>
        </p:nvGraphicFramePr>
        <p:xfrm>
          <a:off x="6592888" y="5652779"/>
          <a:ext cx="365125" cy="381000"/>
        </p:xfrm>
        <a:graphic>
          <a:graphicData uri="http://schemas.openxmlformats.org/presentationml/2006/ole">
            <p:oleObj spid="_x0000_s74756" r:id="rId6" imgW="228600" imgH="241300" progId="">
              <p:embed/>
            </p:oleObj>
          </a:graphicData>
        </a:graphic>
      </p:graphicFrame>
    </p:spTree>
  </p:cSld>
  <p:clrMapOvr>
    <a:masterClrMapping/>
  </p:clrMapOvr>
  <p:transition spd="med">
    <p:wipe dir="d"/>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a:xfrm>
            <a:off x="1692275" y="334963"/>
            <a:ext cx="3386138" cy="466725"/>
          </a:xfrm>
        </p:spPr>
        <p:txBody>
          <a:bodyPr/>
          <a:lstStyle/>
          <a:p>
            <a:pPr eaLnBrk="1" hangingPunct="1">
              <a:defRPr/>
            </a:pPr>
            <a:r>
              <a:rPr lang="zh-CN" altLang="en-US" dirty="0" smtClean="0">
                <a:solidFill>
                  <a:srgbClr val="A50021"/>
                </a:solidFill>
                <a:effectLst>
                  <a:outerShdw blurRad="38100" dist="38100" dir="2700000" algn="tl">
                    <a:srgbClr val="C0C0C0"/>
                  </a:outerShdw>
                </a:effectLst>
                <a:latin typeface="黑体" panose="02010609060101010101" pitchFamily="49" charset="-122"/>
                <a:ea typeface="黑体" panose="02010609060101010101" pitchFamily="49" charset="-122"/>
              </a:rPr>
              <a:t>（一）给定积分器</a:t>
            </a:r>
            <a:r>
              <a:rPr lang="en-US" altLang="zh-CN" dirty="0" smtClean="0">
                <a:solidFill>
                  <a:srgbClr val="A50021"/>
                </a:solidFill>
                <a:effectLst>
                  <a:outerShdw blurRad="38100" dist="38100" dir="2700000" algn="tl">
                    <a:srgbClr val="C0C0C0"/>
                  </a:outerShdw>
                </a:effectLst>
                <a:latin typeface="黑体" panose="02010609060101010101" pitchFamily="49" charset="-122"/>
                <a:ea typeface="黑体" panose="02010609060101010101" pitchFamily="49" charset="-122"/>
              </a:rPr>
              <a:t>GI</a:t>
            </a:r>
          </a:p>
        </p:txBody>
      </p:sp>
      <p:sp>
        <p:nvSpPr>
          <p:cNvPr id="69638" name="Rectangle 3"/>
          <p:cNvSpPr>
            <a:spLocks noGrp="1" noChangeArrowheads="1"/>
          </p:cNvSpPr>
          <p:nvPr>
            <p:ph idx="1"/>
          </p:nvPr>
        </p:nvSpPr>
        <p:spPr>
          <a:xfrm>
            <a:off x="1697038" y="955675"/>
            <a:ext cx="7446962" cy="3024188"/>
          </a:xfrm>
          <a:solidFill>
            <a:schemeClr val="bg1"/>
          </a:solidFill>
        </p:spPr>
        <p:txBody>
          <a:bodyPr/>
          <a:lstStyle/>
          <a:p>
            <a:pPr eaLnBrk="1" hangingPunct="1">
              <a:defRPr/>
            </a:pPr>
            <a:r>
              <a:rPr lang="zh-CN" altLang="en-US" sz="2200" smtClean="0">
                <a:latin typeface="宋体" pitchFamily="2" charset="-122"/>
                <a:ea typeface="宋体" pitchFamily="2" charset="-122"/>
              </a:rPr>
              <a:t>由模拟电子路给成的给定积分器原理图如图所示，它包含了三级运算放大器。</a:t>
            </a:r>
          </a:p>
          <a:p>
            <a:pPr eaLnBrk="1" hangingPunct="1">
              <a:defRPr/>
            </a:pPr>
            <a:r>
              <a:rPr lang="zh-CN" altLang="en-US" sz="2200" smtClean="0">
                <a:solidFill>
                  <a:srgbClr val="FF0000"/>
                </a:solidFill>
                <a:effectLst>
                  <a:outerShdw blurRad="38100" dist="38100" dir="2700000" algn="tl">
                    <a:srgbClr val="C0C0C0"/>
                  </a:outerShdw>
                </a:effectLst>
                <a:latin typeface="宋体" pitchFamily="2" charset="-122"/>
                <a:ea typeface="宋体" pitchFamily="2" charset="-122"/>
              </a:rPr>
              <a:t>第一级</a:t>
            </a:r>
            <a:r>
              <a:rPr lang="zh-CN" altLang="en-US" sz="2200" smtClean="0">
                <a:latin typeface="宋体" pitchFamily="2" charset="-122"/>
                <a:ea typeface="宋体" pitchFamily="2" charset="-122"/>
              </a:rPr>
              <a:t>是放大倍数的</a:t>
            </a:r>
            <a:r>
              <a:rPr lang="zh-CN" altLang="en-US" sz="2200" smtClean="0">
                <a:solidFill>
                  <a:srgbClr val="A50021"/>
                </a:solidFill>
                <a:effectLst>
                  <a:outerShdw blurRad="38100" dist="38100" dir="2700000" algn="tl">
                    <a:srgbClr val="C0C0C0"/>
                  </a:outerShdw>
                </a:effectLst>
                <a:latin typeface="宋体" pitchFamily="2" charset="-122"/>
                <a:ea typeface="宋体" pitchFamily="2" charset="-122"/>
              </a:rPr>
              <a:t>极性鉴别器</a:t>
            </a:r>
            <a:r>
              <a:rPr lang="zh-CN" altLang="en-US" sz="2200" smtClean="0">
                <a:latin typeface="宋体" pitchFamily="2" charset="-122"/>
                <a:ea typeface="宋体" pitchFamily="2" charset="-122"/>
              </a:rPr>
              <a:t>（</a:t>
            </a:r>
            <a:r>
              <a:rPr lang="en-US" altLang="zh-CN" sz="2200" smtClean="0">
                <a:ea typeface="宋体" pitchFamily="2" charset="-122"/>
              </a:rPr>
              <a:t>R</a:t>
            </a:r>
            <a:r>
              <a:rPr lang="en-US" altLang="zh-CN" sz="2200" baseline="-30000" smtClean="0">
                <a:ea typeface="宋体" pitchFamily="2" charset="-122"/>
              </a:rPr>
              <a:t>1</a:t>
            </a:r>
            <a:r>
              <a:rPr lang="en-US" altLang="zh-CN" sz="2200" smtClean="0">
                <a:ea typeface="宋体" pitchFamily="2" charset="-122"/>
              </a:rPr>
              <a:t>&gt;100R</a:t>
            </a:r>
            <a:r>
              <a:rPr lang="en-US" altLang="zh-CN" sz="2200" baseline="-30000" smtClean="0">
                <a:ea typeface="宋体" pitchFamily="2" charset="-122"/>
              </a:rPr>
              <a:t>0</a:t>
            </a:r>
            <a:r>
              <a:rPr lang="zh-CN" altLang="en-US" sz="2200" smtClean="0">
                <a:latin typeface="宋体" pitchFamily="2" charset="-122"/>
                <a:ea typeface="宋体" pitchFamily="2" charset="-122"/>
              </a:rPr>
              <a:t>）其输出电压</a:t>
            </a:r>
            <a:r>
              <a:rPr lang="en-US" altLang="zh-CN" sz="2200" smtClean="0">
                <a:ea typeface="宋体" pitchFamily="2" charset="-122"/>
              </a:rPr>
              <a:t>U</a:t>
            </a:r>
            <a:r>
              <a:rPr lang="en-US" altLang="zh-CN" sz="2200" baseline="-25000" smtClean="0">
                <a:ea typeface="宋体" pitchFamily="2" charset="-122"/>
              </a:rPr>
              <a:t>1</a:t>
            </a:r>
            <a:r>
              <a:rPr lang="zh-CN" altLang="en-US" sz="2200" smtClean="0">
                <a:latin typeface="宋体" pitchFamily="2" charset="-122"/>
                <a:ea typeface="宋体" pitchFamily="2" charset="-122"/>
              </a:rPr>
              <a:t>只取与给定电压    相反的极性</a:t>
            </a:r>
            <a:r>
              <a:rPr lang="en-US" altLang="zh-CN" sz="2200" smtClean="0">
                <a:latin typeface="宋体" pitchFamily="2" charset="-122"/>
                <a:ea typeface="宋体" pitchFamily="2" charset="-122"/>
              </a:rPr>
              <a:t>,</a:t>
            </a:r>
            <a:r>
              <a:rPr lang="zh-CN" altLang="en-US" sz="2200" smtClean="0">
                <a:latin typeface="宋体" pitchFamily="2" charset="-122"/>
                <a:ea typeface="宋体" pitchFamily="2" charset="-122"/>
              </a:rPr>
              <a:t>不管    大小如何</a:t>
            </a:r>
            <a:r>
              <a:rPr lang="en-US" altLang="zh-CN" sz="2200" smtClean="0">
                <a:latin typeface="宋体" pitchFamily="2" charset="-122"/>
                <a:ea typeface="宋体" pitchFamily="2" charset="-122"/>
              </a:rPr>
              <a:t>,</a:t>
            </a:r>
            <a:r>
              <a:rPr lang="en-US" altLang="zh-CN" sz="2200" smtClean="0">
                <a:solidFill>
                  <a:srgbClr val="A50021"/>
                </a:solidFill>
                <a:ea typeface="宋体" pitchFamily="2" charset="-122"/>
              </a:rPr>
              <a:t>U</a:t>
            </a:r>
            <a:r>
              <a:rPr lang="en-US" altLang="zh-CN" sz="2200" baseline="-25000" smtClean="0">
                <a:solidFill>
                  <a:srgbClr val="A50021"/>
                </a:solidFill>
                <a:ea typeface="宋体" pitchFamily="2" charset="-122"/>
              </a:rPr>
              <a:t>1</a:t>
            </a:r>
            <a:r>
              <a:rPr lang="zh-CN" altLang="en-US" sz="2200" smtClean="0">
                <a:solidFill>
                  <a:srgbClr val="A50021"/>
                </a:solidFill>
                <a:latin typeface="宋体" pitchFamily="2" charset="-122"/>
                <a:ea typeface="宋体" pitchFamily="2" charset="-122"/>
              </a:rPr>
              <a:t>都是饱和值</a:t>
            </a:r>
            <a:r>
              <a:rPr lang="en-US" altLang="zh-CN" sz="2200" smtClean="0">
                <a:latin typeface="宋体" pitchFamily="2" charset="-122"/>
                <a:ea typeface="宋体" pitchFamily="2" charset="-122"/>
              </a:rPr>
              <a:t>.</a:t>
            </a:r>
          </a:p>
          <a:p>
            <a:pPr eaLnBrk="1" hangingPunct="1">
              <a:defRPr/>
            </a:pPr>
            <a:r>
              <a:rPr lang="zh-CN" altLang="en-US" sz="2200" smtClean="0">
                <a:solidFill>
                  <a:srgbClr val="FF0000"/>
                </a:solidFill>
                <a:effectLst>
                  <a:outerShdw blurRad="38100" dist="38100" dir="2700000" algn="tl">
                    <a:srgbClr val="C0C0C0"/>
                  </a:outerShdw>
                </a:effectLst>
                <a:latin typeface="宋体" pitchFamily="2" charset="-122"/>
                <a:ea typeface="宋体" pitchFamily="2" charset="-122"/>
              </a:rPr>
              <a:t>第二级</a:t>
            </a:r>
            <a:r>
              <a:rPr lang="zh-CN" altLang="en-US" sz="2200" smtClean="0">
                <a:latin typeface="宋体" pitchFamily="2" charset="-122"/>
                <a:ea typeface="宋体" pitchFamily="2" charset="-122"/>
              </a:rPr>
              <a:t>是</a:t>
            </a:r>
            <a:r>
              <a:rPr lang="zh-CN" altLang="en-US" sz="2200" smtClean="0">
                <a:solidFill>
                  <a:srgbClr val="A50021"/>
                </a:solidFill>
                <a:effectLst>
                  <a:outerShdw blurRad="38100" dist="38100" dir="2700000" algn="tl">
                    <a:srgbClr val="C0C0C0"/>
                  </a:outerShdw>
                </a:effectLst>
                <a:latin typeface="宋体" pitchFamily="2" charset="-122"/>
                <a:ea typeface="宋体" pitchFamily="2" charset="-122"/>
              </a:rPr>
              <a:t>反向器</a:t>
            </a:r>
            <a:r>
              <a:rPr lang="zh-CN" altLang="en-US" sz="2200" smtClean="0">
                <a:latin typeface="宋体" pitchFamily="2" charset="-122"/>
                <a:ea typeface="宋体" pitchFamily="2" charset="-122"/>
              </a:rPr>
              <a:t>，使其输出电压</a:t>
            </a:r>
            <a:r>
              <a:rPr lang="en-US" altLang="zh-CN" sz="2200" smtClean="0">
                <a:ea typeface="宋体" pitchFamily="2" charset="-122"/>
              </a:rPr>
              <a:t>U</a:t>
            </a:r>
            <a:r>
              <a:rPr lang="en-US" altLang="zh-CN" sz="2200" baseline="-25000" smtClean="0">
                <a:ea typeface="宋体" pitchFamily="2" charset="-122"/>
              </a:rPr>
              <a:t>2</a:t>
            </a:r>
            <a:r>
              <a:rPr lang="zh-CN" altLang="en-US" sz="2200" smtClean="0">
                <a:latin typeface="宋体" pitchFamily="2" charset="-122"/>
                <a:ea typeface="宋体" pitchFamily="2" charset="-122"/>
              </a:rPr>
              <a:t>的极性再倒一下，变成与</a:t>
            </a:r>
          </a:p>
          <a:p>
            <a:pPr eaLnBrk="1" hangingPunct="1">
              <a:defRPr/>
            </a:pPr>
            <a:r>
              <a:rPr lang="zh-CN" altLang="en-US" sz="2200" smtClean="0">
                <a:latin typeface="宋体" pitchFamily="2" charset="-122"/>
                <a:ea typeface="宋体" pitchFamily="2" charset="-122"/>
              </a:rPr>
              <a:t>     极性相同。</a:t>
            </a:r>
          </a:p>
          <a:p>
            <a:pPr eaLnBrk="1" hangingPunct="1">
              <a:defRPr/>
            </a:pPr>
            <a:r>
              <a:rPr lang="zh-CN" altLang="en-US" sz="2200" smtClean="0">
                <a:solidFill>
                  <a:srgbClr val="FF0000"/>
                </a:solidFill>
                <a:effectLst>
                  <a:outerShdw blurRad="38100" dist="38100" dir="2700000" algn="tl">
                    <a:srgbClr val="C0C0C0"/>
                  </a:outerShdw>
                </a:effectLst>
                <a:latin typeface="宋体" pitchFamily="2" charset="-122"/>
                <a:ea typeface="宋体" pitchFamily="2" charset="-122"/>
              </a:rPr>
              <a:t>第三级</a:t>
            </a:r>
            <a:r>
              <a:rPr lang="zh-CN" altLang="en-US" sz="2200" smtClean="0">
                <a:latin typeface="宋体" pitchFamily="2" charset="-122"/>
                <a:ea typeface="宋体" pitchFamily="2" charset="-122"/>
              </a:rPr>
              <a:t>是</a:t>
            </a:r>
            <a:r>
              <a:rPr lang="zh-CN" altLang="en-US" sz="2200" smtClean="0">
                <a:solidFill>
                  <a:srgbClr val="A50021"/>
                </a:solidFill>
                <a:effectLst>
                  <a:outerShdw blurRad="38100" dist="38100" dir="2700000" algn="tl">
                    <a:srgbClr val="C0C0C0"/>
                  </a:outerShdw>
                </a:effectLst>
                <a:latin typeface="宋体" pitchFamily="2" charset="-122"/>
                <a:ea typeface="宋体" pitchFamily="2" charset="-122"/>
              </a:rPr>
              <a:t>积分器</a:t>
            </a:r>
            <a:r>
              <a:rPr lang="zh-CN" altLang="en-US" sz="2200" smtClean="0">
                <a:latin typeface="宋体" pitchFamily="2" charset="-122"/>
                <a:ea typeface="宋体" pitchFamily="2" charset="-122"/>
              </a:rPr>
              <a:t>，经</a:t>
            </a:r>
            <a:r>
              <a:rPr lang="en-US" altLang="zh-CN" sz="2200" smtClean="0">
                <a:ea typeface="宋体" pitchFamily="2" charset="-122"/>
              </a:rPr>
              <a:t>RC</a:t>
            </a:r>
            <a:r>
              <a:rPr lang="zh-CN" altLang="en-US" sz="2200" smtClean="0">
                <a:latin typeface="宋体" pitchFamily="2" charset="-122"/>
                <a:ea typeface="宋体" pitchFamily="2" charset="-122"/>
              </a:rPr>
              <a:t>积分使输出电压 </a:t>
            </a:r>
            <a:r>
              <a:rPr lang="en-US" altLang="zh-CN" sz="2200" smtClean="0">
                <a:ea typeface="宋体" pitchFamily="2" charset="-122"/>
              </a:rPr>
              <a:t>U</a:t>
            </a:r>
            <a:r>
              <a:rPr lang="en-US" altLang="zh-CN" sz="2200" baseline="-25000" smtClean="0">
                <a:ea typeface="宋体" pitchFamily="2" charset="-122"/>
              </a:rPr>
              <a:t>gi</a:t>
            </a:r>
            <a:r>
              <a:rPr lang="en-US" altLang="zh-CN" sz="2200" smtClean="0">
                <a:latin typeface="宋体" pitchFamily="2" charset="-122"/>
                <a:ea typeface="宋体" pitchFamily="2" charset="-122"/>
              </a:rPr>
              <a:t> </a:t>
            </a:r>
            <a:r>
              <a:rPr lang="zh-CN" altLang="en-US" sz="2200" smtClean="0">
                <a:latin typeface="宋体" pitchFamily="2" charset="-122"/>
                <a:ea typeface="宋体" pitchFamily="2" charset="-122"/>
              </a:rPr>
              <a:t>成为斜坡信号，积分的变化率用电位器</a:t>
            </a:r>
            <a:r>
              <a:rPr lang="en-US" altLang="zh-CN" sz="2200" smtClean="0">
                <a:ea typeface="宋体" pitchFamily="2" charset="-122"/>
              </a:rPr>
              <a:t>RP</a:t>
            </a:r>
            <a:r>
              <a:rPr lang="zh-CN" altLang="en-US" sz="2200" smtClean="0">
                <a:latin typeface="宋体" pitchFamily="2" charset="-122"/>
                <a:ea typeface="宋体" pitchFamily="2" charset="-122"/>
              </a:rPr>
              <a:t>来调节。</a:t>
            </a:r>
            <a:endParaRPr lang="zh-CN" altLang="en-US" sz="2200" smtClean="0">
              <a:ea typeface="宋体" pitchFamily="2" charset="-122"/>
            </a:endParaRPr>
          </a:p>
        </p:txBody>
      </p:sp>
      <p:graphicFrame>
        <p:nvGraphicFramePr>
          <p:cNvPr id="75778" name="Object 5"/>
          <p:cNvGraphicFramePr>
            <a:graphicFrameLocks/>
          </p:cNvGraphicFramePr>
          <p:nvPr/>
        </p:nvGraphicFramePr>
        <p:xfrm>
          <a:off x="4092575" y="1936750"/>
          <a:ext cx="365125" cy="381000"/>
        </p:xfrm>
        <a:graphic>
          <a:graphicData uri="http://schemas.openxmlformats.org/presentationml/2006/ole">
            <p:oleObj spid="_x0000_s75778" r:id="rId3" imgW="228600" imgH="241300" progId="">
              <p:embed/>
            </p:oleObj>
          </a:graphicData>
        </a:graphic>
      </p:graphicFrame>
      <p:graphicFrame>
        <p:nvGraphicFramePr>
          <p:cNvPr id="75779" name="Object 6"/>
          <p:cNvGraphicFramePr>
            <a:graphicFrameLocks/>
          </p:cNvGraphicFramePr>
          <p:nvPr/>
        </p:nvGraphicFramePr>
        <p:xfrm>
          <a:off x="6765925" y="1949450"/>
          <a:ext cx="365125" cy="381000"/>
        </p:xfrm>
        <a:graphic>
          <a:graphicData uri="http://schemas.openxmlformats.org/presentationml/2006/ole">
            <p:oleObj spid="_x0000_s75779" r:id="rId4" imgW="228600" imgH="241300" progId="">
              <p:embed/>
            </p:oleObj>
          </a:graphicData>
        </a:graphic>
      </p:graphicFrame>
      <p:graphicFrame>
        <p:nvGraphicFramePr>
          <p:cNvPr id="75780" name="Object 7"/>
          <p:cNvGraphicFramePr>
            <a:graphicFrameLocks/>
          </p:cNvGraphicFramePr>
          <p:nvPr/>
        </p:nvGraphicFramePr>
        <p:xfrm>
          <a:off x="1874838" y="2938463"/>
          <a:ext cx="365125" cy="381000"/>
        </p:xfrm>
        <a:graphic>
          <a:graphicData uri="http://schemas.openxmlformats.org/presentationml/2006/ole">
            <p:oleObj spid="_x0000_s75780" r:id="rId5" imgW="228600" imgH="241300" progId="">
              <p:embed/>
            </p:oleObj>
          </a:graphicData>
        </a:graphic>
      </p:graphicFrame>
      <p:pic>
        <p:nvPicPr>
          <p:cNvPr id="75783" name="Picture 15"/>
          <p:cNvPicPr>
            <a:picLocks noChangeAspect="1" noChangeArrowheads="1"/>
          </p:cNvPicPr>
          <p:nvPr/>
        </p:nvPicPr>
        <p:blipFill>
          <a:blip r:embed="rId6" cstate="print"/>
          <a:srcRect/>
          <a:stretch>
            <a:fillRect/>
          </a:stretch>
        </p:blipFill>
        <p:spPr bwMode="auto">
          <a:xfrm>
            <a:off x="1838325" y="4100513"/>
            <a:ext cx="7004050" cy="2757487"/>
          </a:xfrm>
          <a:prstGeom prst="rect">
            <a:avLst/>
          </a:prstGeom>
          <a:noFill/>
          <a:ln w="9525">
            <a:noFill/>
            <a:miter lim="800000"/>
            <a:headEnd/>
            <a:tailEnd/>
          </a:ln>
        </p:spPr>
      </p:pic>
      <p:sp>
        <p:nvSpPr>
          <p:cNvPr id="14"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8"/>
          <p:cNvSpPr>
            <a:spLocks noChangeArrowheads="1"/>
          </p:cNvSpPr>
          <p:nvPr/>
        </p:nvSpPr>
        <p:spPr bwMode="auto">
          <a:xfrm>
            <a:off x="-12700" y="4275138"/>
            <a:ext cx="1673225" cy="6350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1787525" y="200025"/>
            <a:ext cx="4406900" cy="611188"/>
          </a:xfrm>
        </p:spPr>
        <p:txBody>
          <a:bodyPr/>
          <a:lstStyle/>
          <a:p>
            <a:pPr eaLnBrk="1" hangingPunct="1">
              <a:defRPr/>
            </a:pPr>
            <a:r>
              <a:rPr lang="zh-CN" altLang="en-US" dirty="0" smtClean="0">
                <a:solidFill>
                  <a:srgbClr val="A50021"/>
                </a:solidFill>
                <a:effectLst>
                  <a:outerShdw blurRad="38100" dist="38100" dir="2700000" algn="tl">
                    <a:srgbClr val="C0C0C0"/>
                  </a:outerShdw>
                </a:effectLst>
                <a:latin typeface="黑体" panose="02010609060101010101" pitchFamily="49" charset="-122"/>
                <a:ea typeface="黑体" panose="02010609060101010101" pitchFamily="49" charset="-122"/>
              </a:rPr>
              <a:t>（二）绝对值变换器</a:t>
            </a:r>
            <a:r>
              <a:rPr lang="en-US" altLang="zh-CN" dirty="0" smtClean="0">
                <a:solidFill>
                  <a:srgbClr val="A50021"/>
                </a:solidFill>
                <a:effectLst>
                  <a:outerShdw blurRad="38100" dist="38100" dir="2700000" algn="tl">
                    <a:srgbClr val="C0C0C0"/>
                  </a:outerShdw>
                </a:effectLst>
                <a:latin typeface="黑体" panose="02010609060101010101" pitchFamily="49" charset="-122"/>
                <a:ea typeface="黑体" panose="02010609060101010101" pitchFamily="49" charset="-122"/>
              </a:rPr>
              <a:t>GAB</a:t>
            </a:r>
          </a:p>
        </p:txBody>
      </p:sp>
      <p:sp>
        <p:nvSpPr>
          <p:cNvPr id="76804" name="Rectangle 3"/>
          <p:cNvSpPr>
            <a:spLocks noGrp="1" noChangeArrowheads="1"/>
          </p:cNvSpPr>
          <p:nvPr>
            <p:ph idx="1"/>
          </p:nvPr>
        </p:nvSpPr>
        <p:spPr>
          <a:xfrm>
            <a:off x="1690688" y="955675"/>
            <a:ext cx="7453312" cy="1944688"/>
          </a:xfrm>
        </p:spPr>
        <p:txBody>
          <a:bodyPr/>
          <a:lstStyle/>
          <a:p>
            <a:pPr algn="just" eaLnBrk="1" hangingPunct="1">
              <a:spcBef>
                <a:spcPts val="1200"/>
              </a:spcBef>
            </a:pPr>
            <a:r>
              <a:rPr lang="zh-CN" altLang="en-US" sz="2200" smtClean="0">
                <a:latin typeface="宋体" pitchFamily="2" charset="-122"/>
                <a:ea typeface="宋体" pitchFamily="2" charset="-122"/>
              </a:rPr>
              <a:t>绝对值变换器</a:t>
            </a:r>
            <a:r>
              <a:rPr lang="en-US" altLang="zh-CN" sz="2200" smtClean="0">
                <a:ea typeface="宋体" pitchFamily="2" charset="-122"/>
              </a:rPr>
              <a:t>GAB</a:t>
            </a:r>
            <a:r>
              <a:rPr lang="zh-CN" altLang="en-US" sz="2200" smtClean="0">
                <a:latin typeface="宋体" pitchFamily="2" charset="-122"/>
                <a:ea typeface="宋体" pitchFamily="2" charset="-122"/>
              </a:rPr>
              <a:t>的电路如图所示。</a:t>
            </a:r>
          </a:p>
          <a:p>
            <a:pPr algn="just" eaLnBrk="1" hangingPunct="1">
              <a:spcBef>
                <a:spcPts val="1200"/>
              </a:spcBef>
            </a:pPr>
            <a:r>
              <a:rPr lang="zh-CN" altLang="en-US" sz="2200" smtClean="0">
                <a:latin typeface="宋体" pitchFamily="2" charset="-122"/>
                <a:ea typeface="宋体" pitchFamily="2" charset="-122"/>
              </a:rPr>
              <a:t>如果忽略二极管</a:t>
            </a:r>
            <a:r>
              <a:rPr lang="en-US" altLang="zh-CN" sz="2200" smtClean="0">
                <a:ea typeface="宋体" pitchFamily="2" charset="-122"/>
              </a:rPr>
              <a:t>VD</a:t>
            </a:r>
            <a:r>
              <a:rPr lang="en-US" altLang="zh-CN" sz="2200" baseline="-30000" smtClean="0">
                <a:ea typeface="宋体" pitchFamily="2" charset="-122"/>
              </a:rPr>
              <a:t>1</a:t>
            </a:r>
            <a:r>
              <a:rPr lang="zh-CN" altLang="en-US" sz="2200" smtClean="0">
                <a:latin typeface="宋体" pitchFamily="2" charset="-122"/>
                <a:ea typeface="宋体" pitchFamily="2" charset="-122"/>
              </a:rPr>
              <a:t>和</a:t>
            </a:r>
            <a:r>
              <a:rPr lang="en-US" altLang="zh-CN" sz="2200" smtClean="0">
                <a:ea typeface="宋体" pitchFamily="2" charset="-122"/>
              </a:rPr>
              <a:t>VD</a:t>
            </a:r>
            <a:r>
              <a:rPr lang="en-US" altLang="zh-CN" sz="2200" baseline="-30000" smtClean="0">
                <a:ea typeface="宋体" pitchFamily="2" charset="-122"/>
              </a:rPr>
              <a:t>2</a:t>
            </a:r>
            <a:r>
              <a:rPr lang="zh-CN" altLang="en-US" sz="2200" smtClean="0">
                <a:latin typeface="宋体" pitchFamily="2" charset="-122"/>
                <a:ea typeface="宋体" pitchFamily="2" charset="-122"/>
              </a:rPr>
              <a:t>的正向压降，其输出电压</a:t>
            </a:r>
            <a:r>
              <a:rPr lang="en-US" altLang="zh-CN" sz="2200" smtClean="0">
                <a:ea typeface="宋体" pitchFamily="2" charset="-122"/>
              </a:rPr>
              <a:t>U</a:t>
            </a:r>
            <a:r>
              <a:rPr lang="en-US" altLang="zh-CN" sz="2200" baseline="-25000" smtClean="0">
                <a:ea typeface="宋体" pitchFamily="2" charset="-122"/>
              </a:rPr>
              <a:t>abs </a:t>
            </a:r>
            <a:r>
              <a:rPr lang="zh-CN" altLang="en-US" sz="2200" smtClean="0">
                <a:latin typeface="宋体" pitchFamily="2" charset="-122"/>
                <a:ea typeface="宋体" pitchFamily="2" charset="-122"/>
              </a:rPr>
              <a:t>的大小与输入信号</a:t>
            </a:r>
            <a:r>
              <a:rPr lang="en-US" altLang="zh-CN" sz="2200" smtClean="0">
                <a:ea typeface="宋体" pitchFamily="2" charset="-122"/>
              </a:rPr>
              <a:t>U</a:t>
            </a:r>
            <a:r>
              <a:rPr lang="en-US" altLang="zh-CN" sz="2200" baseline="-25000" smtClean="0">
                <a:ea typeface="宋体" pitchFamily="2" charset="-122"/>
              </a:rPr>
              <a:t>gi</a:t>
            </a:r>
            <a:r>
              <a:rPr lang="zh-CN" altLang="en-US" sz="2200" smtClean="0">
                <a:latin typeface="宋体" pitchFamily="2" charset="-122"/>
                <a:ea typeface="宋体" pitchFamily="2" charset="-122"/>
              </a:rPr>
              <a:t>（来自给定积分器）相等，而极性则不随</a:t>
            </a:r>
            <a:r>
              <a:rPr lang="en-US" altLang="zh-CN" sz="2200" smtClean="0">
                <a:ea typeface="宋体" pitchFamily="2" charset="-122"/>
              </a:rPr>
              <a:t>U</a:t>
            </a:r>
            <a:r>
              <a:rPr lang="en-US" altLang="zh-CN" sz="2200" baseline="-25000" smtClean="0">
                <a:ea typeface="宋体" pitchFamily="2" charset="-122"/>
              </a:rPr>
              <a:t>gi</a:t>
            </a:r>
            <a:r>
              <a:rPr lang="zh-CN" altLang="en-US" sz="2200" smtClean="0">
                <a:latin typeface="宋体" pitchFamily="2" charset="-122"/>
                <a:ea typeface="宋体" pitchFamily="2" charset="-122"/>
              </a:rPr>
              <a:t>的极性变化，也就是说，       。</a:t>
            </a:r>
            <a:endParaRPr lang="en-US" altLang="zh-CN" sz="2200" smtClean="0">
              <a:latin typeface="宋体" pitchFamily="2" charset="-122"/>
              <a:ea typeface="宋体" pitchFamily="2" charset="-122"/>
            </a:endParaRPr>
          </a:p>
          <a:p>
            <a:pPr algn="just" eaLnBrk="1" hangingPunct="1">
              <a:spcBef>
                <a:spcPts val="1200"/>
              </a:spcBef>
            </a:pPr>
            <a:r>
              <a:rPr lang="zh-CN" altLang="en-US" sz="2200" smtClean="0">
                <a:latin typeface="宋体" pitchFamily="2" charset="-122"/>
                <a:ea typeface="宋体" pitchFamily="2" charset="-122"/>
              </a:rPr>
              <a:t>图中为负，也可以设计成正的极性，视系统对控制信号极性的需要而定。</a:t>
            </a:r>
            <a:endParaRPr lang="zh-CN" altLang="en-US" sz="2200" smtClean="0">
              <a:ea typeface="宋体" pitchFamily="2" charset="-122"/>
            </a:endParaRPr>
          </a:p>
          <a:p>
            <a:pPr algn="just" eaLnBrk="1" hangingPunct="1"/>
            <a:endParaRPr lang="zh-CN" altLang="en-US" sz="2200" smtClean="0">
              <a:ea typeface="宋体" pitchFamily="2" charset="-122"/>
            </a:endParaRPr>
          </a:p>
        </p:txBody>
      </p:sp>
      <p:graphicFrame>
        <p:nvGraphicFramePr>
          <p:cNvPr id="76802" name="Object 4"/>
          <p:cNvGraphicFramePr>
            <a:graphicFrameLocks/>
          </p:cNvGraphicFramePr>
          <p:nvPr/>
        </p:nvGraphicFramePr>
        <p:xfrm>
          <a:off x="5380038" y="2108200"/>
          <a:ext cx="990600" cy="377825"/>
        </p:xfrm>
        <a:graphic>
          <a:graphicData uri="http://schemas.openxmlformats.org/presentationml/2006/ole">
            <p:oleObj spid="_x0000_s76802" r:id="rId3" imgW="723586" imgH="279279" progId="">
              <p:embed/>
            </p:oleObj>
          </a:graphicData>
        </a:graphic>
      </p:graphicFrame>
      <p:pic>
        <p:nvPicPr>
          <p:cNvPr id="76805" name="Picture 12"/>
          <p:cNvPicPr>
            <a:picLocks noChangeAspect="1" noChangeArrowheads="1"/>
          </p:cNvPicPr>
          <p:nvPr/>
        </p:nvPicPr>
        <p:blipFill>
          <a:blip r:embed="rId4" cstate="print"/>
          <a:srcRect/>
          <a:stretch>
            <a:fillRect/>
          </a:stretch>
        </p:blipFill>
        <p:spPr bwMode="auto">
          <a:xfrm>
            <a:off x="2500313" y="3549650"/>
            <a:ext cx="5519737" cy="3130550"/>
          </a:xfrm>
          <a:prstGeom prst="rect">
            <a:avLst/>
          </a:prstGeom>
          <a:noFill/>
          <a:ln w="9525">
            <a:noFill/>
            <a:miter lim="800000"/>
            <a:headEnd/>
            <a:tailEnd/>
          </a:ln>
        </p:spPr>
      </p:pic>
      <p:sp>
        <p:nvSpPr>
          <p:cNvPr id="12"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8"/>
          <p:cNvSpPr>
            <a:spLocks noChangeArrowheads="1"/>
          </p:cNvSpPr>
          <p:nvPr/>
        </p:nvSpPr>
        <p:spPr bwMode="auto">
          <a:xfrm>
            <a:off x="-12700" y="4275138"/>
            <a:ext cx="1673225" cy="6350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a:xfrm>
            <a:off x="1758950" y="268288"/>
            <a:ext cx="3186113" cy="606425"/>
          </a:xfrm>
        </p:spPr>
        <p:txBody>
          <a:bodyPr/>
          <a:lstStyle/>
          <a:p>
            <a:pPr eaLnBrk="1" hangingPunct="1">
              <a:defRPr/>
            </a:pPr>
            <a:r>
              <a:rPr lang="zh-CN" altLang="en-US" dirty="0" smtClean="0">
                <a:solidFill>
                  <a:srgbClr val="A50021"/>
                </a:solidFill>
                <a:effectLst>
                  <a:outerShdw blurRad="38100" dist="38100" dir="2700000" algn="tl">
                    <a:srgbClr val="C0C0C0"/>
                  </a:outerShdw>
                </a:effectLst>
                <a:latin typeface="黑体" panose="02010609060101010101" pitchFamily="49" charset="-122"/>
                <a:ea typeface="黑体" panose="02010609060101010101" pitchFamily="49" charset="-122"/>
              </a:rPr>
              <a:t>（三）电压控制环节</a:t>
            </a:r>
          </a:p>
        </p:txBody>
      </p:sp>
      <p:sp>
        <p:nvSpPr>
          <p:cNvPr id="522243" name="Rectangle 3"/>
          <p:cNvSpPr>
            <a:spLocks noGrp="1" noChangeArrowheads="1"/>
          </p:cNvSpPr>
          <p:nvPr>
            <p:ph idx="1"/>
          </p:nvPr>
        </p:nvSpPr>
        <p:spPr>
          <a:xfrm>
            <a:off x="1706563" y="1003300"/>
            <a:ext cx="7437437" cy="2509838"/>
          </a:xfrm>
        </p:spPr>
        <p:txBody>
          <a:bodyPr/>
          <a:lstStyle/>
          <a:p>
            <a:pPr algn="just" eaLnBrk="1" hangingPunct="1">
              <a:lnSpc>
                <a:spcPct val="90000"/>
              </a:lnSpc>
              <a:spcBef>
                <a:spcPts val="1800"/>
              </a:spcBef>
              <a:defRPr/>
            </a:pPr>
            <a:r>
              <a:rPr lang="zh-CN" altLang="en-US" smtClean="0">
                <a:latin typeface="宋体" pitchFamily="2" charset="-122"/>
                <a:ea typeface="宋体" pitchFamily="2" charset="-122"/>
              </a:rPr>
              <a:t>电压控制环节一般采用电压、电流双闭环的结构，如图所示。</a:t>
            </a:r>
          </a:p>
          <a:p>
            <a:pPr algn="just" eaLnBrk="1" hangingPunct="1">
              <a:lnSpc>
                <a:spcPct val="90000"/>
              </a:lnSpc>
              <a:spcBef>
                <a:spcPts val="1800"/>
              </a:spcBef>
              <a:defRPr/>
            </a:pPr>
            <a:r>
              <a:rPr lang="zh-CN" altLang="en-US" smtClean="0">
                <a:solidFill>
                  <a:srgbClr val="CC0000"/>
                </a:solidFill>
                <a:effectLst>
                  <a:outerShdw blurRad="38100" dist="38100" dir="2700000" algn="tl">
                    <a:srgbClr val="C0C0C0"/>
                  </a:outerShdw>
                </a:effectLst>
                <a:latin typeface="宋体" pitchFamily="2" charset="-122"/>
                <a:ea typeface="宋体" pitchFamily="2" charset="-122"/>
              </a:rPr>
              <a:t>内环设电流调节器</a:t>
            </a:r>
            <a:r>
              <a:rPr lang="en-US" altLang="zh-CN" smtClean="0">
                <a:solidFill>
                  <a:srgbClr val="CC0000"/>
                </a:solidFill>
                <a:effectLst>
                  <a:outerShdw blurRad="38100" dist="38100" dir="2700000" algn="tl">
                    <a:srgbClr val="C0C0C0"/>
                  </a:outerShdw>
                </a:effectLst>
                <a:ea typeface="宋体" pitchFamily="2" charset="-122"/>
              </a:rPr>
              <a:t>ACR</a:t>
            </a:r>
            <a:r>
              <a:rPr lang="zh-CN" altLang="en-US" smtClean="0">
                <a:solidFill>
                  <a:srgbClr val="CC0000"/>
                </a:solidFill>
                <a:effectLst>
                  <a:outerShdw blurRad="38100" dist="38100" dir="2700000" algn="tl">
                    <a:srgbClr val="C0C0C0"/>
                  </a:outerShdw>
                </a:effectLst>
                <a:latin typeface="宋体" pitchFamily="2" charset="-122"/>
                <a:ea typeface="宋体" pitchFamily="2" charset="-122"/>
              </a:rPr>
              <a:t>，用以限制动态电流，兼起保护作用</a:t>
            </a:r>
            <a:r>
              <a:rPr lang="zh-CN" altLang="en-US" smtClean="0">
                <a:latin typeface="宋体" pitchFamily="2" charset="-122"/>
                <a:ea typeface="宋体" pitchFamily="2" charset="-122"/>
              </a:rPr>
              <a:t>。</a:t>
            </a:r>
          </a:p>
          <a:p>
            <a:pPr algn="just" eaLnBrk="1" hangingPunct="1">
              <a:lnSpc>
                <a:spcPct val="90000"/>
              </a:lnSpc>
              <a:spcBef>
                <a:spcPts val="1800"/>
              </a:spcBef>
              <a:defRPr/>
            </a:pPr>
            <a:r>
              <a:rPr lang="zh-CN" altLang="en-US" smtClean="0">
                <a:solidFill>
                  <a:srgbClr val="CC0000"/>
                </a:solidFill>
                <a:effectLst>
                  <a:outerShdw blurRad="38100" dist="38100" dir="2700000" algn="tl">
                    <a:srgbClr val="C0C0C0"/>
                  </a:outerShdw>
                </a:effectLst>
                <a:latin typeface="宋体" pitchFamily="2" charset="-122"/>
                <a:ea typeface="宋体" pitchFamily="2" charset="-122"/>
              </a:rPr>
              <a:t>外环设电压调节器</a:t>
            </a:r>
            <a:r>
              <a:rPr lang="en-US" altLang="zh-CN" smtClean="0">
                <a:solidFill>
                  <a:srgbClr val="CC0000"/>
                </a:solidFill>
                <a:effectLst>
                  <a:outerShdw blurRad="38100" dist="38100" dir="2700000" algn="tl">
                    <a:srgbClr val="C0C0C0"/>
                  </a:outerShdw>
                </a:effectLst>
                <a:ea typeface="宋体" pitchFamily="2" charset="-122"/>
              </a:rPr>
              <a:t>AVR</a:t>
            </a:r>
            <a:r>
              <a:rPr lang="zh-CN" altLang="en-US" smtClean="0">
                <a:solidFill>
                  <a:srgbClr val="CC0000"/>
                </a:solidFill>
                <a:effectLst>
                  <a:outerShdw blurRad="38100" dist="38100" dir="2700000" algn="tl">
                    <a:srgbClr val="C0C0C0"/>
                  </a:outerShdw>
                </a:effectLst>
                <a:latin typeface="宋体" pitchFamily="2" charset="-122"/>
                <a:ea typeface="宋体" pitchFamily="2" charset="-122"/>
              </a:rPr>
              <a:t>，用以控制输出电压</a:t>
            </a:r>
            <a:r>
              <a:rPr lang="zh-CN" altLang="en-US" smtClean="0">
                <a:latin typeface="宋体" pitchFamily="2" charset="-122"/>
                <a:ea typeface="宋体" pitchFamily="2" charset="-122"/>
              </a:rPr>
              <a:t>。</a:t>
            </a:r>
          </a:p>
          <a:p>
            <a:pPr algn="just" eaLnBrk="1" hangingPunct="1">
              <a:lnSpc>
                <a:spcPct val="90000"/>
              </a:lnSpc>
              <a:spcBef>
                <a:spcPts val="1800"/>
              </a:spcBef>
              <a:defRPr/>
            </a:pPr>
            <a:r>
              <a:rPr lang="zh-CN" altLang="en-US" smtClean="0">
                <a:latin typeface="宋体" pitchFamily="2" charset="-122"/>
                <a:ea typeface="宋体" pitchFamily="2" charset="-122"/>
              </a:rPr>
              <a:t>简单的小容量系统也可用单电压环结构。</a:t>
            </a:r>
          </a:p>
          <a:p>
            <a:pPr algn="just" eaLnBrk="1" hangingPunct="1">
              <a:lnSpc>
                <a:spcPct val="90000"/>
              </a:lnSpc>
              <a:spcBef>
                <a:spcPts val="1800"/>
              </a:spcBef>
              <a:defRPr/>
            </a:pPr>
            <a:r>
              <a:rPr lang="zh-CN" altLang="en-US" smtClean="0">
                <a:latin typeface="宋体" pitchFamily="2" charset="-122"/>
                <a:ea typeface="宋体" pitchFamily="2" charset="-122"/>
              </a:rPr>
              <a:t>电压</a:t>
            </a:r>
            <a:r>
              <a:rPr lang="en-US" altLang="zh-CN" smtClean="0">
                <a:ea typeface="宋体" pitchFamily="2" charset="-122"/>
              </a:rPr>
              <a:t>-</a:t>
            </a:r>
            <a:r>
              <a:rPr lang="zh-CN" altLang="en-US" smtClean="0">
                <a:latin typeface="宋体" pitchFamily="2" charset="-122"/>
                <a:ea typeface="宋体" pitchFamily="2" charset="-122"/>
              </a:rPr>
              <a:t>频率控制信号加到电压调节器上以前，应先通过</a:t>
            </a:r>
            <a:r>
              <a:rPr lang="zh-CN" altLang="en-US" smtClean="0">
                <a:solidFill>
                  <a:srgbClr val="FF0000"/>
                </a:solidFill>
                <a:latin typeface="宋体" pitchFamily="2" charset="-122"/>
                <a:ea typeface="宋体" pitchFamily="2" charset="-122"/>
              </a:rPr>
              <a:t>函数发生器</a:t>
            </a:r>
            <a:r>
              <a:rPr lang="en-US" altLang="zh-CN" smtClean="0">
                <a:solidFill>
                  <a:srgbClr val="FF0000"/>
                </a:solidFill>
                <a:ea typeface="宋体" pitchFamily="2" charset="-122"/>
              </a:rPr>
              <a:t>GF</a:t>
            </a:r>
            <a:r>
              <a:rPr lang="zh-CN" altLang="en-US" smtClean="0">
                <a:latin typeface="宋体" pitchFamily="2" charset="-122"/>
                <a:ea typeface="宋体" pitchFamily="2" charset="-122"/>
              </a:rPr>
              <a:t>，把电压给定信号   提高一些，以补偿定子阻抗压降，改善调速时（特别是低速时）的机械特性。</a:t>
            </a:r>
            <a:r>
              <a:rPr lang="zh-CN" altLang="en-US" smtClean="0">
                <a:ea typeface="宋体" pitchFamily="2" charset="-122"/>
              </a:rPr>
              <a:t> </a:t>
            </a:r>
          </a:p>
        </p:txBody>
      </p:sp>
      <p:graphicFrame>
        <p:nvGraphicFramePr>
          <p:cNvPr id="77826" name="Object 4"/>
          <p:cNvGraphicFramePr>
            <a:graphicFrameLocks/>
          </p:cNvGraphicFramePr>
          <p:nvPr/>
        </p:nvGraphicFramePr>
        <p:xfrm>
          <a:off x="4187825" y="3195638"/>
          <a:ext cx="350838" cy="381000"/>
        </p:xfrm>
        <a:graphic>
          <a:graphicData uri="http://schemas.openxmlformats.org/presentationml/2006/ole">
            <p:oleObj spid="_x0000_s77826" r:id="rId3" imgW="215713" imgH="241091" progId="">
              <p:embed/>
            </p:oleObj>
          </a:graphicData>
        </a:graphic>
      </p:graphicFrame>
      <p:pic>
        <p:nvPicPr>
          <p:cNvPr id="77829" name="Picture 12"/>
          <p:cNvPicPr>
            <a:picLocks noChangeAspect="1" noChangeArrowheads="1"/>
          </p:cNvPicPr>
          <p:nvPr/>
        </p:nvPicPr>
        <p:blipFill>
          <a:blip r:embed="rId4" cstate="print"/>
          <a:srcRect/>
          <a:stretch>
            <a:fillRect/>
          </a:stretch>
        </p:blipFill>
        <p:spPr bwMode="auto">
          <a:xfrm>
            <a:off x="2222500" y="3873500"/>
            <a:ext cx="6148388" cy="2901950"/>
          </a:xfrm>
          <a:prstGeom prst="rect">
            <a:avLst/>
          </a:prstGeom>
          <a:noFill/>
          <a:ln w="9525">
            <a:noFill/>
            <a:miter lim="800000"/>
            <a:headEnd/>
            <a:tailEnd/>
          </a:ln>
        </p:spPr>
      </p:pic>
      <p:sp>
        <p:nvSpPr>
          <p:cNvPr id="12"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8"/>
          <p:cNvSpPr>
            <a:spLocks noChangeArrowheads="1"/>
          </p:cNvSpPr>
          <p:nvPr/>
        </p:nvSpPr>
        <p:spPr bwMode="auto">
          <a:xfrm>
            <a:off x="-12700" y="4275138"/>
            <a:ext cx="1673225" cy="6350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a:xfrm>
            <a:off x="1778000" y="247650"/>
            <a:ext cx="3902075" cy="615950"/>
          </a:xfrm>
        </p:spPr>
        <p:txBody>
          <a:bodyPr/>
          <a:lstStyle/>
          <a:p>
            <a:pPr eaLnBrk="1" hangingPunct="1">
              <a:defRPr/>
            </a:pPr>
            <a:r>
              <a:rPr lang="zh-CN" altLang="en-US" dirty="0" smtClean="0">
                <a:solidFill>
                  <a:srgbClr val="A50021"/>
                </a:solidFill>
                <a:effectLst>
                  <a:outerShdw blurRad="38100" dist="38100" dir="2700000" algn="tl">
                    <a:srgbClr val="C0C0C0"/>
                  </a:outerShdw>
                </a:effectLst>
                <a:latin typeface="黑体" panose="02010609060101010101" pitchFamily="49" charset="-122"/>
                <a:ea typeface="黑体" panose="02010609060101010101" pitchFamily="49" charset="-122"/>
              </a:rPr>
              <a:t>（四）频率控制环节</a:t>
            </a:r>
          </a:p>
        </p:txBody>
      </p:sp>
      <p:sp>
        <p:nvSpPr>
          <p:cNvPr id="149507" name="Rectangle 3"/>
          <p:cNvSpPr>
            <a:spLocks noGrp="1" noChangeArrowheads="1"/>
          </p:cNvSpPr>
          <p:nvPr>
            <p:ph idx="1"/>
          </p:nvPr>
        </p:nvSpPr>
        <p:spPr>
          <a:xfrm>
            <a:off x="1698625" y="950913"/>
            <a:ext cx="7445375" cy="1790700"/>
          </a:xfrm>
        </p:spPr>
        <p:txBody>
          <a:bodyPr/>
          <a:lstStyle/>
          <a:p>
            <a:pPr algn="just" eaLnBrk="1" hangingPunct="1"/>
            <a:r>
              <a:rPr lang="zh-CN" altLang="en-US" sz="2200" smtClean="0">
                <a:ea typeface="宋体" pitchFamily="2" charset="-122"/>
              </a:rPr>
              <a:t>频率控制环节主要由</a:t>
            </a:r>
            <a:r>
              <a:rPr lang="zh-CN" altLang="en-US" sz="2400" smtClean="0">
                <a:solidFill>
                  <a:srgbClr val="FF0000"/>
                </a:solidFill>
                <a:ea typeface="宋体" pitchFamily="2" charset="-122"/>
              </a:rPr>
              <a:t>压频变换器</a:t>
            </a:r>
            <a:r>
              <a:rPr lang="en-US" altLang="zh-CN" sz="2400" smtClean="0">
                <a:solidFill>
                  <a:srgbClr val="FF0000"/>
                </a:solidFill>
                <a:ea typeface="宋体" pitchFamily="2" charset="-122"/>
              </a:rPr>
              <a:t>GVF</a:t>
            </a:r>
            <a:r>
              <a:rPr lang="zh-CN" altLang="en-US" sz="2200" smtClean="0">
                <a:ea typeface="宋体" pitchFamily="2" charset="-122"/>
              </a:rPr>
              <a:t>、环形分配器</a:t>
            </a:r>
            <a:r>
              <a:rPr lang="en-US" altLang="zh-CN" sz="2200" smtClean="0">
                <a:ea typeface="宋体" pitchFamily="2" charset="-122"/>
              </a:rPr>
              <a:t>DRC</a:t>
            </a:r>
            <a:r>
              <a:rPr lang="zh-CN" altLang="en-US" sz="2200" smtClean="0">
                <a:ea typeface="宋体" pitchFamily="2" charset="-122"/>
              </a:rPr>
              <a:t>和脉冲放大器</a:t>
            </a:r>
            <a:r>
              <a:rPr lang="en-US" altLang="zh-CN" sz="2200" smtClean="0">
                <a:ea typeface="宋体" pitchFamily="2" charset="-122"/>
              </a:rPr>
              <a:t>AP</a:t>
            </a:r>
            <a:r>
              <a:rPr lang="zh-CN" altLang="en-US" sz="2200" smtClean="0">
                <a:ea typeface="宋体" pitchFamily="2" charset="-122"/>
              </a:rPr>
              <a:t>三部分组成；</a:t>
            </a:r>
          </a:p>
          <a:p>
            <a:pPr algn="just" eaLnBrk="1" hangingPunct="1"/>
            <a:r>
              <a:rPr lang="zh-CN" altLang="en-US" sz="2200" smtClean="0">
                <a:ea typeface="宋体" pitchFamily="2" charset="-122"/>
              </a:rPr>
              <a:t>将电压</a:t>
            </a:r>
            <a:r>
              <a:rPr lang="en-US" altLang="zh-CN" sz="2200" smtClean="0">
                <a:ea typeface="宋体" pitchFamily="2" charset="-122"/>
              </a:rPr>
              <a:t>——</a:t>
            </a:r>
            <a:r>
              <a:rPr lang="zh-CN" altLang="en-US" sz="2200" smtClean="0">
                <a:ea typeface="宋体" pitchFamily="2" charset="-122"/>
              </a:rPr>
              <a:t>频率控制信号</a:t>
            </a:r>
            <a:r>
              <a:rPr lang="en-US" altLang="zh-CN" sz="2200" smtClean="0">
                <a:ea typeface="宋体" pitchFamily="2" charset="-122"/>
              </a:rPr>
              <a:t>U</a:t>
            </a:r>
            <a:r>
              <a:rPr lang="en-US" altLang="zh-CN" sz="2200" baseline="-25000" smtClean="0">
                <a:ea typeface="宋体" pitchFamily="2" charset="-122"/>
              </a:rPr>
              <a:t>abs</a:t>
            </a:r>
            <a:r>
              <a:rPr lang="zh-CN" altLang="en-US" sz="2200" smtClean="0">
                <a:ea typeface="宋体" pitchFamily="2" charset="-122"/>
              </a:rPr>
              <a:t>转变成具有一定频率的脉冲列（</a:t>
            </a:r>
            <a:r>
              <a:rPr lang="en-US" altLang="zh-CN" sz="2200" smtClean="0">
                <a:ea typeface="宋体" pitchFamily="2" charset="-122"/>
              </a:rPr>
              <a:t>PWM</a:t>
            </a:r>
            <a:r>
              <a:rPr lang="zh-CN" altLang="en-US" sz="2200" smtClean="0">
                <a:ea typeface="宋体" pitchFamily="2" charset="-122"/>
              </a:rPr>
              <a:t>波）</a:t>
            </a:r>
            <a:r>
              <a:rPr lang="en-US" altLang="zh-CN" sz="2200" smtClean="0">
                <a:ea typeface="宋体" pitchFamily="2" charset="-122"/>
              </a:rPr>
              <a:t>,</a:t>
            </a:r>
            <a:r>
              <a:rPr lang="zh-CN" altLang="en-US" sz="2200" smtClean="0">
                <a:ea typeface="宋体" pitchFamily="2" charset="-122"/>
              </a:rPr>
              <a:t>再按六个脉冲一组依次分配给逆变器，分别触发桥臂上相应的六个晶闸管。</a:t>
            </a:r>
          </a:p>
        </p:txBody>
      </p:sp>
      <p:pic>
        <p:nvPicPr>
          <p:cNvPr id="149508" name="Picture 5"/>
          <p:cNvPicPr>
            <a:picLocks noChangeAspect="1" noChangeArrowheads="1"/>
          </p:cNvPicPr>
          <p:nvPr/>
        </p:nvPicPr>
        <p:blipFill>
          <a:blip r:embed="rId2" cstate="print"/>
          <a:srcRect/>
          <a:stretch>
            <a:fillRect/>
          </a:stretch>
        </p:blipFill>
        <p:spPr bwMode="auto">
          <a:xfrm>
            <a:off x="3365500" y="5322888"/>
            <a:ext cx="4321175" cy="1439862"/>
          </a:xfrm>
          <a:prstGeom prst="rect">
            <a:avLst/>
          </a:prstGeom>
          <a:noFill/>
          <a:ln w="9525">
            <a:noFill/>
            <a:miter lim="800000"/>
            <a:headEnd/>
            <a:tailEnd/>
          </a:ln>
        </p:spPr>
      </p:pic>
      <p:pic>
        <p:nvPicPr>
          <p:cNvPr id="149509" name="Picture 12"/>
          <p:cNvPicPr>
            <a:picLocks noChangeAspect="1" noChangeArrowheads="1"/>
          </p:cNvPicPr>
          <p:nvPr/>
        </p:nvPicPr>
        <p:blipFill>
          <a:blip r:embed="rId3" cstate="print"/>
          <a:srcRect/>
          <a:stretch>
            <a:fillRect/>
          </a:stretch>
        </p:blipFill>
        <p:spPr bwMode="auto">
          <a:xfrm>
            <a:off x="2219325" y="2794000"/>
            <a:ext cx="6551613" cy="2492375"/>
          </a:xfrm>
          <a:prstGeom prst="rect">
            <a:avLst/>
          </a:prstGeom>
          <a:noFill/>
          <a:ln w="9525">
            <a:noFill/>
            <a:miter lim="800000"/>
            <a:headEnd/>
            <a:tailEnd/>
          </a:ln>
        </p:spPr>
      </p:pic>
      <p:sp>
        <p:nvSpPr>
          <p:cNvPr id="12"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8"/>
          <p:cNvSpPr>
            <a:spLocks noChangeArrowheads="1"/>
          </p:cNvSpPr>
          <p:nvPr/>
        </p:nvSpPr>
        <p:spPr bwMode="auto">
          <a:xfrm>
            <a:off x="-12700" y="4275138"/>
            <a:ext cx="1673225" cy="6350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idx="1"/>
          </p:nvPr>
        </p:nvSpPr>
        <p:spPr>
          <a:xfrm>
            <a:off x="0" y="0"/>
            <a:ext cx="9144000" cy="1123950"/>
          </a:xfrm>
          <a:solidFill>
            <a:schemeClr val="bg1"/>
          </a:solidFill>
        </p:spPr>
        <p:txBody>
          <a:bodyPr/>
          <a:lstStyle/>
          <a:p>
            <a:pPr eaLnBrk="1" hangingPunct="1">
              <a:spcBef>
                <a:spcPts val="600"/>
              </a:spcBef>
              <a:buClr>
                <a:schemeClr val="tx1"/>
              </a:buClr>
              <a:defRPr/>
            </a:pPr>
            <a:r>
              <a:rPr lang="zh-CN" altLang="en-US" smtClean="0">
                <a:solidFill>
                  <a:srgbClr val="A50021"/>
                </a:solidFill>
                <a:effectLst>
                  <a:outerShdw blurRad="38100" dist="38100" dir="2700000" algn="tl">
                    <a:srgbClr val="C0C0C0"/>
                  </a:outerShdw>
                </a:effectLst>
                <a:latin typeface="黑体" pitchFamily="49" charset="-122"/>
                <a:ea typeface="黑体" pitchFamily="49" charset="-122"/>
              </a:rPr>
              <a:t>补充：</a:t>
            </a:r>
            <a:r>
              <a:rPr lang="zh-CN" altLang="en-US" smtClean="0">
                <a:solidFill>
                  <a:srgbClr val="A50021"/>
                </a:solidFill>
                <a:effectLst>
                  <a:outerShdw blurRad="38100" dist="38100" dir="2700000" algn="tl">
                    <a:srgbClr val="C0C0C0"/>
                  </a:outerShdw>
                </a:effectLst>
                <a:ea typeface="宋体" pitchFamily="2" charset="-122"/>
              </a:rPr>
              <a:t>图示感应电动机转速开环的电流源型交直交变频调速系统的系统原理图。</a:t>
            </a:r>
          </a:p>
          <a:p>
            <a:pPr eaLnBrk="1" hangingPunct="1">
              <a:spcBef>
                <a:spcPts val="600"/>
              </a:spcBef>
              <a:buClr>
                <a:schemeClr val="tx1"/>
              </a:buClr>
              <a:defRPr/>
            </a:pPr>
            <a:r>
              <a:rPr lang="zh-CN" altLang="en-US" smtClean="0">
                <a:effectLst>
                  <a:outerShdw blurRad="38100" dist="38100" dir="2700000" algn="tl">
                    <a:srgbClr val="C0C0C0"/>
                  </a:outerShdw>
                </a:effectLst>
                <a:ea typeface="宋体" pitchFamily="2" charset="-122"/>
              </a:rPr>
              <a:t> </a:t>
            </a:r>
            <a:r>
              <a:rPr lang="en-US" altLang="zh-CN" smtClean="0">
                <a:effectLst>
                  <a:outerShdw blurRad="38100" dist="38100" dir="2700000" algn="tl">
                    <a:srgbClr val="C0C0C0"/>
                  </a:outerShdw>
                </a:effectLst>
                <a:ea typeface="宋体" pitchFamily="2" charset="-122"/>
              </a:rPr>
              <a:t>(1)</a:t>
            </a:r>
            <a:r>
              <a:rPr lang="zh-CN" altLang="en-US" smtClean="0">
                <a:effectLst>
                  <a:outerShdw blurRad="38100" dist="38100" dir="2700000" algn="tl">
                    <a:srgbClr val="C0C0C0"/>
                  </a:outerShdw>
                </a:effectLst>
                <a:ea typeface="宋体" pitchFamily="2" charset="-122"/>
              </a:rPr>
              <a:t>它的电压环去控制主电路的什么单元，达到控制变频器输出的什么量？</a:t>
            </a:r>
          </a:p>
          <a:p>
            <a:pPr eaLnBrk="1" hangingPunct="1">
              <a:spcBef>
                <a:spcPts val="600"/>
              </a:spcBef>
              <a:buClr>
                <a:schemeClr val="tx1"/>
              </a:buClr>
              <a:defRPr/>
            </a:pPr>
            <a:r>
              <a:rPr lang="zh-CN" altLang="en-US" smtClean="0">
                <a:effectLst>
                  <a:outerShdw blurRad="38100" dist="38100" dir="2700000" algn="tl">
                    <a:srgbClr val="C0C0C0"/>
                  </a:outerShdw>
                </a:effectLst>
                <a:ea typeface="宋体" pitchFamily="2" charset="-122"/>
              </a:rPr>
              <a:t> </a:t>
            </a:r>
            <a:r>
              <a:rPr lang="en-US" altLang="zh-CN" smtClean="0">
                <a:effectLst>
                  <a:outerShdw blurRad="38100" dist="38100" dir="2700000" algn="tl">
                    <a:srgbClr val="C0C0C0"/>
                  </a:outerShdw>
                </a:effectLst>
                <a:ea typeface="宋体" pitchFamily="2" charset="-122"/>
              </a:rPr>
              <a:t>(2)</a:t>
            </a:r>
            <a:r>
              <a:rPr lang="zh-CN" altLang="en-US" smtClean="0">
                <a:effectLst>
                  <a:outerShdw blurRad="38100" dist="38100" dir="2700000" algn="tl">
                    <a:srgbClr val="C0C0C0"/>
                  </a:outerShdw>
                </a:effectLst>
                <a:ea typeface="宋体" pitchFamily="2" charset="-122"/>
              </a:rPr>
              <a:t>图中的函数发生器</a:t>
            </a:r>
            <a:r>
              <a:rPr lang="en-US" altLang="zh-CN" smtClean="0">
                <a:effectLst>
                  <a:outerShdw blurRad="38100" dist="38100" dir="2700000" algn="tl">
                    <a:srgbClr val="C0C0C0"/>
                  </a:outerShdw>
                </a:effectLst>
                <a:ea typeface="宋体" pitchFamily="2" charset="-122"/>
              </a:rPr>
              <a:t>GF</a:t>
            </a:r>
            <a:r>
              <a:rPr lang="zh-CN" altLang="en-US" smtClean="0">
                <a:effectLst>
                  <a:outerShdw blurRad="38100" dist="38100" dir="2700000" algn="tl">
                    <a:srgbClr val="C0C0C0"/>
                  </a:outerShdw>
                </a:effectLst>
                <a:ea typeface="宋体" pitchFamily="2" charset="-122"/>
              </a:rPr>
              <a:t>起什么作用？解释该曲线采用这种形状的理由。</a:t>
            </a:r>
            <a:r>
              <a:rPr lang="zh-CN" altLang="en-US" smtClean="0">
                <a:ea typeface="宋体" pitchFamily="2" charset="-122"/>
              </a:rPr>
              <a:t> </a:t>
            </a:r>
          </a:p>
        </p:txBody>
      </p:sp>
      <p:pic>
        <p:nvPicPr>
          <p:cNvPr id="150531" name="Picture 3" descr="01_clip02"/>
          <p:cNvPicPr>
            <a:picLocks noChangeAspect="1" noChangeArrowheads="1"/>
          </p:cNvPicPr>
          <p:nvPr/>
        </p:nvPicPr>
        <p:blipFill>
          <a:blip r:embed="rId2" cstate="print"/>
          <a:srcRect/>
          <a:stretch>
            <a:fillRect/>
          </a:stretch>
        </p:blipFill>
        <p:spPr bwMode="auto">
          <a:xfrm>
            <a:off x="0" y="1331913"/>
            <a:ext cx="9144000" cy="4968875"/>
          </a:xfrm>
          <a:prstGeom prst="rect">
            <a:avLst/>
          </a:prstGeom>
          <a:solidFill>
            <a:schemeClr val="bg1"/>
          </a:solidFill>
          <a:ln w="9525">
            <a:noFill/>
            <a:miter lim="800000"/>
            <a:headEnd/>
            <a:tailEnd/>
          </a:ln>
        </p:spPr>
      </p:pic>
      <p:sp>
        <p:nvSpPr>
          <p:cNvPr id="150532" name="Rectangle 4"/>
          <p:cNvSpPr>
            <a:spLocks noChangeArrowheads="1"/>
          </p:cNvSpPr>
          <p:nvPr/>
        </p:nvSpPr>
        <p:spPr bwMode="auto">
          <a:xfrm>
            <a:off x="3910013" y="1563688"/>
            <a:ext cx="4067175" cy="1697037"/>
          </a:xfrm>
          <a:prstGeom prst="rect">
            <a:avLst/>
          </a:prstGeom>
          <a:noFill/>
          <a:ln w="28575">
            <a:solidFill>
              <a:srgbClr val="CC0000"/>
            </a:solidFill>
            <a:miter lim="800000"/>
            <a:headEnd/>
            <a:tailEnd/>
          </a:ln>
        </p:spPr>
        <p:txBody>
          <a:bodyPr wrap="none" anchor="ctr"/>
          <a:lstStyle/>
          <a:p>
            <a:pPr algn="ctr"/>
            <a:endParaRPr lang="zh-CN" altLang="en-US"/>
          </a:p>
        </p:txBody>
      </p:sp>
      <p:sp>
        <p:nvSpPr>
          <p:cNvPr id="150533" name="Rectangle 5"/>
          <p:cNvSpPr>
            <a:spLocks noChangeArrowheads="1"/>
          </p:cNvSpPr>
          <p:nvPr/>
        </p:nvSpPr>
        <p:spPr bwMode="auto">
          <a:xfrm>
            <a:off x="4532313" y="3989388"/>
            <a:ext cx="3444875" cy="1165225"/>
          </a:xfrm>
          <a:prstGeom prst="rect">
            <a:avLst/>
          </a:prstGeom>
          <a:noFill/>
          <a:ln w="28575">
            <a:solidFill>
              <a:srgbClr val="CC0000"/>
            </a:solidFill>
            <a:miter lim="800000"/>
            <a:headEnd/>
            <a:tailEnd/>
          </a:ln>
        </p:spPr>
        <p:txBody>
          <a:bodyPr wrap="none" anchor="ctr"/>
          <a:lstStyle/>
          <a:p>
            <a:pPr algn="ctr"/>
            <a:endParaRPr lang="zh-CN" altLang="en-US"/>
          </a:p>
        </p:txBody>
      </p:sp>
      <p:sp>
        <p:nvSpPr>
          <p:cNvPr id="150534" name="Rectangle 6"/>
          <p:cNvSpPr>
            <a:spLocks noChangeArrowheads="1"/>
          </p:cNvSpPr>
          <p:nvPr/>
        </p:nvSpPr>
        <p:spPr bwMode="auto">
          <a:xfrm>
            <a:off x="0" y="2265363"/>
            <a:ext cx="3670300" cy="2889250"/>
          </a:xfrm>
          <a:prstGeom prst="rect">
            <a:avLst/>
          </a:prstGeom>
          <a:noFill/>
          <a:ln w="28575">
            <a:solidFill>
              <a:srgbClr val="CC0000"/>
            </a:solidFill>
            <a:miter lim="800000"/>
            <a:headEnd/>
            <a:tailEnd/>
          </a:ln>
        </p:spPr>
        <p:txBody>
          <a:bodyPr wrap="none" anchor="ctr"/>
          <a:lstStyle/>
          <a:p>
            <a:pPr algn="ctr"/>
            <a:endParaRPr lang="zh-CN" altLang="en-US"/>
          </a:p>
        </p:txBody>
      </p:sp>
      <p:sp>
        <p:nvSpPr>
          <p:cNvPr id="7" name="矩形 6"/>
          <p:cNvSpPr/>
          <p:nvPr/>
        </p:nvSpPr>
        <p:spPr>
          <a:xfrm>
            <a:off x="2286000" y="6202363"/>
            <a:ext cx="4572000" cy="590550"/>
          </a:xfrm>
          <a:prstGeom prst="rect">
            <a:avLst/>
          </a:prstGeom>
        </p:spPr>
        <p:txBody>
          <a:bodyPr>
            <a:spAutoFit/>
          </a:bodyPr>
          <a:lstStyle/>
          <a:p>
            <a:pPr algn="ctr">
              <a:buFontTx/>
              <a:buNone/>
              <a:defRPr/>
            </a:pPr>
            <a:r>
              <a:rPr lang="zh-CN" altLang="en-US" sz="1800" dirty="0">
                <a:solidFill>
                  <a:schemeClr val="tx2"/>
                </a:solidFill>
                <a:effectLst>
                  <a:outerShdw blurRad="38100" dist="38100" dir="2700000" algn="tl">
                    <a:srgbClr val="C0C0C0"/>
                  </a:outerShdw>
                </a:effectLst>
                <a:sym typeface="+mn-ea"/>
              </a:rPr>
              <a:t>感应电动机转速开环的电流源型交直交变频调速系统的系统原理图</a:t>
            </a:r>
            <a:endParaRPr lang="zh-CN" altLang="en-US" sz="1800" dirty="0">
              <a:solidFill>
                <a:schemeClr val="tx2"/>
              </a:solidFill>
              <a:sym typeface="+mn-ea"/>
            </a:endParaRPr>
          </a:p>
        </p:txBody>
      </p:sp>
    </p:spTree>
  </p:cSld>
  <p:clrMapOvr>
    <a:masterClrMapping/>
  </p:clrMapOvr>
  <p:transition spd="med">
    <p:wipe dir="d"/>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idx="1"/>
          </p:nvPr>
        </p:nvSpPr>
        <p:spPr>
          <a:xfrm>
            <a:off x="0" y="0"/>
            <a:ext cx="9144000" cy="6858000"/>
          </a:xfrm>
          <a:solidFill>
            <a:schemeClr val="bg1"/>
          </a:solidFill>
        </p:spPr>
        <p:txBody>
          <a:bodyPr/>
          <a:lstStyle/>
          <a:p>
            <a:pPr eaLnBrk="1" hangingPunct="1">
              <a:lnSpc>
                <a:spcPct val="90000"/>
              </a:lnSpc>
              <a:spcBef>
                <a:spcPts val="600"/>
              </a:spcBef>
              <a:defRPr/>
            </a:pPr>
            <a:r>
              <a:rPr lang="zh-CN" altLang="en-US" dirty="0" smtClean="0">
                <a:solidFill>
                  <a:srgbClr val="C00000"/>
                </a:solidFill>
                <a:effectLst>
                  <a:outerShdw blurRad="38100" dist="38100" dir="2700000" algn="tl">
                    <a:srgbClr val="000000">
                      <a:alpha val="43137"/>
                    </a:srgbClr>
                  </a:outerShdw>
                </a:effectLst>
                <a:ea typeface="宋体" panose="02010600030101010101" pitchFamily="2" charset="-122"/>
              </a:rPr>
              <a:t>正确答案：</a:t>
            </a:r>
          </a:p>
          <a:p>
            <a:pPr eaLnBrk="1" hangingPunct="1">
              <a:lnSpc>
                <a:spcPct val="90000"/>
              </a:lnSpc>
              <a:spcBef>
                <a:spcPts val="600"/>
              </a:spcBef>
              <a:defRPr/>
            </a:pPr>
            <a:r>
              <a:rPr lang="en-US" altLang="zh-CN" dirty="0" smtClean="0">
                <a:solidFill>
                  <a:srgbClr val="0000FF"/>
                </a:solidFill>
                <a:ea typeface="宋体" panose="02010600030101010101" pitchFamily="2" charset="-122"/>
              </a:rPr>
              <a:t>(1)</a:t>
            </a:r>
            <a:r>
              <a:rPr lang="zh-CN" altLang="en-US" dirty="0" smtClean="0">
                <a:solidFill>
                  <a:srgbClr val="0000FF"/>
                </a:solidFill>
                <a:ea typeface="宋体" panose="02010600030101010101" pitchFamily="2" charset="-122"/>
              </a:rPr>
              <a:t>它的电压环去控制主电路的可控整流器</a:t>
            </a:r>
            <a:r>
              <a:rPr lang="en-US" altLang="zh-CN" dirty="0" smtClean="0">
                <a:solidFill>
                  <a:srgbClr val="0000FF"/>
                </a:solidFill>
                <a:ea typeface="宋体" panose="02010600030101010101" pitchFamily="2" charset="-122"/>
              </a:rPr>
              <a:t>VR</a:t>
            </a:r>
            <a:r>
              <a:rPr lang="zh-CN" altLang="en-US" dirty="0" smtClean="0">
                <a:solidFill>
                  <a:srgbClr val="0000FF"/>
                </a:solidFill>
                <a:ea typeface="宋体" panose="02010600030101010101" pitchFamily="2" charset="-122"/>
              </a:rPr>
              <a:t>，最后达到控制变频器输出的电压值，即电机的输入电压值。</a:t>
            </a:r>
          </a:p>
          <a:p>
            <a:pPr eaLnBrk="1" hangingPunct="1">
              <a:lnSpc>
                <a:spcPct val="90000"/>
              </a:lnSpc>
              <a:spcBef>
                <a:spcPts val="600"/>
              </a:spcBef>
              <a:defRPr/>
            </a:pPr>
            <a:r>
              <a:rPr lang="en-US" altLang="zh-CN" dirty="0" smtClean="0">
                <a:solidFill>
                  <a:srgbClr val="0000FF"/>
                </a:solidFill>
                <a:ea typeface="宋体" panose="02010600030101010101" pitchFamily="2" charset="-122"/>
              </a:rPr>
              <a:t>(2)</a:t>
            </a:r>
            <a:r>
              <a:rPr lang="zh-CN" altLang="en-US" dirty="0" smtClean="0">
                <a:solidFill>
                  <a:srgbClr val="0000FF"/>
                </a:solidFill>
                <a:ea typeface="宋体" panose="02010600030101010101" pitchFamily="2" charset="-122"/>
              </a:rPr>
              <a:t>图中的函数发生器</a:t>
            </a:r>
            <a:r>
              <a:rPr lang="en-US" altLang="zh-CN" dirty="0" smtClean="0">
                <a:solidFill>
                  <a:srgbClr val="0000FF"/>
                </a:solidFill>
                <a:ea typeface="宋体" panose="02010600030101010101" pitchFamily="2" charset="-122"/>
              </a:rPr>
              <a:t>GF</a:t>
            </a:r>
            <a:r>
              <a:rPr lang="zh-CN" altLang="en-US" dirty="0" smtClean="0">
                <a:solidFill>
                  <a:srgbClr val="0000FF"/>
                </a:solidFill>
                <a:ea typeface="宋体" panose="02010600030101010101" pitchFamily="2" charset="-122"/>
              </a:rPr>
              <a:t>作用：</a:t>
            </a:r>
            <a:r>
              <a:rPr lang="en-US" altLang="zh-CN" dirty="0" smtClean="0">
                <a:solidFill>
                  <a:srgbClr val="0000FF"/>
                </a:solidFill>
                <a:ea typeface="宋体" panose="02010600030101010101" pitchFamily="2" charset="-122"/>
              </a:rPr>
              <a:t>GF</a:t>
            </a:r>
            <a:r>
              <a:rPr lang="zh-CN" altLang="en-US" dirty="0" smtClean="0">
                <a:solidFill>
                  <a:srgbClr val="0000FF"/>
                </a:solidFill>
                <a:ea typeface="宋体" panose="02010600030101010101" pitchFamily="2" charset="-122"/>
              </a:rPr>
              <a:t>是把给定频率转换成给定电压，来协调输出频率与输出电压之间的关系，实现所需要的</a:t>
            </a:r>
            <a:r>
              <a:rPr lang="en-US" altLang="zh-CN" dirty="0" smtClean="0">
                <a:solidFill>
                  <a:srgbClr val="0000FF"/>
                </a:solidFill>
                <a:ea typeface="宋体" panose="02010600030101010101" pitchFamily="2" charset="-122"/>
              </a:rPr>
              <a:t>VVVF</a:t>
            </a:r>
            <a:r>
              <a:rPr lang="zh-CN" altLang="en-US" dirty="0" smtClean="0">
                <a:solidFill>
                  <a:srgbClr val="0000FF"/>
                </a:solidFill>
                <a:ea typeface="宋体" panose="02010600030101010101" pitchFamily="2" charset="-122"/>
              </a:rPr>
              <a:t>。</a:t>
            </a:r>
          </a:p>
          <a:p>
            <a:pPr eaLnBrk="1" hangingPunct="1">
              <a:lnSpc>
                <a:spcPct val="90000"/>
              </a:lnSpc>
              <a:spcBef>
                <a:spcPts val="600"/>
              </a:spcBef>
              <a:defRPr/>
            </a:pPr>
            <a:r>
              <a:rPr lang="zh-CN" altLang="en-US" dirty="0" smtClean="0">
                <a:ea typeface="宋体" panose="02010600030101010101" pitchFamily="2" charset="-122"/>
              </a:rPr>
              <a:t>在频率变化时，若不同时改变电压则会使电机的磁通大幅变化，这将使电机运行不正常甚至损坏电机，所以变频的同时必须变压，其较理想的目标是使磁通基本保持恒定。</a:t>
            </a:r>
          </a:p>
          <a:p>
            <a:pPr eaLnBrk="1" hangingPunct="1">
              <a:lnSpc>
                <a:spcPct val="90000"/>
              </a:lnSpc>
              <a:spcBef>
                <a:spcPts val="600"/>
              </a:spcBef>
              <a:defRPr/>
            </a:pPr>
            <a:r>
              <a:rPr lang="zh-CN" altLang="en-US" dirty="0" smtClean="0">
                <a:ea typeface="宋体" panose="02010600030101010101" pitchFamily="2" charset="-122"/>
              </a:rPr>
              <a:t>基频以下时，为使磁通保持恒定，应使磁通，或</a:t>
            </a:r>
            <a:r>
              <a:rPr lang="en-US" altLang="zh-CN" i="1" dirty="0" smtClean="0">
                <a:effectLst>
                  <a:outerShdw blurRad="38100" dist="38100" dir="2700000" algn="tl">
                    <a:srgbClr val="C0C0C0"/>
                  </a:outerShdw>
                </a:effectLst>
                <a:latin typeface="Times New Roman" panose="02020603050405020304" pitchFamily="18" charset="0"/>
                <a:ea typeface="宋体" panose="02010600030101010101" pitchFamily="2" charset="-122"/>
              </a:rPr>
              <a:t>U</a:t>
            </a:r>
            <a:r>
              <a:rPr lang="en-US" altLang="zh-CN" baseline="-25000" dirty="0" smtClean="0">
                <a:effectLst>
                  <a:outerShdw blurRad="38100" dist="38100" dir="2700000" algn="tl">
                    <a:srgbClr val="C0C0C0"/>
                  </a:outerShdw>
                </a:effectLst>
                <a:latin typeface="Times New Roman" panose="02020603050405020304" pitchFamily="18" charset="0"/>
                <a:ea typeface="宋体" panose="02010600030101010101" pitchFamily="2" charset="-122"/>
              </a:rPr>
              <a:t>s</a:t>
            </a:r>
            <a:r>
              <a:rPr lang="en-US" altLang="zh-CN" dirty="0" smtClean="0">
                <a:effectLst>
                  <a:outerShdw blurRad="38100" dist="38100" dir="2700000" algn="tl">
                    <a:srgbClr val="C0C0C0"/>
                  </a:outerShdw>
                </a:effectLst>
                <a:latin typeface="Times New Roman" panose="02020603050405020304" pitchFamily="18" charset="0"/>
                <a:ea typeface="宋体" panose="02010600030101010101" pitchFamily="2" charset="-122"/>
              </a:rPr>
              <a:t>/</a:t>
            </a:r>
            <a:r>
              <a:rPr lang="en-US" altLang="zh-CN" i="1" dirty="0" smtClean="0">
                <a:effectLst>
                  <a:outerShdw blurRad="38100" dist="38100" dir="2700000" algn="tl">
                    <a:srgbClr val="C0C0C0"/>
                  </a:outerShdw>
                </a:effectLst>
                <a:latin typeface="Times New Roman" panose="02020603050405020304" pitchFamily="18" charset="0"/>
                <a:ea typeface="宋体" panose="02010600030101010101" pitchFamily="2" charset="-122"/>
              </a:rPr>
              <a:t>f</a:t>
            </a:r>
            <a:r>
              <a:rPr lang="en-US" altLang="zh-CN" baseline="-25000" dirty="0" smtClean="0">
                <a:effectLst>
                  <a:outerShdw blurRad="38100" dist="38100" dir="2700000" algn="tl">
                    <a:srgbClr val="C0C0C0"/>
                  </a:outerShdw>
                </a:effectLst>
                <a:latin typeface="Times New Roman" panose="02020603050405020304" pitchFamily="18" charset="0"/>
                <a:ea typeface="宋体" panose="02010600030101010101" pitchFamily="2" charset="-122"/>
              </a:rPr>
              <a:t>1</a:t>
            </a:r>
            <a:r>
              <a:rPr lang="en-US" altLang="zh-CN" dirty="0" smtClean="0">
                <a:effectLst>
                  <a:outerShdw blurRad="38100" dist="38100" dir="2700000" algn="tl">
                    <a:srgbClr val="C0C0C0"/>
                  </a:outerShdw>
                </a:effectLst>
                <a:latin typeface="Times New Roman" panose="02020603050405020304" pitchFamily="18" charset="0"/>
                <a:ea typeface="宋体" panose="02010600030101010101" pitchFamily="2" charset="-122"/>
              </a:rPr>
              <a:t>=C</a:t>
            </a:r>
            <a:r>
              <a:rPr lang="zh-CN" altLang="en-US" dirty="0" smtClean="0">
                <a:ea typeface="宋体" panose="02010600030101010101" pitchFamily="2" charset="-122"/>
              </a:rPr>
              <a:t>用加低频补偿的办法，这就是右图的</a:t>
            </a:r>
            <a:r>
              <a:rPr lang="en-US" altLang="zh-CN" dirty="0" err="1" smtClean="0">
                <a:ea typeface="宋体" panose="02010600030101010101" pitchFamily="2" charset="-122"/>
              </a:rPr>
              <a:t>ab</a:t>
            </a:r>
            <a:r>
              <a:rPr lang="zh-CN" altLang="en-US" dirty="0" smtClean="0">
                <a:ea typeface="宋体" panose="02010600030101010101" pitchFamily="2" charset="-122"/>
              </a:rPr>
              <a:t>线，</a:t>
            </a:r>
            <a:r>
              <a:rPr lang="en-US" altLang="zh-CN" dirty="0" err="1" smtClean="0">
                <a:ea typeface="宋体" panose="02010600030101010101" pitchFamily="2" charset="-122"/>
              </a:rPr>
              <a:t>oa</a:t>
            </a:r>
            <a:r>
              <a:rPr lang="zh-CN" altLang="en-US" dirty="0" smtClean="0">
                <a:ea typeface="宋体" panose="02010600030101010101" pitchFamily="2" charset="-122"/>
              </a:rPr>
              <a:t>为补偿段。为恒转矩调速区。</a:t>
            </a:r>
          </a:p>
          <a:p>
            <a:pPr eaLnBrk="1" hangingPunct="1">
              <a:lnSpc>
                <a:spcPct val="90000"/>
              </a:lnSpc>
              <a:spcBef>
                <a:spcPts val="600"/>
              </a:spcBef>
              <a:defRPr/>
            </a:pPr>
            <a:r>
              <a:rPr lang="zh-CN" altLang="en-US" dirty="0" smtClean="0">
                <a:ea typeface="宋体" panose="02010600030101010101" pitchFamily="2" charset="-122"/>
              </a:rPr>
              <a:t>基频以上时，应使变频器的输出电压</a:t>
            </a:r>
            <a:r>
              <a:rPr lang="en-US" altLang="zh-CN" i="1" dirty="0" smtClean="0">
                <a:effectLst>
                  <a:outerShdw blurRad="38100" dist="38100" dir="2700000" algn="tl">
                    <a:srgbClr val="C0C0C0"/>
                  </a:outerShdw>
                </a:effectLst>
                <a:latin typeface="Times New Roman" panose="02020603050405020304" pitchFamily="18" charset="0"/>
                <a:ea typeface="宋体" panose="02010600030101010101" pitchFamily="2" charset="-122"/>
              </a:rPr>
              <a:t>U</a:t>
            </a:r>
            <a:r>
              <a:rPr lang="en-US" altLang="zh-CN" baseline="-25000" dirty="0" smtClean="0">
                <a:effectLst>
                  <a:outerShdw blurRad="38100" dist="38100" dir="2700000" algn="tl">
                    <a:srgbClr val="C0C0C0"/>
                  </a:outerShdw>
                </a:effectLst>
                <a:latin typeface="Times New Roman" panose="02020603050405020304" pitchFamily="18" charset="0"/>
                <a:ea typeface="宋体" panose="02010600030101010101" pitchFamily="2" charset="-122"/>
              </a:rPr>
              <a:t>s</a:t>
            </a:r>
            <a:r>
              <a:rPr lang="en-US" altLang="zh-CN" dirty="0" smtClean="0">
                <a:effectLst>
                  <a:outerShdw blurRad="38100" dist="38100" dir="2700000" algn="tl">
                    <a:srgbClr val="C0C0C0"/>
                  </a:outerShdw>
                </a:effectLst>
                <a:latin typeface="Times New Roman" panose="02020603050405020304" pitchFamily="18" charset="0"/>
                <a:ea typeface="宋体" panose="02010600030101010101" pitchFamily="2" charset="-122"/>
              </a:rPr>
              <a:t>/</a:t>
            </a:r>
            <a:r>
              <a:rPr lang="en-US" altLang="zh-CN" i="1" dirty="0" smtClean="0">
                <a:effectLst>
                  <a:outerShdw blurRad="38100" dist="38100" dir="2700000" algn="tl">
                    <a:srgbClr val="C0C0C0"/>
                  </a:outerShdw>
                </a:effectLst>
                <a:latin typeface="Times New Roman" panose="02020603050405020304" pitchFamily="18" charset="0"/>
                <a:ea typeface="宋体" panose="02010600030101010101" pitchFamily="2" charset="-122"/>
              </a:rPr>
              <a:t>f</a:t>
            </a:r>
            <a:r>
              <a:rPr lang="en-US" altLang="zh-CN" baseline="-25000" dirty="0" smtClean="0">
                <a:effectLst>
                  <a:outerShdw blurRad="38100" dist="38100" dir="2700000" algn="tl">
                    <a:srgbClr val="C0C0C0"/>
                  </a:outerShdw>
                </a:effectLst>
                <a:latin typeface="Times New Roman" panose="02020603050405020304" pitchFamily="18" charset="0"/>
                <a:ea typeface="宋体" panose="02010600030101010101" pitchFamily="2" charset="-122"/>
              </a:rPr>
              <a:t>1</a:t>
            </a:r>
            <a:r>
              <a:rPr lang="en-US" altLang="zh-CN" dirty="0" smtClean="0">
                <a:effectLst>
                  <a:outerShdw blurRad="38100" dist="38100" dir="2700000" algn="tl">
                    <a:srgbClr val="C0C0C0"/>
                  </a:outerShdw>
                </a:effectLst>
                <a:latin typeface="Times New Roman" panose="02020603050405020304" pitchFamily="18" charset="0"/>
                <a:ea typeface="宋体" panose="02010600030101010101" pitchFamily="2" charset="-122"/>
              </a:rPr>
              <a:t>=C</a:t>
            </a:r>
            <a:r>
              <a:rPr lang="zh-CN" altLang="en-US" dirty="0" smtClean="0">
                <a:ea typeface="宋体" panose="02010600030101010101" pitchFamily="2" charset="-122"/>
              </a:rPr>
              <a:t>在</a:t>
            </a:r>
            <a:r>
              <a:rPr lang="en-US" altLang="zh-CN" i="1" dirty="0" err="1" smtClean="0">
                <a:ea typeface="宋体" panose="02010600030101010101" pitchFamily="2" charset="-122"/>
              </a:rPr>
              <a:t>U</a:t>
            </a:r>
            <a:r>
              <a:rPr lang="en-US" altLang="zh-CN" baseline="-25000" dirty="0" err="1" smtClean="0">
                <a:ea typeface="宋体" panose="02010600030101010101" pitchFamily="2" charset="-122"/>
              </a:rPr>
              <a:t>sN</a:t>
            </a:r>
            <a:r>
              <a:rPr lang="zh-CN" altLang="en-US" dirty="0" smtClean="0">
                <a:ea typeface="宋体" panose="02010600030101010101" pitchFamily="2" charset="-122"/>
              </a:rPr>
              <a:t>的基础上继续升高，但受到变频器输出电压的限制，只好使电压值保持最高输出值</a:t>
            </a:r>
            <a:r>
              <a:rPr lang="en-US" altLang="zh-CN" i="1" dirty="0" err="1" smtClean="0">
                <a:ea typeface="宋体" panose="02010600030101010101" pitchFamily="2" charset="-122"/>
              </a:rPr>
              <a:t>U</a:t>
            </a:r>
            <a:r>
              <a:rPr lang="en-US" altLang="zh-CN" baseline="-25000" dirty="0" err="1" smtClean="0">
                <a:ea typeface="宋体" panose="02010600030101010101" pitchFamily="2" charset="-122"/>
              </a:rPr>
              <a:t>sN</a:t>
            </a:r>
            <a:r>
              <a:rPr lang="en-US" altLang="zh-CN" dirty="0" smtClean="0">
                <a:ea typeface="宋体" panose="02010600030101010101" pitchFamily="2" charset="-122"/>
              </a:rPr>
              <a:t> </a:t>
            </a:r>
            <a:r>
              <a:rPr lang="zh-CN" altLang="en-US" dirty="0" smtClean="0">
                <a:ea typeface="宋体" panose="02010600030101010101" pitchFamily="2" charset="-122"/>
              </a:rPr>
              <a:t>，如图的</a:t>
            </a:r>
            <a:r>
              <a:rPr lang="en-US" altLang="zh-CN" dirty="0" err="1" smtClean="0">
                <a:ea typeface="宋体" panose="02010600030101010101" pitchFamily="2" charset="-122"/>
              </a:rPr>
              <a:t>bc</a:t>
            </a:r>
            <a:r>
              <a:rPr lang="zh-CN" altLang="en-US" dirty="0" smtClean="0">
                <a:ea typeface="宋体" panose="02010600030101010101" pitchFamily="2" charset="-122"/>
              </a:rPr>
              <a:t>线。为近似恒功率调速区。  </a:t>
            </a:r>
          </a:p>
        </p:txBody>
      </p:sp>
      <p:pic>
        <p:nvPicPr>
          <p:cNvPr id="151555" name="Picture 3" descr="11"/>
          <p:cNvPicPr>
            <a:picLocks noChangeAspect="1" noChangeArrowheads="1"/>
          </p:cNvPicPr>
          <p:nvPr/>
        </p:nvPicPr>
        <p:blipFill>
          <a:blip r:embed="rId2" cstate="print"/>
          <a:srcRect l="3609" t="3722" r="4486" b="1921"/>
          <a:stretch>
            <a:fillRect/>
          </a:stretch>
        </p:blipFill>
        <p:spPr bwMode="auto">
          <a:xfrm>
            <a:off x="3492500" y="3786188"/>
            <a:ext cx="2809875" cy="2933700"/>
          </a:xfrm>
          <a:prstGeom prst="rect">
            <a:avLst/>
          </a:prstGeom>
          <a:noFill/>
          <a:ln w="9525">
            <a:noFill/>
            <a:miter lim="800000"/>
            <a:headEnd/>
            <a:tailEnd/>
          </a:ln>
        </p:spPr>
      </p:pic>
    </p:spTree>
  </p:cSld>
  <p:clrMapOvr>
    <a:masterClrMapping/>
  </p:clrMapOvr>
  <p:transition spd="med">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1660525" y="268288"/>
            <a:ext cx="7056438" cy="762000"/>
          </a:xfrm>
        </p:spPr>
        <p:txBody>
          <a:bodyPr/>
          <a:lstStyle/>
          <a:p>
            <a:pPr eaLnBrk="1" hangingPunct="1">
              <a:defRPr/>
            </a:pPr>
            <a:r>
              <a:rPr lang="zh-CN" altLang="en-US" smtClean="0">
                <a:solidFill>
                  <a:srgbClr val="C00000"/>
                </a:solidFill>
                <a:effectLst>
                  <a:outerShdw blurRad="38100" dist="38100" dir="2700000" algn="tl">
                    <a:srgbClr val="C0C0C0"/>
                  </a:outerShdw>
                </a:effectLst>
                <a:ea typeface="宋体" panose="02010600030101010101" pitchFamily="2" charset="-122"/>
              </a:rPr>
              <a:t>异步电动机的气隙磁通</a:t>
            </a:r>
          </a:p>
        </p:txBody>
      </p:sp>
      <p:sp>
        <p:nvSpPr>
          <p:cNvPr id="11269" name="Rectangle 3"/>
          <p:cNvSpPr>
            <a:spLocks noGrp="1" noChangeArrowheads="1"/>
          </p:cNvSpPr>
          <p:nvPr>
            <p:ph idx="1"/>
          </p:nvPr>
        </p:nvSpPr>
        <p:spPr>
          <a:xfrm>
            <a:off x="1874838" y="1192213"/>
            <a:ext cx="6473825" cy="496887"/>
          </a:xfrm>
        </p:spPr>
        <p:txBody>
          <a:bodyPr/>
          <a:lstStyle/>
          <a:p>
            <a:pPr algn="just" eaLnBrk="1" hangingPunct="1">
              <a:lnSpc>
                <a:spcPct val="90000"/>
              </a:lnSpc>
              <a:buFont typeface="Wingdings" pitchFamily="2" charset="2"/>
              <a:buChar char="l"/>
              <a:defRPr/>
            </a:pPr>
            <a:r>
              <a:rPr lang="zh-CN" altLang="en-US" sz="2400" smtClean="0">
                <a:effectLst>
                  <a:outerShdw blurRad="38100" dist="38100" dir="2700000" algn="tl">
                    <a:srgbClr val="C0C0C0"/>
                  </a:outerShdw>
                </a:effectLst>
                <a:ea typeface="宋体" panose="02010600030101010101" pitchFamily="2" charset="-122"/>
              </a:rPr>
              <a:t>  三相异步电动机定子每相电动势的有效值</a:t>
            </a:r>
          </a:p>
        </p:txBody>
      </p:sp>
      <p:sp>
        <p:nvSpPr>
          <p:cNvPr id="7177" name="Rectangle 4"/>
          <p:cNvSpPr>
            <a:spLocks noChangeArrowheads="1"/>
          </p:cNvSpPr>
          <p:nvPr/>
        </p:nvSpPr>
        <p:spPr bwMode="auto">
          <a:xfrm>
            <a:off x="1831975" y="2562225"/>
            <a:ext cx="5641975" cy="720725"/>
          </a:xfrm>
          <a:prstGeom prst="rect">
            <a:avLst/>
          </a:prstGeom>
          <a:noFill/>
          <a:ln w="9525">
            <a:noFill/>
            <a:miter lim="800000"/>
            <a:headEnd/>
            <a:tailEnd/>
          </a:ln>
        </p:spPr>
        <p:txBody>
          <a:bodyPr/>
          <a:lstStyle/>
          <a:p>
            <a:pPr marL="342900" indent="-342900" algn="just">
              <a:spcBef>
                <a:spcPct val="20000"/>
              </a:spcBef>
              <a:buClr>
                <a:srgbClr val="FF9900"/>
              </a:buClr>
              <a:buSzPct val="100000"/>
              <a:buFont typeface="Wingdings" pitchFamily="2" charset="2"/>
              <a:buChar char="l"/>
            </a:pPr>
            <a:r>
              <a:rPr lang="zh-CN" altLang="en-US">
                <a:solidFill>
                  <a:schemeClr val="tx1"/>
                </a:solidFill>
                <a:latin typeface="Verdana" pitchFamily="34" charset="0"/>
              </a:rPr>
              <a:t>忽略定子绕组电阻和漏磁感抗压降</a:t>
            </a:r>
          </a:p>
        </p:txBody>
      </p:sp>
      <p:sp>
        <p:nvSpPr>
          <p:cNvPr id="7178"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7179" name="Rectangle 6"/>
          <p:cNvSpPr>
            <a:spLocks noChangeArrowheads="1"/>
          </p:cNvSpPr>
          <p:nvPr/>
        </p:nvSpPr>
        <p:spPr bwMode="auto">
          <a:xfrm>
            <a:off x="1392238" y="3022600"/>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7170" name="Object 7"/>
          <p:cNvGraphicFramePr>
            <a:graphicFrameLocks/>
          </p:cNvGraphicFramePr>
          <p:nvPr/>
        </p:nvGraphicFramePr>
        <p:xfrm>
          <a:off x="2274888" y="1716088"/>
          <a:ext cx="3960812" cy="677862"/>
        </p:xfrm>
        <a:graphic>
          <a:graphicData uri="http://schemas.openxmlformats.org/presentationml/2006/ole">
            <p:oleObj spid="_x0000_s7170" r:id="rId3" imgW="1396394" imgH="253890" progId="">
              <p:embed/>
            </p:oleObj>
          </a:graphicData>
        </a:graphic>
      </p:graphicFrame>
      <p:graphicFrame>
        <p:nvGraphicFramePr>
          <p:cNvPr id="7171" name="Object 9"/>
          <p:cNvGraphicFramePr>
            <a:graphicFrameLocks/>
          </p:cNvGraphicFramePr>
          <p:nvPr/>
        </p:nvGraphicFramePr>
        <p:xfrm>
          <a:off x="2228850" y="3184525"/>
          <a:ext cx="4213225" cy="677863"/>
        </p:xfrm>
        <a:graphic>
          <a:graphicData uri="http://schemas.openxmlformats.org/presentationml/2006/ole">
            <p:oleObj spid="_x0000_s7171" r:id="rId4" imgW="1726451" imgH="253890" progId="">
              <p:embed/>
            </p:oleObj>
          </a:graphicData>
        </a:graphic>
      </p:graphicFrame>
      <p:sp>
        <p:nvSpPr>
          <p:cNvPr id="9"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0" name="Rectangle 14"/>
          <p:cNvSpPr>
            <a:spLocks noChangeArrowheads="1"/>
          </p:cNvSpPr>
          <p:nvPr/>
        </p:nvSpPr>
        <p:spPr bwMode="auto">
          <a:xfrm>
            <a:off x="0" y="1084263"/>
            <a:ext cx="1673225" cy="835025"/>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1"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2"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7186" name="Rectangle 3"/>
          <p:cNvSpPr txBox="1">
            <a:spLocks noChangeArrowheads="1"/>
          </p:cNvSpPr>
          <p:nvPr/>
        </p:nvSpPr>
        <p:spPr bwMode="auto">
          <a:xfrm>
            <a:off x="1943100" y="4048125"/>
            <a:ext cx="2881313" cy="576263"/>
          </a:xfrm>
          <a:prstGeom prst="rect">
            <a:avLst/>
          </a:prstGeom>
          <a:noFill/>
          <a:ln w="9525">
            <a:noFill/>
            <a:miter lim="800000"/>
            <a:headEnd/>
            <a:tailEnd/>
          </a:ln>
        </p:spPr>
        <p:txBody>
          <a:bodyPr lIns="0" tIns="0" rIns="90000" bIns="0"/>
          <a:lstStyle/>
          <a:p>
            <a:pPr algn="just">
              <a:buClr>
                <a:srgbClr val="FF9933"/>
              </a:buClr>
              <a:buFont typeface="Wingdings" pitchFamily="2" charset="2"/>
              <a:buChar char="l"/>
            </a:pPr>
            <a:r>
              <a:rPr lang="zh-CN" altLang="en-US">
                <a:solidFill>
                  <a:schemeClr val="tx1"/>
                </a:solidFill>
                <a:latin typeface="Arial" pitchFamily="34" charset="0"/>
              </a:rPr>
              <a:t> 气隙磁通 </a:t>
            </a:r>
          </a:p>
        </p:txBody>
      </p:sp>
      <p:sp>
        <p:nvSpPr>
          <p:cNvPr id="7187" name="Rectangle 4"/>
          <p:cNvSpPr>
            <a:spLocks noChangeArrowheads="1"/>
          </p:cNvSpPr>
          <p:nvPr/>
        </p:nvSpPr>
        <p:spPr bwMode="auto">
          <a:xfrm>
            <a:off x="1846263" y="5387975"/>
            <a:ext cx="5151437" cy="720725"/>
          </a:xfrm>
          <a:prstGeom prst="rect">
            <a:avLst/>
          </a:prstGeom>
          <a:noFill/>
          <a:ln w="9525">
            <a:noFill/>
            <a:miter lim="800000"/>
            <a:headEnd/>
            <a:tailEnd/>
          </a:ln>
        </p:spPr>
        <p:txBody>
          <a:bodyPr/>
          <a:lstStyle/>
          <a:p>
            <a:pPr marL="342900" indent="-342900" algn="just">
              <a:spcBef>
                <a:spcPct val="20000"/>
              </a:spcBef>
              <a:buClr>
                <a:srgbClr val="FF9900"/>
              </a:buClr>
              <a:buSzPct val="100000"/>
              <a:buFont typeface="Wingdings" pitchFamily="2" charset="2"/>
              <a:buChar char="l"/>
            </a:pPr>
            <a:r>
              <a:rPr lang="zh-CN" altLang="en-US">
                <a:solidFill>
                  <a:schemeClr val="tx1"/>
                </a:solidFill>
                <a:latin typeface="Verdana" pitchFamily="34" charset="0"/>
              </a:rPr>
              <a:t>为了保持气隙磁通恒定，应使   </a:t>
            </a:r>
          </a:p>
        </p:txBody>
      </p:sp>
      <p:graphicFrame>
        <p:nvGraphicFramePr>
          <p:cNvPr id="7172" name="Object 13"/>
          <p:cNvGraphicFramePr>
            <a:graphicFrameLocks/>
          </p:cNvGraphicFramePr>
          <p:nvPr/>
        </p:nvGraphicFramePr>
        <p:xfrm>
          <a:off x="2247900" y="4581525"/>
          <a:ext cx="3679825" cy="627063"/>
        </p:xfrm>
        <a:graphic>
          <a:graphicData uri="http://schemas.openxmlformats.org/presentationml/2006/ole">
            <p:oleObj spid="_x0000_s7172" r:id="rId11" imgW="1307532" imgH="241195" progId="">
              <p:embed/>
            </p:oleObj>
          </a:graphicData>
        </a:graphic>
      </p:graphicFrame>
      <p:graphicFrame>
        <p:nvGraphicFramePr>
          <p:cNvPr id="7173" name="Object 15"/>
          <p:cNvGraphicFramePr>
            <a:graphicFrameLocks/>
          </p:cNvGraphicFramePr>
          <p:nvPr/>
        </p:nvGraphicFramePr>
        <p:xfrm>
          <a:off x="6718300" y="4983163"/>
          <a:ext cx="1490663" cy="1068387"/>
        </p:xfrm>
        <a:graphic>
          <a:graphicData uri="http://schemas.openxmlformats.org/presentationml/2006/ole">
            <p:oleObj spid="_x0000_s7173" r:id="rId12" imgW="685800" imgH="457200" progId="">
              <p:embed/>
            </p:oleObj>
          </a:graphicData>
        </a:graphic>
      </p:graphicFrame>
      <p:graphicFrame>
        <p:nvGraphicFramePr>
          <p:cNvPr id="7174" name="Object 17"/>
          <p:cNvGraphicFramePr>
            <a:graphicFrameLocks/>
          </p:cNvGraphicFramePr>
          <p:nvPr/>
        </p:nvGraphicFramePr>
        <p:xfrm>
          <a:off x="4168775" y="5826125"/>
          <a:ext cx="1266825" cy="949325"/>
        </p:xfrm>
        <a:graphic>
          <a:graphicData uri="http://schemas.openxmlformats.org/presentationml/2006/ole">
            <p:oleObj spid="_x0000_s7174" r:id="rId13" imgW="685800" imgH="431800" progId="">
              <p:embed/>
            </p:oleObj>
          </a:graphicData>
        </a:graphic>
      </p:graphicFrame>
      <p:sp>
        <p:nvSpPr>
          <p:cNvPr id="7188" name="Rectangle 19"/>
          <p:cNvSpPr>
            <a:spLocks noChangeArrowheads="1"/>
          </p:cNvSpPr>
          <p:nvPr/>
        </p:nvSpPr>
        <p:spPr bwMode="auto">
          <a:xfrm>
            <a:off x="2216150" y="6078538"/>
            <a:ext cx="2157413" cy="720725"/>
          </a:xfrm>
          <a:prstGeom prst="rect">
            <a:avLst/>
          </a:prstGeom>
          <a:noFill/>
          <a:ln w="9525">
            <a:noFill/>
            <a:miter lim="800000"/>
            <a:headEnd/>
            <a:tailEnd/>
          </a:ln>
        </p:spPr>
        <p:txBody>
          <a:bodyPr/>
          <a:lstStyle/>
          <a:p>
            <a:pPr marL="342900" indent="-342900" algn="just">
              <a:spcBef>
                <a:spcPct val="20000"/>
              </a:spcBef>
              <a:buClr>
                <a:schemeClr val="folHlink"/>
              </a:buClr>
              <a:buSzPct val="75000"/>
              <a:buFont typeface="Wingdings" pitchFamily="2" charset="2"/>
              <a:buNone/>
            </a:pPr>
            <a:r>
              <a:rPr lang="zh-CN" altLang="en-US">
                <a:solidFill>
                  <a:schemeClr val="tx1"/>
                </a:solidFill>
                <a:latin typeface="Verdana" pitchFamily="34" charset="0"/>
              </a:rPr>
              <a:t>或近似为 </a:t>
            </a:r>
          </a:p>
        </p:txBody>
      </p:sp>
    </p:spTree>
  </p:cSld>
  <p:clrMapOvr>
    <a:masterClrMapping/>
  </p:clrMapOvr>
  <p:transition spd="med">
    <p:wipe dir="d"/>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idx="1"/>
          </p:nvPr>
        </p:nvSpPr>
        <p:spPr>
          <a:xfrm>
            <a:off x="0" y="0"/>
            <a:ext cx="9144000" cy="6858000"/>
          </a:xfrm>
          <a:solidFill>
            <a:schemeClr val="bg1"/>
          </a:solidFill>
        </p:spPr>
        <p:txBody>
          <a:bodyPr/>
          <a:lstStyle/>
          <a:p>
            <a:pPr eaLnBrk="1" hangingPunct="1">
              <a:defRPr/>
            </a:pPr>
            <a:r>
              <a:rPr lang="zh-CN" altLang="en-US" sz="1800" smtClean="0">
                <a:effectLst>
                  <a:outerShdw blurRad="38100" dist="38100" dir="2700000" algn="tl">
                    <a:srgbClr val="C0C0C0"/>
                  </a:outerShdw>
                </a:effectLst>
                <a:ea typeface="宋体" pitchFamily="2" charset="-122"/>
              </a:rPr>
              <a:t>下图为转速开环的交直交电流源型变频调速系统的原理图。（</a:t>
            </a:r>
            <a:r>
              <a:rPr lang="en-US" altLang="zh-CN" sz="1800" smtClean="0">
                <a:effectLst>
                  <a:outerShdw blurRad="38100" dist="38100" dir="2700000" algn="tl">
                    <a:srgbClr val="C0C0C0"/>
                  </a:outerShdw>
                </a:effectLst>
                <a:ea typeface="宋体" pitchFamily="2" charset="-122"/>
              </a:rPr>
              <a:t>1</a:t>
            </a:r>
            <a:r>
              <a:rPr lang="zh-CN" altLang="en-US" sz="1800" smtClean="0">
                <a:effectLst>
                  <a:outerShdw blurRad="38100" dist="38100" dir="2700000" algn="tl">
                    <a:srgbClr val="C0C0C0"/>
                  </a:outerShdw>
                </a:effectLst>
                <a:ea typeface="宋体" pitchFamily="2" charset="-122"/>
              </a:rPr>
              <a:t>）图中的初始给定最后分解成哪三路给定信号？各去控制什么？（</a:t>
            </a:r>
            <a:r>
              <a:rPr lang="en-US" altLang="zh-CN" sz="1800" smtClean="0">
                <a:effectLst>
                  <a:outerShdw blurRad="38100" dist="38100" dir="2700000" algn="tl">
                    <a:srgbClr val="C0C0C0"/>
                  </a:outerShdw>
                </a:effectLst>
                <a:ea typeface="宋体" pitchFamily="2" charset="-122"/>
              </a:rPr>
              <a:t>2</a:t>
            </a:r>
            <a:r>
              <a:rPr lang="zh-CN" altLang="en-US" sz="1800" smtClean="0">
                <a:effectLst>
                  <a:outerShdw blurRad="38100" dist="38100" dir="2700000" algn="tl">
                    <a:srgbClr val="C0C0C0"/>
                  </a:outerShdw>
                </a:effectLst>
                <a:ea typeface="宋体" pitchFamily="2" charset="-122"/>
              </a:rPr>
              <a:t>）图中的</a:t>
            </a:r>
            <a:r>
              <a:rPr lang="en-US" altLang="zh-CN" sz="1800" smtClean="0">
                <a:effectLst>
                  <a:outerShdw blurRad="38100" dist="38100" dir="2700000" algn="tl">
                    <a:srgbClr val="C0C0C0"/>
                  </a:outerShdw>
                </a:effectLst>
                <a:ea typeface="宋体" pitchFamily="2" charset="-122"/>
              </a:rPr>
              <a:t>GI</a:t>
            </a:r>
            <a:r>
              <a:rPr lang="zh-CN" altLang="en-US" sz="1800" smtClean="0">
                <a:effectLst>
                  <a:outerShdw blurRad="38100" dist="38100" dir="2700000" algn="tl">
                    <a:srgbClr val="C0C0C0"/>
                  </a:outerShdw>
                </a:effectLst>
                <a:ea typeface="宋体" pitchFamily="2" charset="-122"/>
              </a:rPr>
              <a:t>称什么？解释框内曲线，即说明其输出量随输入量的变化规律；</a:t>
            </a:r>
            <a:r>
              <a:rPr lang="en-US" altLang="zh-CN" sz="1800" smtClean="0">
                <a:effectLst>
                  <a:outerShdw blurRad="38100" dist="38100" dir="2700000" algn="tl">
                    <a:srgbClr val="C0C0C0"/>
                  </a:outerShdw>
                </a:effectLst>
                <a:ea typeface="宋体" pitchFamily="2" charset="-122"/>
              </a:rPr>
              <a:t>GI</a:t>
            </a:r>
            <a:r>
              <a:rPr lang="zh-CN" altLang="en-US" sz="1800" smtClean="0">
                <a:effectLst>
                  <a:outerShdw blurRad="38100" dist="38100" dir="2700000" algn="tl">
                    <a:srgbClr val="C0C0C0"/>
                  </a:outerShdw>
                </a:effectLst>
                <a:ea typeface="宋体" pitchFamily="2" charset="-122"/>
              </a:rPr>
              <a:t>起什么作用？ </a:t>
            </a:r>
          </a:p>
        </p:txBody>
      </p:sp>
      <p:pic>
        <p:nvPicPr>
          <p:cNvPr id="152579" name="Picture 3" descr="02_a4"/>
          <p:cNvPicPr>
            <a:picLocks noChangeAspect="1" noChangeArrowheads="1"/>
          </p:cNvPicPr>
          <p:nvPr/>
        </p:nvPicPr>
        <p:blipFill>
          <a:blip r:embed="rId2" cstate="print"/>
          <a:srcRect t="810"/>
          <a:stretch>
            <a:fillRect/>
          </a:stretch>
        </p:blipFill>
        <p:spPr bwMode="auto">
          <a:xfrm>
            <a:off x="0" y="796925"/>
            <a:ext cx="9144000" cy="4354513"/>
          </a:xfrm>
          <a:prstGeom prst="rect">
            <a:avLst/>
          </a:prstGeom>
          <a:noFill/>
          <a:ln w="9525">
            <a:noFill/>
            <a:miter lim="800000"/>
            <a:headEnd/>
            <a:tailEnd/>
          </a:ln>
        </p:spPr>
      </p:pic>
      <p:sp>
        <p:nvSpPr>
          <p:cNvPr id="148484" name="Rectangle 4"/>
          <p:cNvSpPr>
            <a:spLocks noChangeArrowheads="1"/>
          </p:cNvSpPr>
          <p:nvPr/>
        </p:nvSpPr>
        <p:spPr bwMode="auto">
          <a:xfrm>
            <a:off x="0" y="4738688"/>
            <a:ext cx="9144000" cy="2085975"/>
          </a:xfrm>
          <a:prstGeom prst="rect">
            <a:avLst/>
          </a:prstGeom>
          <a:noFill/>
          <a:ln w="9525">
            <a:noFill/>
            <a:miter lim="800000"/>
          </a:ln>
        </p:spPr>
        <p:txBody>
          <a:bodyPr>
            <a:spAutoFit/>
          </a:bodyPr>
          <a:lstStyle/>
          <a:p>
            <a:pPr>
              <a:buFontTx/>
              <a:buNone/>
              <a:defRPr/>
            </a:pPr>
            <a:r>
              <a:rPr lang="zh-CN" altLang="en-US" sz="1800" dirty="0">
                <a:solidFill>
                  <a:srgbClr val="C00000"/>
                </a:solidFill>
                <a:effectLst>
                  <a:outerShdw blurRad="38100" dist="38100" dir="2700000" algn="tl">
                    <a:srgbClr val="000000">
                      <a:alpha val="43137"/>
                    </a:srgbClr>
                  </a:outerShdw>
                </a:effectLst>
                <a:sym typeface="+mn-ea"/>
              </a:rPr>
              <a:t>正确答案：</a:t>
            </a:r>
          </a:p>
          <a:p>
            <a:pPr>
              <a:buFontTx/>
              <a:buNone/>
              <a:defRPr/>
            </a:pPr>
            <a:r>
              <a:rPr lang="zh-CN" altLang="en-US" sz="1800" dirty="0">
                <a:solidFill>
                  <a:schemeClr val="tx1"/>
                </a:solidFill>
                <a:sym typeface="+mn-ea"/>
              </a:rPr>
              <a:t>（</a:t>
            </a:r>
            <a:r>
              <a:rPr lang="en-US" altLang="zh-CN" sz="1800" dirty="0">
                <a:solidFill>
                  <a:schemeClr val="tx1"/>
                </a:solidFill>
                <a:sym typeface="+mn-ea"/>
              </a:rPr>
              <a:t>1</a:t>
            </a:r>
            <a:r>
              <a:rPr lang="zh-CN" altLang="en-US" sz="1800" dirty="0">
                <a:solidFill>
                  <a:schemeClr val="tx1"/>
                </a:solidFill>
                <a:sym typeface="+mn-ea"/>
              </a:rPr>
              <a:t>）图中的初始给定分解成：电压给定</a:t>
            </a:r>
            <a:r>
              <a:rPr lang="en-US" altLang="zh-CN" sz="1800" dirty="0">
                <a:solidFill>
                  <a:schemeClr val="tx1"/>
                </a:solidFill>
                <a:sym typeface="+mn-ea"/>
              </a:rPr>
              <a:t>——</a:t>
            </a:r>
            <a:r>
              <a:rPr lang="zh-CN" altLang="en-US" sz="1800" dirty="0">
                <a:solidFill>
                  <a:schemeClr val="tx1"/>
                </a:solidFill>
                <a:sym typeface="+mn-ea"/>
              </a:rPr>
              <a:t>去控制变频器的输出电压，即电机端电压。频率给定</a:t>
            </a:r>
            <a:r>
              <a:rPr lang="en-US" altLang="zh-CN" sz="1800" dirty="0">
                <a:solidFill>
                  <a:schemeClr val="tx1"/>
                </a:solidFill>
                <a:sym typeface="+mn-ea"/>
              </a:rPr>
              <a:t>——</a:t>
            </a:r>
            <a:r>
              <a:rPr lang="zh-CN" altLang="en-US" sz="1800" dirty="0">
                <a:solidFill>
                  <a:schemeClr val="tx1"/>
                </a:solidFill>
                <a:sym typeface="+mn-ea"/>
              </a:rPr>
              <a:t>去控制变频器的输出频率。转向给定</a:t>
            </a:r>
            <a:r>
              <a:rPr lang="en-US" altLang="zh-CN" sz="1800" dirty="0">
                <a:solidFill>
                  <a:schemeClr val="tx1"/>
                </a:solidFill>
                <a:sym typeface="+mn-ea"/>
              </a:rPr>
              <a:t>——</a:t>
            </a:r>
            <a:r>
              <a:rPr lang="zh-CN" altLang="en-US" sz="1800" dirty="0">
                <a:solidFill>
                  <a:schemeClr val="tx1"/>
                </a:solidFill>
                <a:sym typeface="+mn-ea"/>
              </a:rPr>
              <a:t>去控制变频器输出电压的相序。</a:t>
            </a:r>
          </a:p>
          <a:p>
            <a:pPr>
              <a:buFontTx/>
              <a:buNone/>
              <a:defRPr/>
            </a:pPr>
            <a:r>
              <a:rPr lang="zh-CN" altLang="en-US" sz="1800" dirty="0">
                <a:solidFill>
                  <a:schemeClr val="tx1"/>
                </a:solidFill>
                <a:sym typeface="+mn-ea"/>
              </a:rPr>
              <a:t>（</a:t>
            </a:r>
            <a:r>
              <a:rPr lang="en-US" altLang="zh-CN" sz="1800" dirty="0">
                <a:solidFill>
                  <a:schemeClr val="tx1"/>
                </a:solidFill>
                <a:sym typeface="+mn-ea"/>
              </a:rPr>
              <a:t>2</a:t>
            </a:r>
            <a:r>
              <a:rPr lang="zh-CN" altLang="en-US" sz="1800" dirty="0">
                <a:solidFill>
                  <a:schemeClr val="tx1"/>
                </a:solidFill>
                <a:sym typeface="+mn-ea"/>
              </a:rPr>
              <a:t>）</a:t>
            </a:r>
            <a:r>
              <a:rPr lang="en-US" altLang="zh-CN" sz="1800" dirty="0">
                <a:solidFill>
                  <a:schemeClr val="tx1"/>
                </a:solidFill>
                <a:sym typeface="+mn-ea"/>
              </a:rPr>
              <a:t>GI</a:t>
            </a:r>
            <a:r>
              <a:rPr lang="zh-CN" altLang="en-US" sz="1800" dirty="0">
                <a:solidFill>
                  <a:schemeClr val="tx1"/>
                </a:solidFill>
                <a:sym typeface="+mn-ea"/>
              </a:rPr>
              <a:t>称给定积分器。</a:t>
            </a:r>
          </a:p>
          <a:p>
            <a:pPr>
              <a:buFontTx/>
              <a:buNone/>
              <a:defRPr/>
            </a:pPr>
            <a:r>
              <a:rPr lang="zh-CN" altLang="en-US" sz="1800" dirty="0">
                <a:solidFill>
                  <a:schemeClr val="tx1"/>
                </a:solidFill>
                <a:sym typeface="+mn-ea"/>
              </a:rPr>
              <a:t>   它是一个先积分后比例的积分比例环节，框内曲线是它的阶跃响应曲线。</a:t>
            </a:r>
            <a:r>
              <a:rPr lang="en-US" altLang="zh-CN" sz="1800" dirty="0">
                <a:solidFill>
                  <a:schemeClr val="tx1"/>
                </a:solidFill>
                <a:sym typeface="+mn-ea"/>
              </a:rPr>
              <a:t>GI</a:t>
            </a:r>
            <a:r>
              <a:rPr lang="zh-CN" altLang="en-US" sz="1800" dirty="0">
                <a:solidFill>
                  <a:schemeClr val="tx1"/>
                </a:solidFill>
                <a:sym typeface="+mn-ea"/>
              </a:rPr>
              <a:t>起</a:t>
            </a:r>
            <a:r>
              <a:rPr lang="zh-CN" altLang="en-US" sz="1800" dirty="0">
                <a:solidFill>
                  <a:srgbClr val="C00000"/>
                </a:solidFill>
                <a:effectLst>
                  <a:outerShdw blurRad="38100" dist="38100" dir="2700000" algn="tl">
                    <a:srgbClr val="C0C0C0"/>
                  </a:outerShdw>
                </a:effectLst>
                <a:latin typeface="Comic Sans MS" panose="030F0702030302020204" pitchFamily="66" charset="0"/>
              </a:rPr>
              <a:t>限制起制动电流作用，即</a:t>
            </a:r>
            <a:r>
              <a:rPr lang="zh-CN" altLang="en-US" sz="1800" dirty="0">
                <a:solidFill>
                  <a:schemeClr val="tx1"/>
                </a:solidFill>
                <a:sym typeface="+mn-ea"/>
              </a:rPr>
              <a:t>当给定速度是阶跃给定时，变频器输出频率的上升或下降是缓慢进行的，而最后的输出值与输入量成比例。在变频器上一般称之为“升速时间”、“减速时间”的时间值就是它的积分时间。使异步电动机能在无冲击电流的情况下起动、调速。</a:t>
            </a:r>
          </a:p>
        </p:txBody>
      </p:sp>
      <p:sp>
        <p:nvSpPr>
          <p:cNvPr id="152581" name="Rectangle 5"/>
          <p:cNvSpPr>
            <a:spLocks noChangeArrowheads="1"/>
          </p:cNvSpPr>
          <p:nvPr/>
        </p:nvSpPr>
        <p:spPr bwMode="auto">
          <a:xfrm>
            <a:off x="76200" y="1589088"/>
            <a:ext cx="3630613" cy="2505075"/>
          </a:xfrm>
          <a:prstGeom prst="rect">
            <a:avLst/>
          </a:prstGeom>
          <a:noFill/>
          <a:ln w="28575">
            <a:solidFill>
              <a:srgbClr val="CC0000"/>
            </a:solidFill>
            <a:miter lim="800000"/>
            <a:headEnd/>
            <a:tailEnd/>
          </a:ln>
        </p:spPr>
        <p:txBody>
          <a:bodyPr wrap="none" anchor="ctr"/>
          <a:lstStyle/>
          <a:p>
            <a:pPr algn="ctr"/>
            <a:endParaRPr lang="zh-CN" altLang="en-US"/>
          </a:p>
        </p:txBody>
      </p:sp>
      <p:sp>
        <p:nvSpPr>
          <p:cNvPr id="152582" name="Rectangle 6"/>
          <p:cNvSpPr>
            <a:spLocks noChangeArrowheads="1"/>
          </p:cNvSpPr>
          <p:nvPr/>
        </p:nvSpPr>
        <p:spPr bwMode="auto">
          <a:xfrm>
            <a:off x="3935413" y="995363"/>
            <a:ext cx="4016375" cy="1443037"/>
          </a:xfrm>
          <a:prstGeom prst="rect">
            <a:avLst/>
          </a:prstGeom>
          <a:noFill/>
          <a:ln w="28575">
            <a:solidFill>
              <a:srgbClr val="CC0000"/>
            </a:solidFill>
            <a:miter lim="800000"/>
            <a:headEnd/>
            <a:tailEnd/>
          </a:ln>
        </p:spPr>
        <p:txBody>
          <a:bodyPr wrap="none" anchor="ctr"/>
          <a:lstStyle/>
          <a:p>
            <a:pPr algn="ctr"/>
            <a:endParaRPr lang="zh-CN" altLang="en-US"/>
          </a:p>
        </p:txBody>
      </p:sp>
      <p:sp>
        <p:nvSpPr>
          <p:cNvPr id="152583" name="Rectangle 7"/>
          <p:cNvSpPr>
            <a:spLocks noChangeArrowheads="1"/>
          </p:cNvSpPr>
          <p:nvPr/>
        </p:nvSpPr>
        <p:spPr bwMode="auto">
          <a:xfrm>
            <a:off x="4598988" y="3060700"/>
            <a:ext cx="3378200" cy="1020763"/>
          </a:xfrm>
          <a:prstGeom prst="rect">
            <a:avLst/>
          </a:prstGeom>
          <a:noFill/>
          <a:ln w="28575">
            <a:solidFill>
              <a:srgbClr val="CC0000"/>
            </a:solidFill>
            <a:miter lim="800000"/>
            <a:headEnd/>
            <a:tailEnd/>
          </a:ln>
        </p:spPr>
        <p:txBody>
          <a:bodyPr wrap="none" anchor="ctr"/>
          <a:lstStyle/>
          <a:p>
            <a:pPr algn="ctr"/>
            <a:endParaRPr lang="zh-CN" altLang="en-US"/>
          </a:p>
        </p:txBody>
      </p:sp>
    </p:spTree>
  </p:cSld>
  <p:clrMapOvr>
    <a:masterClrMapping/>
  </p:clrMapOvr>
  <p:transition spd="med">
    <p:wipe dir="d"/>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1905000" y="206375"/>
            <a:ext cx="6756400" cy="741363"/>
          </a:xfrm>
        </p:spPr>
        <p:txBody>
          <a:bodyPr/>
          <a:lstStyle/>
          <a:p>
            <a:pPr eaLnBrk="1" hangingPunct="1"/>
            <a:r>
              <a:rPr lang="en-US" altLang="zh-CN" sz="2800" smtClean="0">
                <a:latin typeface="黑体" pitchFamily="49" charset="-122"/>
                <a:ea typeface="黑体" pitchFamily="49" charset="-122"/>
              </a:rPr>
              <a:t>6.6 </a:t>
            </a:r>
            <a:r>
              <a:rPr lang="zh-CN" altLang="en-US" sz="2800" smtClean="0">
                <a:latin typeface="黑体" pitchFamily="49" charset="-122"/>
                <a:ea typeface="黑体" pitchFamily="49" charset="-122"/>
              </a:rPr>
              <a:t>转速闭环转差频率控制的变压变频调速系统</a:t>
            </a:r>
          </a:p>
        </p:txBody>
      </p:sp>
      <p:sp>
        <p:nvSpPr>
          <p:cNvPr id="604164" name="Rectangle 4"/>
          <p:cNvSpPr>
            <a:spLocks noChangeArrowheads="1"/>
          </p:cNvSpPr>
          <p:nvPr/>
        </p:nvSpPr>
        <p:spPr bwMode="auto">
          <a:xfrm>
            <a:off x="2365375" y="1444625"/>
            <a:ext cx="2803525" cy="700088"/>
          </a:xfrm>
          <a:prstGeom prst="rect">
            <a:avLst/>
          </a:prstGeom>
          <a:noFill/>
          <a:ln w="9525">
            <a:noFill/>
            <a:miter lim="800000"/>
          </a:ln>
          <a:effectLst/>
        </p:spPr>
        <p:txBody>
          <a:bodyPr lIns="0" tIns="0" bIns="0" anchor="ctr"/>
          <a:lstStyle/>
          <a:p>
            <a:pPr>
              <a:buFontTx/>
              <a:buNone/>
              <a:defRPr/>
            </a:pPr>
            <a:r>
              <a:rPr lang="zh-CN" altLang="en-US" sz="4800">
                <a:solidFill>
                  <a:schemeClr val="tx1"/>
                </a:solidFill>
                <a:effectLst>
                  <a:outerShdw blurRad="38100" dist="38100" dir="2700000" algn="tl">
                    <a:srgbClr val="C0C0C0"/>
                  </a:outerShdw>
                </a:effectLst>
                <a:latin typeface="Arial" panose="020B0604020202020204" pitchFamily="34" charset="0"/>
                <a:sym typeface="+mn-ea"/>
              </a:rPr>
              <a:t>知识点：</a:t>
            </a:r>
          </a:p>
        </p:txBody>
      </p:sp>
      <p:sp>
        <p:nvSpPr>
          <p:cNvPr id="153604" name="Rectangle 5"/>
          <p:cNvSpPr>
            <a:spLocks noGrp="1" noChangeArrowheads="1"/>
          </p:cNvSpPr>
          <p:nvPr>
            <p:ph idx="1"/>
          </p:nvPr>
        </p:nvSpPr>
        <p:spPr>
          <a:xfrm>
            <a:off x="2778125" y="3092450"/>
            <a:ext cx="5041900" cy="1882775"/>
          </a:xfrm>
        </p:spPr>
        <p:txBody>
          <a:bodyPr/>
          <a:lstStyle/>
          <a:p>
            <a:pPr algn="ctr" eaLnBrk="1" hangingPunct="1"/>
            <a:r>
              <a:rPr lang="zh-CN" altLang="en-US" sz="4400" smtClean="0">
                <a:ea typeface="隶书" pitchFamily="49" charset="-122"/>
              </a:rPr>
              <a:t>转差频率控制变压变频调速系统</a:t>
            </a:r>
          </a:p>
        </p:txBody>
      </p:sp>
      <p:sp>
        <p:nvSpPr>
          <p:cNvPr id="11" name="Rectangle 13"/>
          <p:cNvSpPr>
            <a:spLocks noChangeArrowheads="1"/>
          </p:cNvSpPr>
          <p:nvPr/>
        </p:nvSpPr>
        <p:spPr bwMode="auto">
          <a:xfrm>
            <a:off x="0" y="5075238"/>
            <a:ext cx="1687513" cy="8509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2"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1697038" y="193675"/>
            <a:ext cx="7389812" cy="831850"/>
          </a:xfrm>
        </p:spPr>
        <p:txBody>
          <a:bodyPr/>
          <a:lstStyle/>
          <a:p>
            <a:pPr marL="838200" indent="-838200" eaLnBrk="1" hangingPunct="1"/>
            <a:r>
              <a:rPr lang="en-US" altLang="zh-CN" sz="2700" smtClean="0">
                <a:ea typeface="宋体" pitchFamily="2" charset="-122"/>
              </a:rPr>
              <a:t>6.6 </a:t>
            </a:r>
            <a:r>
              <a:rPr lang="zh-CN" altLang="en-US" sz="2700" smtClean="0">
                <a:ea typeface="宋体" pitchFamily="2" charset="-122"/>
              </a:rPr>
              <a:t>转速闭环转差频率控制的变压变频调速系统</a:t>
            </a:r>
          </a:p>
        </p:txBody>
      </p:sp>
      <p:sp>
        <p:nvSpPr>
          <p:cNvPr id="150531" name="Rectangle 3"/>
          <p:cNvSpPr>
            <a:spLocks noChangeArrowheads="1"/>
          </p:cNvSpPr>
          <p:nvPr/>
        </p:nvSpPr>
        <p:spPr bwMode="auto">
          <a:xfrm>
            <a:off x="1747838" y="1341438"/>
            <a:ext cx="7396162" cy="3748087"/>
          </a:xfrm>
          <a:prstGeom prst="rect">
            <a:avLst/>
          </a:prstGeom>
          <a:noFill/>
          <a:ln w="9525">
            <a:noFill/>
            <a:miter lim="800000"/>
          </a:ln>
        </p:spPr>
        <p:txBody>
          <a:bodyPr anchor="ctr">
            <a:spAutoFit/>
          </a:bodyPr>
          <a:lstStyle/>
          <a:p>
            <a:pPr algn="just">
              <a:lnSpc>
                <a:spcPct val="120000"/>
              </a:lnSpc>
              <a:spcBef>
                <a:spcPct val="50000"/>
              </a:spcBef>
              <a:buClr>
                <a:schemeClr val="folHlink"/>
              </a:buClr>
              <a:buSzPct val="75000"/>
              <a:buFont typeface="Wingdings" panose="05000000000000000000" pitchFamily="2" charset="2"/>
              <a:buChar char="l"/>
              <a:defRPr/>
            </a:pPr>
            <a:r>
              <a:rPr kumimoji="1" lang="zh-CN" altLang="en-US" dirty="0">
                <a:solidFill>
                  <a:srgbClr val="CC0000"/>
                </a:solidFill>
                <a:latin typeface="Times New Roman" panose="02020603050405020304" pitchFamily="18" charset="0"/>
                <a:sym typeface="+mn-ea"/>
              </a:rPr>
              <a:t>转速开环变频调速系统可以满足平滑调速的要求，但静、动态性能不够理想。</a:t>
            </a:r>
          </a:p>
          <a:p>
            <a:pPr algn="just">
              <a:lnSpc>
                <a:spcPct val="120000"/>
              </a:lnSpc>
              <a:spcBef>
                <a:spcPct val="50000"/>
              </a:spcBef>
              <a:buClr>
                <a:schemeClr val="folHlink"/>
              </a:buClr>
              <a:buSzPct val="75000"/>
              <a:buFont typeface="Wingdings" panose="05000000000000000000" pitchFamily="2" charset="2"/>
              <a:buChar char="l"/>
              <a:defRPr/>
            </a:pPr>
            <a:r>
              <a:rPr kumimoji="1" lang="zh-CN" altLang="en-US" dirty="0">
                <a:solidFill>
                  <a:schemeClr val="tx1"/>
                </a:solidFill>
                <a:latin typeface="Times New Roman" panose="02020603050405020304" pitchFamily="18" charset="0"/>
                <a:sym typeface="+mn-ea"/>
              </a:rPr>
              <a:t>采用转速闭环控制可</a:t>
            </a:r>
            <a:r>
              <a:rPr kumimoji="1" lang="zh-CN" altLang="en-US" dirty="0">
                <a:solidFill>
                  <a:srgbClr val="0000FF"/>
                </a:solidFill>
                <a:effectLst>
                  <a:outerShdw blurRad="38100" dist="38100" dir="2700000" algn="tl">
                    <a:srgbClr val="000000">
                      <a:alpha val="43137"/>
                    </a:srgbClr>
                  </a:outerShdw>
                </a:effectLst>
                <a:latin typeface="Times New Roman" panose="02020603050405020304" pitchFamily="18" charset="0"/>
                <a:sym typeface="+mn-ea"/>
              </a:rPr>
              <a:t>提高静</a:t>
            </a:r>
            <a:r>
              <a:rPr kumimoji="1" lang="zh-CN" altLang="en-US" dirty="0">
                <a:solidFill>
                  <a:schemeClr val="tx1"/>
                </a:solidFill>
                <a:latin typeface="Times New Roman" panose="02020603050405020304" pitchFamily="18" charset="0"/>
                <a:sym typeface="+mn-ea"/>
              </a:rPr>
              <a:t>、</a:t>
            </a:r>
            <a:r>
              <a:rPr kumimoji="1" lang="zh-CN" altLang="en-US" dirty="0">
                <a:solidFill>
                  <a:srgbClr val="0000FF"/>
                </a:solidFill>
                <a:effectLst>
                  <a:outerShdw blurRad="38100" dist="38100" dir="2700000" algn="tl">
                    <a:srgbClr val="000000">
                      <a:alpha val="43137"/>
                    </a:srgbClr>
                  </a:outerShdw>
                </a:effectLst>
                <a:latin typeface="Times New Roman" panose="02020603050405020304" pitchFamily="18" charset="0"/>
                <a:sym typeface="+mn-ea"/>
              </a:rPr>
              <a:t>动态性能</a:t>
            </a:r>
            <a:r>
              <a:rPr kumimoji="1" lang="zh-CN" altLang="en-US" dirty="0">
                <a:solidFill>
                  <a:schemeClr val="tx1"/>
                </a:solidFill>
                <a:latin typeface="Times New Roman" panose="02020603050405020304" pitchFamily="18" charset="0"/>
                <a:sym typeface="+mn-ea"/>
              </a:rPr>
              <a:t>，实现</a:t>
            </a:r>
            <a:r>
              <a:rPr kumimoji="1" lang="zh-CN" altLang="en-US" dirty="0">
                <a:solidFill>
                  <a:srgbClr val="0000FF"/>
                </a:solidFill>
                <a:effectLst>
                  <a:outerShdw blurRad="38100" dist="38100" dir="2700000" algn="tl">
                    <a:srgbClr val="000000">
                      <a:alpha val="43137"/>
                    </a:srgbClr>
                  </a:outerShdw>
                </a:effectLst>
                <a:latin typeface="Times New Roman" panose="02020603050405020304" pitchFamily="18" charset="0"/>
                <a:sym typeface="+mn-ea"/>
              </a:rPr>
              <a:t>稳态无静差</a:t>
            </a:r>
            <a:r>
              <a:rPr kumimoji="1" lang="zh-CN" altLang="en-US" dirty="0">
                <a:solidFill>
                  <a:schemeClr val="tx1"/>
                </a:solidFill>
                <a:latin typeface="Times New Roman" panose="02020603050405020304" pitchFamily="18" charset="0"/>
                <a:sym typeface="+mn-ea"/>
              </a:rPr>
              <a:t>。</a:t>
            </a:r>
          </a:p>
          <a:p>
            <a:pPr algn="just">
              <a:lnSpc>
                <a:spcPct val="120000"/>
              </a:lnSpc>
              <a:spcBef>
                <a:spcPct val="50000"/>
              </a:spcBef>
              <a:buClr>
                <a:schemeClr val="folHlink"/>
              </a:buClr>
              <a:buSzPct val="75000"/>
              <a:buFont typeface="Wingdings" panose="05000000000000000000" pitchFamily="2" charset="2"/>
              <a:buChar char="l"/>
              <a:defRPr/>
            </a:pPr>
            <a:r>
              <a:rPr kumimoji="1" lang="zh-CN" altLang="en-US" dirty="0">
                <a:solidFill>
                  <a:srgbClr val="CC0000"/>
                </a:solidFill>
                <a:latin typeface="Times New Roman" panose="02020603050405020304" pitchFamily="18" charset="0"/>
                <a:sym typeface="+mn-ea"/>
              </a:rPr>
              <a:t>需增加转速传感器、相应的检测电路和测速软件等。</a:t>
            </a:r>
          </a:p>
          <a:p>
            <a:pPr algn="just">
              <a:lnSpc>
                <a:spcPct val="120000"/>
              </a:lnSpc>
              <a:spcBef>
                <a:spcPct val="50000"/>
              </a:spcBef>
              <a:buClr>
                <a:schemeClr val="folHlink"/>
              </a:buClr>
              <a:buSzPct val="75000"/>
              <a:buFont typeface="Wingdings" panose="05000000000000000000" pitchFamily="2" charset="2"/>
              <a:buChar char="l"/>
              <a:defRPr/>
            </a:pPr>
            <a:r>
              <a:rPr kumimoji="1" lang="zh-CN" altLang="en-US" dirty="0">
                <a:solidFill>
                  <a:srgbClr val="0000FF"/>
                </a:solidFill>
                <a:effectLst>
                  <a:outerShdw blurRad="38100" dist="38100" dir="2700000" algn="tl">
                    <a:srgbClr val="000000">
                      <a:alpha val="43137"/>
                    </a:srgbClr>
                  </a:outerShdw>
                </a:effectLst>
                <a:latin typeface="Times New Roman" panose="02020603050405020304" pitchFamily="18" charset="0"/>
                <a:sym typeface="+mn-ea"/>
              </a:rPr>
              <a:t>转速闭环转差频率控制</a:t>
            </a:r>
            <a:r>
              <a:rPr kumimoji="1" lang="zh-CN" altLang="en-US" dirty="0">
                <a:solidFill>
                  <a:schemeClr val="tx1"/>
                </a:solidFill>
                <a:latin typeface="Times New Roman" panose="02020603050405020304" pitchFamily="18" charset="0"/>
                <a:sym typeface="+mn-ea"/>
              </a:rPr>
              <a:t>的变压变频调速是基于异步电动机稳态模型的转速闭环控制系统。</a:t>
            </a:r>
          </a:p>
        </p:txBody>
      </p:sp>
      <p:sp>
        <p:nvSpPr>
          <p:cNvPr id="10" name="Rectangle 13"/>
          <p:cNvSpPr>
            <a:spLocks noChangeArrowheads="1"/>
          </p:cNvSpPr>
          <p:nvPr/>
        </p:nvSpPr>
        <p:spPr bwMode="auto">
          <a:xfrm>
            <a:off x="0" y="5075238"/>
            <a:ext cx="1687513" cy="8509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1"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2"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6" name="Rectangle 2"/>
          <p:cNvSpPr>
            <a:spLocks noGrp="1" noChangeArrowheads="1"/>
          </p:cNvSpPr>
          <p:nvPr>
            <p:ph type="title"/>
          </p:nvPr>
        </p:nvSpPr>
        <p:spPr>
          <a:xfrm>
            <a:off x="1722438" y="249238"/>
            <a:ext cx="6873875" cy="752475"/>
          </a:xfrm>
        </p:spPr>
        <p:txBody>
          <a:bodyPr/>
          <a:lstStyle/>
          <a:p>
            <a:pPr marL="838200" indent="-838200" eaLnBrk="1" hangingPunct="1"/>
            <a:r>
              <a:rPr lang="en-US" altLang="zh-CN" smtClean="0">
                <a:ea typeface="宋体" pitchFamily="2" charset="-122"/>
              </a:rPr>
              <a:t>6.6.1 </a:t>
            </a:r>
            <a:r>
              <a:rPr lang="zh-CN" altLang="en-US" smtClean="0">
                <a:ea typeface="宋体" pitchFamily="2" charset="-122"/>
              </a:rPr>
              <a:t>转差频率控制的基本概念及特点</a:t>
            </a:r>
          </a:p>
        </p:txBody>
      </p:sp>
      <p:sp>
        <p:nvSpPr>
          <p:cNvPr id="427011" name="Rectangle 3"/>
          <p:cNvSpPr>
            <a:spLocks noChangeArrowheads="1"/>
          </p:cNvSpPr>
          <p:nvPr/>
        </p:nvSpPr>
        <p:spPr bwMode="auto">
          <a:xfrm>
            <a:off x="1695450" y="949325"/>
            <a:ext cx="6216650" cy="396875"/>
          </a:xfrm>
          <a:prstGeom prst="rect">
            <a:avLst/>
          </a:prstGeom>
          <a:noFill/>
          <a:ln w="9525">
            <a:noFill/>
            <a:miter lim="800000"/>
          </a:ln>
          <a:effectLst/>
        </p:spPr>
        <p:txBody>
          <a:bodyPr anchor="ctr">
            <a:spAutoFit/>
          </a:bodyPr>
          <a:lstStyle/>
          <a:p>
            <a:pPr algn="just">
              <a:lnSpc>
                <a:spcPct val="100000"/>
              </a:lnSpc>
              <a:buClr>
                <a:schemeClr val="folHlink"/>
              </a:buClr>
              <a:buSzPct val="75000"/>
              <a:buFont typeface="Wingdings" pitchFamily="2" charset="2"/>
              <a:buChar char="l"/>
              <a:defRPr/>
            </a:pPr>
            <a:r>
              <a:rPr lang="zh-CN" altLang="en-US" sz="2000">
                <a:solidFill>
                  <a:schemeClr val="tx1"/>
                </a:solidFill>
                <a:latin typeface="Times New Roman" pitchFamily="18" charset="0"/>
              </a:rPr>
              <a:t>异步电动机</a:t>
            </a:r>
            <a:r>
              <a:rPr lang="zh-CN" altLang="en-US" sz="2000">
                <a:solidFill>
                  <a:srgbClr val="CC0000"/>
                </a:solidFill>
                <a:effectLst>
                  <a:outerShdw blurRad="38100" dist="38100" dir="2700000" algn="tl">
                    <a:srgbClr val="C0C0C0"/>
                  </a:outerShdw>
                </a:effectLst>
                <a:latin typeface="Times New Roman" pitchFamily="18" charset="0"/>
              </a:rPr>
              <a:t>恒气隙磁通</a:t>
            </a:r>
            <a:r>
              <a:rPr lang="zh-CN" altLang="en-US" sz="2000">
                <a:solidFill>
                  <a:schemeClr val="tx1"/>
                </a:solidFill>
                <a:latin typeface="Times New Roman" pitchFamily="18" charset="0"/>
              </a:rPr>
              <a:t>的电磁转矩公式</a:t>
            </a:r>
            <a:r>
              <a:rPr lang="zh-CN" altLang="en-US" sz="2000" b="0">
                <a:solidFill>
                  <a:schemeClr val="tx1"/>
                </a:solidFill>
                <a:latin typeface="Times New Roman" pitchFamily="18" charset="0"/>
              </a:rPr>
              <a:t> </a:t>
            </a:r>
          </a:p>
        </p:txBody>
      </p:sp>
      <p:graphicFrame>
        <p:nvGraphicFramePr>
          <p:cNvPr id="78850" name="Object 4"/>
          <p:cNvGraphicFramePr>
            <a:graphicFrameLocks/>
          </p:cNvGraphicFramePr>
          <p:nvPr/>
        </p:nvGraphicFramePr>
        <p:xfrm>
          <a:off x="1882775" y="1209675"/>
          <a:ext cx="6692900" cy="1423988"/>
        </p:xfrm>
        <a:graphic>
          <a:graphicData uri="http://schemas.openxmlformats.org/presentationml/2006/ole">
            <p:oleObj spid="_x0000_s78850" r:id="rId3" imgW="3581400" imgH="762000" progId="">
              <p:embed/>
            </p:oleObj>
          </a:graphicData>
        </a:graphic>
      </p:graphicFrame>
      <p:sp>
        <p:nvSpPr>
          <p:cNvPr id="78858" name="Rectangle 5"/>
          <p:cNvSpPr>
            <a:spLocks noChangeArrowheads="1"/>
          </p:cNvSpPr>
          <p:nvPr/>
        </p:nvSpPr>
        <p:spPr bwMode="auto">
          <a:xfrm>
            <a:off x="1865313" y="2652713"/>
            <a:ext cx="503237" cy="396875"/>
          </a:xfrm>
          <a:prstGeom prst="rect">
            <a:avLst/>
          </a:prstGeom>
          <a:noFill/>
          <a:ln w="9525">
            <a:noFill/>
            <a:miter lim="800000"/>
            <a:headEnd/>
            <a:tailEnd/>
          </a:ln>
        </p:spPr>
        <p:txBody>
          <a:bodyPr wrap="none" anchor="ctr">
            <a:spAutoFit/>
          </a:bodyPr>
          <a:lstStyle/>
          <a:p>
            <a:pPr>
              <a:lnSpc>
                <a:spcPct val="100000"/>
              </a:lnSpc>
            </a:pPr>
            <a:r>
              <a:rPr lang="zh-CN" altLang="en-US" sz="2000">
                <a:solidFill>
                  <a:schemeClr val="tx1"/>
                </a:solidFill>
                <a:latin typeface="Times New Roman" pitchFamily="18" charset="0"/>
              </a:rPr>
              <a:t>将 </a:t>
            </a:r>
          </a:p>
        </p:txBody>
      </p:sp>
      <p:sp>
        <p:nvSpPr>
          <p:cNvPr id="78859" name="Rectangle 20"/>
          <p:cNvSpPr>
            <a:spLocks noChangeArrowheads="1"/>
          </p:cNvSpPr>
          <p:nvPr/>
        </p:nvSpPr>
        <p:spPr bwMode="auto">
          <a:xfrm>
            <a:off x="1708150" y="3167063"/>
            <a:ext cx="4957763" cy="396875"/>
          </a:xfrm>
          <a:prstGeom prst="rect">
            <a:avLst/>
          </a:prstGeom>
          <a:noFill/>
          <a:ln w="9525">
            <a:noFill/>
            <a:miter lim="800000"/>
            <a:headEnd/>
            <a:tailEnd/>
          </a:ln>
        </p:spPr>
        <p:txBody>
          <a:bodyPr anchor="ctr">
            <a:spAutoFit/>
          </a:bodyPr>
          <a:lstStyle/>
          <a:p>
            <a:pPr algn="just">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代入电磁转矩公式</a:t>
            </a:r>
            <a:r>
              <a:rPr lang="zh-CN" altLang="en-US" sz="2000" b="0">
                <a:solidFill>
                  <a:srgbClr val="FF3300"/>
                </a:solidFill>
                <a:latin typeface="Times New Roman" pitchFamily="18" charset="0"/>
              </a:rPr>
              <a:t> </a:t>
            </a:r>
            <a:r>
              <a:rPr lang="zh-CN" altLang="en-US" sz="2000">
                <a:solidFill>
                  <a:schemeClr val="tx1"/>
                </a:solidFill>
                <a:latin typeface="Times New Roman" pitchFamily="18" charset="0"/>
              </a:rPr>
              <a:t>，得</a:t>
            </a:r>
          </a:p>
        </p:txBody>
      </p:sp>
      <p:sp>
        <p:nvSpPr>
          <p:cNvPr id="78860" name="Rectangle 21"/>
          <p:cNvSpPr>
            <a:spLocks noChangeArrowheads="1"/>
          </p:cNvSpPr>
          <p:nvPr/>
        </p:nvSpPr>
        <p:spPr bwMode="auto">
          <a:xfrm>
            <a:off x="5226050" y="4505325"/>
            <a:ext cx="1987550" cy="396875"/>
          </a:xfrm>
          <a:prstGeom prst="rect">
            <a:avLst/>
          </a:prstGeom>
          <a:noFill/>
          <a:ln w="9525">
            <a:noFill/>
            <a:miter lim="800000"/>
            <a:headEnd/>
            <a:tailEnd/>
          </a:ln>
        </p:spPr>
        <p:txBody>
          <a:bodyPr wrap="none"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电机结构常数</a:t>
            </a:r>
            <a:r>
              <a:rPr lang="zh-CN" altLang="en-US" sz="2000" b="0">
                <a:solidFill>
                  <a:srgbClr val="FF3300"/>
                </a:solidFill>
                <a:latin typeface="Times New Roman" pitchFamily="18" charset="0"/>
              </a:rPr>
              <a:t> </a:t>
            </a:r>
            <a:r>
              <a:rPr lang="zh-CN" altLang="en-US" sz="2000">
                <a:solidFill>
                  <a:schemeClr val="tx1"/>
                </a:solidFill>
                <a:latin typeface="Times New Roman" pitchFamily="18" charset="0"/>
              </a:rPr>
              <a:t> </a:t>
            </a:r>
          </a:p>
        </p:txBody>
      </p:sp>
      <p:graphicFrame>
        <p:nvGraphicFramePr>
          <p:cNvPr id="78851" name="Object 22"/>
          <p:cNvGraphicFramePr>
            <a:graphicFrameLocks/>
          </p:cNvGraphicFramePr>
          <p:nvPr/>
        </p:nvGraphicFramePr>
        <p:xfrm>
          <a:off x="1905000" y="3376613"/>
          <a:ext cx="4822825" cy="1112837"/>
        </p:xfrm>
        <a:graphic>
          <a:graphicData uri="http://schemas.openxmlformats.org/presentationml/2006/ole">
            <p:oleObj spid="_x0000_s78851" r:id="rId4" imgW="1981200" imgH="457200" progId="">
              <p:embed/>
            </p:oleObj>
          </a:graphicData>
        </a:graphic>
      </p:graphicFrame>
      <p:graphicFrame>
        <p:nvGraphicFramePr>
          <p:cNvPr id="78852" name="Object 23"/>
          <p:cNvGraphicFramePr>
            <a:graphicFrameLocks/>
          </p:cNvGraphicFramePr>
          <p:nvPr/>
        </p:nvGraphicFramePr>
        <p:xfrm>
          <a:off x="7081838" y="4327525"/>
          <a:ext cx="2062162" cy="776288"/>
        </p:xfrm>
        <a:graphic>
          <a:graphicData uri="http://schemas.openxmlformats.org/presentationml/2006/ole">
            <p:oleObj spid="_x0000_s78852" r:id="rId5" imgW="1028254" imgH="393529" progId="">
              <p:embed/>
            </p:oleObj>
          </a:graphicData>
        </a:graphic>
      </p:graphicFrame>
      <p:pic>
        <p:nvPicPr>
          <p:cNvPr id="78861" name="Picture 24"/>
          <p:cNvPicPr>
            <a:picLocks noChangeAspect="1" noChangeArrowheads="1"/>
          </p:cNvPicPr>
          <p:nvPr/>
        </p:nvPicPr>
        <p:blipFill>
          <a:blip r:embed="rId6" cstate="print"/>
          <a:srcRect/>
          <a:stretch>
            <a:fillRect/>
          </a:stretch>
        </p:blipFill>
        <p:spPr bwMode="auto">
          <a:xfrm>
            <a:off x="2236788" y="2503488"/>
            <a:ext cx="4781550" cy="742950"/>
          </a:xfrm>
          <a:prstGeom prst="rect">
            <a:avLst/>
          </a:prstGeom>
          <a:noFill/>
          <a:ln w="9525">
            <a:noFill/>
            <a:miter lim="800000"/>
            <a:headEnd/>
            <a:tailEnd/>
          </a:ln>
        </p:spPr>
      </p:pic>
      <p:sp>
        <p:nvSpPr>
          <p:cNvPr id="427033" name="Rectangle 25"/>
          <p:cNvSpPr>
            <a:spLocks noChangeArrowheads="1"/>
          </p:cNvSpPr>
          <p:nvPr/>
        </p:nvSpPr>
        <p:spPr bwMode="auto">
          <a:xfrm>
            <a:off x="1697038" y="4541838"/>
            <a:ext cx="2449512" cy="396875"/>
          </a:xfrm>
          <a:prstGeom prst="rect">
            <a:avLst/>
          </a:prstGeom>
          <a:noFill/>
          <a:ln w="9525">
            <a:noFill/>
            <a:miter lim="800000"/>
          </a:ln>
          <a:effectLst/>
        </p:spPr>
        <p:txBody>
          <a:bodyPr anchor="ctr">
            <a:spAutoFit/>
          </a:bodyPr>
          <a:lstStyle/>
          <a:p>
            <a:pPr algn="just">
              <a:lnSpc>
                <a:spcPct val="100000"/>
              </a:lnSpc>
              <a:buClr>
                <a:schemeClr val="folHlink"/>
              </a:buClr>
              <a:buSzPct val="75000"/>
              <a:buFont typeface="Wingdings" pitchFamily="2" charset="2"/>
              <a:buChar char="l"/>
              <a:defRPr/>
            </a:pPr>
            <a:r>
              <a:rPr lang="zh-CN" altLang="en-US" sz="2000">
                <a:solidFill>
                  <a:srgbClr val="C00000"/>
                </a:solidFill>
                <a:effectLst>
                  <a:outerShdw blurRad="38100" dist="38100" dir="2700000" algn="tl">
                    <a:srgbClr val="C0C0C0"/>
                  </a:outerShdw>
                </a:effectLst>
                <a:latin typeface="Times New Roman" pitchFamily="18" charset="0"/>
              </a:rPr>
              <a:t>定义转差角频率 </a:t>
            </a:r>
          </a:p>
        </p:txBody>
      </p:sp>
      <p:sp>
        <p:nvSpPr>
          <p:cNvPr id="78863" name="Rectangle 26"/>
          <p:cNvSpPr>
            <a:spLocks noChangeArrowheads="1"/>
          </p:cNvSpPr>
          <p:nvPr/>
        </p:nvSpPr>
        <p:spPr bwMode="auto">
          <a:xfrm>
            <a:off x="1695450" y="5053013"/>
            <a:ext cx="1349375" cy="396875"/>
          </a:xfrm>
          <a:prstGeom prst="rect">
            <a:avLst/>
          </a:prstGeom>
          <a:noFill/>
          <a:ln w="9525">
            <a:noFill/>
            <a:miter lim="800000"/>
            <a:headEnd/>
            <a:tailEnd/>
          </a:ln>
        </p:spPr>
        <p:txBody>
          <a:bodyPr wrap="none"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电磁转矩</a:t>
            </a:r>
          </a:p>
        </p:txBody>
      </p:sp>
      <p:graphicFrame>
        <p:nvGraphicFramePr>
          <p:cNvPr id="78853" name="Object 27"/>
          <p:cNvGraphicFramePr>
            <a:graphicFrameLocks/>
          </p:cNvGraphicFramePr>
          <p:nvPr/>
        </p:nvGraphicFramePr>
        <p:xfrm>
          <a:off x="3856038" y="4457700"/>
          <a:ext cx="1317625" cy="514350"/>
        </p:xfrm>
        <a:graphic>
          <a:graphicData uri="http://schemas.openxmlformats.org/presentationml/2006/ole">
            <p:oleObj spid="_x0000_s78853" r:id="rId7" imgW="545863" imgH="228501" progId="">
              <p:embed/>
            </p:oleObj>
          </a:graphicData>
        </a:graphic>
      </p:graphicFrame>
      <p:graphicFrame>
        <p:nvGraphicFramePr>
          <p:cNvPr id="78854" name="Object 28"/>
          <p:cNvGraphicFramePr>
            <a:graphicFrameLocks/>
          </p:cNvGraphicFramePr>
          <p:nvPr/>
        </p:nvGraphicFramePr>
        <p:xfrm>
          <a:off x="3116263" y="4789488"/>
          <a:ext cx="3263900" cy="1063625"/>
        </p:xfrm>
        <a:graphic>
          <a:graphicData uri="http://schemas.openxmlformats.org/presentationml/2006/ole">
            <p:oleObj spid="_x0000_s78854" r:id="rId8" imgW="1600200" imgH="444500" progId="">
              <p:embed/>
            </p:oleObj>
          </a:graphicData>
        </a:graphic>
      </p:graphicFrame>
      <p:sp>
        <p:nvSpPr>
          <p:cNvPr id="78864" name="Rectangle 29"/>
          <p:cNvSpPr>
            <a:spLocks noChangeArrowheads="1"/>
          </p:cNvSpPr>
          <p:nvPr/>
        </p:nvSpPr>
        <p:spPr bwMode="auto">
          <a:xfrm>
            <a:off x="1719263" y="5840413"/>
            <a:ext cx="3811587" cy="396875"/>
          </a:xfrm>
          <a:prstGeom prst="rect">
            <a:avLst/>
          </a:prstGeom>
          <a:noFill/>
          <a:ln w="9525">
            <a:noFill/>
            <a:miter lim="800000"/>
            <a:headEnd/>
            <a:tailEnd/>
          </a:ln>
        </p:spPr>
        <p:txBody>
          <a:bodyPr wrap="none"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转差率</a:t>
            </a:r>
            <a:r>
              <a:rPr lang="en-US" altLang="zh-CN" sz="2000">
                <a:solidFill>
                  <a:schemeClr val="tx1"/>
                </a:solidFill>
                <a:latin typeface="Times New Roman" pitchFamily="18" charset="0"/>
              </a:rPr>
              <a:t>s</a:t>
            </a:r>
            <a:r>
              <a:rPr lang="zh-CN" altLang="en-US" sz="2000">
                <a:solidFill>
                  <a:schemeClr val="tx1"/>
                </a:solidFill>
                <a:latin typeface="Times New Roman" pitchFamily="18" charset="0"/>
              </a:rPr>
              <a:t>较小，转矩可近似表示</a:t>
            </a:r>
            <a:r>
              <a:rPr lang="zh-CN" altLang="en-US" sz="2000" b="0">
                <a:solidFill>
                  <a:schemeClr val="tx1"/>
                </a:solidFill>
                <a:latin typeface="Times New Roman" pitchFamily="18" charset="0"/>
              </a:rPr>
              <a:t> </a:t>
            </a:r>
          </a:p>
        </p:txBody>
      </p:sp>
      <p:graphicFrame>
        <p:nvGraphicFramePr>
          <p:cNvPr id="78855" name="Object 30"/>
          <p:cNvGraphicFramePr>
            <a:graphicFrameLocks/>
          </p:cNvGraphicFramePr>
          <p:nvPr/>
        </p:nvGraphicFramePr>
        <p:xfrm>
          <a:off x="5599113" y="5541963"/>
          <a:ext cx="2130425" cy="973137"/>
        </p:xfrm>
        <a:graphic>
          <a:graphicData uri="http://schemas.openxmlformats.org/presentationml/2006/ole">
            <p:oleObj spid="_x0000_s78855" r:id="rId9" imgW="939392" imgH="431613" progId="">
              <p:embed/>
            </p:oleObj>
          </a:graphicData>
        </a:graphic>
      </p:graphicFrame>
      <p:sp>
        <p:nvSpPr>
          <p:cNvPr id="427039" name="Rectangle 31"/>
          <p:cNvSpPr>
            <a:spLocks noChangeArrowheads="1"/>
          </p:cNvSpPr>
          <p:nvPr/>
        </p:nvSpPr>
        <p:spPr bwMode="auto">
          <a:xfrm>
            <a:off x="7646988" y="5734050"/>
            <a:ext cx="1316037" cy="474663"/>
          </a:xfrm>
          <a:prstGeom prst="rect">
            <a:avLst/>
          </a:prstGeom>
          <a:noFill/>
          <a:ln w="9525">
            <a:noFill/>
            <a:miter lim="800000"/>
          </a:ln>
          <a:effectLst/>
        </p:spPr>
        <p:txBody>
          <a:bodyPr>
            <a:spAutoFit/>
          </a:bodyPr>
          <a:lstStyle/>
          <a:p>
            <a:pPr algn="ctr">
              <a:buFontTx/>
              <a:buNone/>
              <a:defRPr/>
            </a:pPr>
            <a:r>
              <a:rPr lang="zh-CN" altLang="en-US" sz="1400">
                <a:solidFill>
                  <a:srgbClr val="CC0000"/>
                </a:solidFill>
                <a:effectLst>
                  <a:outerShdw blurRad="38100" dist="38100" dir="2700000" algn="tl">
                    <a:srgbClr val="C0C0C0"/>
                  </a:outerShdw>
                </a:effectLst>
                <a:sym typeface="+mn-ea"/>
              </a:rPr>
              <a:t>转差频率控制基本概念</a:t>
            </a:r>
          </a:p>
        </p:txBody>
      </p:sp>
      <p:pic>
        <p:nvPicPr>
          <p:cNvPr id="25" name="Group 19"/>
          <p:cNvPicPr>
            <a:picLocks noGrp="1" noChangeAspect="1" noChangeArrowheads="1"/>
          </p:cNvPicPr>
          <p:nvPr/>
        </p:nvPicPr>
        <p:blipFill>
          <a:blip r:embed="rId10"/>
          <a:srcRect/>
          <a:stretch>
            <a:fillRect/>
          </a:stretch>
        </p:blipFill>
        <p:spPr bwMode="auto">
          <a:xfrm>
            <a:off x="0" y="0"/>
            <a:ext cx="0" cy="0"/>
          </a:xfrm>
          <a:prstGeom prst="rect">
            <a:avLst/>
          </a:prstGeom>
          <a:noFill/>
          <a:ln w="9525">
            <a:noFill/>
            <a:miter lim="800000"/>
            <a:headEnd/>
            <a:tailEnd/>
          </a:ln>
        </p:spPr>
      </p:pic>
      <p:sp>
        <p:nvSpPr>
          <p:cNvPr id="27" name="Rectangle 13"/>
          <p:cNvSpPr>
            <a:spLocks noChangeArrowheads="1"/>
          </p:cNvSpPr>
          <p:nvPr/>
        </p:nvSpPr>
        <p:spPr bwMode="auto">
          <a:xfrm>
            <a:off x="0" y="5075238"/>
            <a:ext cx="1687513" cy="8509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8"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9"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0"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1"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2"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6"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6"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graphicFrame>
        <p:nvGraphicFramePr>
          <p:cNvPr id="3" name="Object 8"/>
          <p:cNvGraphicFramePr>
            <a:graphicFrameLocks noChangeAspect="1"/>
          </p:cNvGraphicFramePr>
          <p:nvPr/>
        </p:nvGraphicFramePr>
        <p:xfrm>
          <a:off x="5559553" y="6437376"/>
          <a:ext cx="1170432" cy="396239"/>
        </p:xfrm>
        <a:graphic>
          <a:graphicData uri="http://schemas.openxmlformats.org/presentationml/2006/ole">
            <p:oleObj spid="_x0000_s78856" r:id="rId17" imgW="774364" imgH="228501" progId="">
              <p:embed/>
            </p:oleObj>
          </a:graphicData>
        </a:graphic>
      </p:graphicFrame>
      <p:sp>
        <p:nvSpPr>
          <p:cNvPr id="4" name="Rectangle 11"/>
          <p:cNvSpPr>
            <a:spLocks noChangeArrowheads="1"/>
          </p:cNvSpPr>
          <p:nvPr/>
        </p:nvSpPr>
        <p:spPr bwMode="auto">
          <a:xfrm>
            <a:off x="1792224" y="6242525"/>
            <a:ext cx="414528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nSpc>
                <a:spcPct val="100000"/>
              </a:lnSpc>
            </a:pPr>
            <a:r>
              <a:rPr kumimoji="0" lang="zh-CN" altLang="en-US" sz="1600" i="0" u="none" strike="noStrike" cap="none" normalizeH="0" baseline="0" dirty="0" smtClean="0">
                <a:ln>
                  <a:noFill/>
                </a:ln>
                <a:solidFill>
                  <a:srgbClr val="FF0000"/>
                </a:solidFill>
                <a:effectLst>
                  <a:outerShdw blurRad="38100" dist="38100" dir="2700000" algn="tl">
                    <a:srgbClr val="000000">
                      <a:alpha val="43137"/>
                    </a:srgbClr>
                  </a:outerShdw>
                </a:effectLst>
                <a:latin typeface="Arial" pitchFamily="34" charset="0"/>
                <a:ea typeface="楷体_GB2312"/>
                <a:cs typeface="Times New Roman" pitchFamily="18" charset="0"/>
              </a:rPr>
              <a:t>条件：</a:t>
            </a:r>
            <a:r>
              <a:rPr kumimoji="0" lang="zh-CN" altLang="en-US" sz="1600" i="0" u="none" strike="noStrike" cap="none" normalizeH="0" baseline="0" dirty="0" smtClean="0">
                <a:ln>
                  <a:noFill/>
                </a:ln>
                <a:solidFill>
                  <a:schemeClr val="tx1"/>
                </a:solidFill>
                <a:effectLst/>
                <a:latin typeface="Arial" pitchFamily="34" charset="0"/>
                <a:ea typeface="楷体_GB2312"/>
                <a:cs typeface="Times New Roman" pitchFamily="18" charset="0"/>
              </a:rPr>
              <a:t>当电机稳态运时，</a:t>
            </a:r>
            <a:r>
              <a:rPr kumimoji="0" lang="en-US" altLang="zh-CN" sz="1600" i="1" u="none" strike="noStrike" cap="none" normalizeH="0" baseline="0" dirty="0" smtClean="0">
                <a:ln>
                  <a:noFill/>
                </a:ln>
                <a:solidFill>
                  <a:schemeClr val="tx1"/>
                </a:solidFill>
                <a:effectLst/>
                <a:latin typeface="Arial" pitchFamily="34" charset="0"/>
                <a:ea typeface="楷体_GB2312"/>
                <a:cs typeface="Times New Roman" pitchFamily="18" charset="0"/>
              </a:rPr>
              <a:t>s</a:t>
            </a:r>
            <a:r>
              <a:rPr kumimoji="0" lang="zh-CN" altLang="en-US" sz="1600" i="0" u="none" strike="noStrike" cap="none" normalizeH="0" baseline="0" dirty="0" smtClean="0">
                <a:ln>
                  <a:noFill/>
                </a:ln>
                <a:solidFill>
                  <a:schemeClr val="tx1"/>
                </a:solidFill>
                <a:effectLst/>
                <a:latin typeface="Arial" pitchFamily="34" charset="0"/>
                <a:ea typeface="楷体_GB2312"/>
                <a:cs typeface="Times New Roman" pitchFamily="18" charset="0"/>
              </a:rPr>
              <a:t>值很小，因而</a:t>
            </a:r>
            <a:r>
              <a:rPr kumimoji="0" lang="el-GR" altLang="zh-CN" sz="1600" i="0" u="none" strike="noStrike" cap="none" normalizeH="0" baseline="0" dirty="0" smtClean="0">
                <a:ln>
                  <a:noFill/>
                </a:ln>
                <a:solidFill>
                  <a:schemeClr val="tx1"/>
                </a:solidFill>
                <a:effectLst/>
                <a:latin typeface="Arial" pitchFamily="34" charset="0"/>
                <a:ea typeface="楷体_GB2312"/>
                <a:cs typeface="Times New Roman" pitchFamily="18" charset="0"/>
              </a:rPr>
              <a:t>ω</a:t>
            </a:r>
            <a:r>
              <a:rPr kumimoji="0" lang="en-US" altLang="zh-CN" sz="1600" i="0" u="none" strike="noStrike" cap="none" normalizeH="0" baseline="-25000" dirty="0" smtClean="0">
                <a:ln>
                  <a:noFill/>
                </a:ln>
                <a:solidFill>
                  <a:schemeClr val="tx1"/>
                </a:solidFill>
                <a:effectLst/>
                <a:latin typeface="Arial" pitchFamily="34" charset="0"/>
                <a:ea typeface="楷体_GB2312"/>
                <a:cs typeface="Times New Roman" pitchFamily="18" charset="0"/>
              </a:rPr>
              <a:t>s</a:t>
            </a:r>
            <a:r>
              <a:rPr lang="zh-CN" altLang="en-US" sz="1600" dirty="0" smtClean="0">
                <a:solidFill>
                  <a:schemeClr val="tx1"/>
                </a:solidFill>
                <a:latin typeface="Arial" pitchFamily="34" charset="0"/>
                <a:ea typeface="楷体_GB2312"/>
                <a:cs typeface="Times New Roman" pitchFamily="18" charset="0"/>
              </a:rPr>
              <a:t>也很小，只有</a:t>
            </a:r>
            <a:r>
              <a:rPr lang="el-GR" altLang="zh-CN" sz="1600" dirty="0" smtClean="0">
                <a:solidFill>
                  <a:schemeClr val="tx1"/>
                </a:solidFill>
                <a:latin typeface="Arial" pitchFamily="34" charset="0"/>
                <a:ea typeface="楷体_GB2312"/>
                <a:cs typeface="Times New Roman" pitchFamily="18" charset="0"/>
              </a:rPr>
              <a:t>ω</a:t>
            </a:r>
            <a:r>
              <a:rPr lang="en-US" altLang="zh-CN" sz="1600" baseline="-25000" dirty="0" smtClean="0">
                <a:solidFill>
                  <a:schemeClr val="tx1"/>
                </a:solidFill>
                <a:latin typeface="Arial" pitchFamily="34" charset="0"/>
                <a:ea typeface="楷体_GB2312"/>
                <a:cs typeface="Times New Roman" pitchFamily="18" charset="0"/>
              </a:rPr>
              <a:t>1</a:t>
            </a:r>
            <a:r>
              <a:rPr lang="zh-CN" altLang="en-US" sz="1600" dirty="0" smtClean="0">
                <a:solidFill>
                  <a:schemeClr val="tx1"/>
                </a:solidFill>
                <a:latin typeface="Arial" pitchFamily="34" charset="0"/>
                <a:ea typeface="楷体_GB2312"/>
                <a:cs typeface="Times New Roman" pitchFamily="18" charset="0"/>
              </a:rPr>
              <a:t>的百分之几，可以认为</a:t>
            </a:r>
            <a:endParaRPr lang="zh-CN" altLang="en-US" sz="1600" dirty="0" smtClean="0">
              <a:solidFill>
                <a:schemeClr val="tx1"/>
              </a:solidFill>
              <a:latin typeface="Arial" pitchFamily="34" charset="0"/>
              <a:cs typeface="宋体" pitchFamily="2" charset="-122"/>
            </a:endParaRPr>
          </a:p>
        </p:txBody>
      </p:sp>
      <p:sp>
        <p:nvSpPr>
          <p:cNvPr id="78862" name="Rectangle 14"/>
          <p:cNvSpPr>
            <a:spLocks noChangeArrowheads="1"/>
          </p:cNvSpPr>
          <p:nvPr/>
        </p:nvSpPr>
        <p:spPr bwMode="auto">
          <a:xfrm>
            <a:off x="0" y="6762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600" b="0" i="0" u="none" strike="noStrike" cap="none" normalizeH="0" baseline="0" smtClean="0">
                <a:ln>
                  <a:noFill/>
                </a:ln>
                <a:solidFill>
                  <a:schemeClr val="tx1"/>
                </a:solidFill>
                <a:effectLst/>
                <a:latin typeface="Arial" pitchFamily="34" charset="0"/>
                <a:ea typeface="宋体" pitchFamily="2" charset="-122"/>
                <a:cs typeface="宋体" pitchFamily="2" charset="-122"/>
              </a:rPr>
              <a:t> </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8" name="Rectangle 2"/>
          <p:cNvSpPr>
            <a:spLocks noGrp="1" noChangeArrowheads="1"/>
          </p:cNvSpPr>
          <p:nvPr>
            <p:ph type="title"/>
          </p:nvPr>
        </p:nvSpPr>
        <p:spPr>
          <a:xfrm>
            <a:off x="1720850" y="207963"/>
            <a:ext cx="4879975" cy="762000"/>
          </a:xfrm>
        </p:spPr>
        <p:txBody>
          <a:bodyPr/>
          <a:lstStyle/>
          <a:p>
            <a:pPr marL="838200" indent="-838200" eaLnBrk="1" hangingPunct="1"/>
            <a:r>
              <a:rPr lang="zh-CN" altLang="en-US" smtClean="0">
                <a:ea typeface="宋体" pitchFamily="2" charset="-122"/>
              </a:rPr>
              <a:t>转差频率控制的基本思想（概念）</a:t>
            </a:r>
          </a:p>
        </p:txBody>
      </p:sp>
      <p:sp>
        <p:nvSpPr>
          <p:cNvPr id="79879" name="Rectangle 17"/>
          <p:cNvSpPr>
            <a:spLocks noChangeArrowheads="1"/>
          </p:cNvSpPr>
          <p:nvPr/>
        </p:nvSpPr>
        <p:spPr bwMode="auto">
          <a:xfrm>
            <a:off x="1720850" y="2566988"/>
            <a:ext cx="1908175" cy="396875"/>
          </a:xfrm>
          <a:prstGeom prst="rect">
            <a:avLst/>
          </a:prstGeom>
          <a:noFill/>
          <a:ln w="9525">
            <a:noFill/>
            <a:miter lim="800000"/>
            <a:headEnd/>
            <a:tailEnd/>
          </a:ln>
        </p:spPr>
        <p:txBody>
          <a:bodyPr anchor="ctr">
            <a:spAutoFit/>
          </a:bodyPr>
          <a:lstStyle/>
          <a:p>
            <a:pPr algn="just">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临界转差</a:t>
            </a:r>
            <a:r>
              <a:rPr lang="zh-CN" altLang="en-US" sz="2000" b="0">
                <a:solidFill>
                  <a:srgbClr val="FF3300"/>
                </a:solidFill>
                <a:latin typeface="Times New Roman" pitchFamily="18" charset="0"/>
              </a:rPr>
              <a:t> </a:t>
            </a:r>
            <a:endParaRPr lang="zh-CN" altLang="en-US" sz="2000">
              <a:solidFill>
                <a:schemeClr val="tx1"/>
              </a:solidFill>
              <a:latin typeface="Times New Roman" pitchFamily="18" charset="0"/>
            </a:endParaRPr>
          </a:p>
        </p:txBody>
      </p:sp>
      <p:graphicFrame>
        <p:nvGraphicFramePr>
          <p:cNvPr id="79874" name="Object 18"/>
          <p:cNvGraphicFramePr>
            <a:graphicFrameLocks/>
          </p:cNvGraphicFramePr>
          <p:nvPr/>
        </p:nvGraphicFramePr>
        <p:xfrm>
          <a:off x="3286125" y="2195513"/>
          <a:ext cx="2368550" cy="1152525"/>
        </p:xfrm>
        <a:graphic>
          <a:graphicData uri="http://schemas.openxmlformats.org/presentationml/2006/ole">
            <p:oleObj spid="_x0000_s79874" r:id="rId3" imgW="939800" imgH="457200" progId="">
              <p:embed/>
            </p:oleObj>
          </a:graphicData>
        </a:graphic>
      </p:graphicFrame>
      <p:sp>
        <p:nvSpPr>
          <p:cNvPr id="79880" name="Rectangle 19"/>
          <p:cNvSpPr>
            <a:spLocks noChangeArrowheads="1"/>
          </p:cNvSpPr>
          <p:nvPr/>
        </p:nvSpPr>
        <p:spPr bwMode="auto">
          <a:xfrm>
            <a:off x="1736725" y="3546475"/>
            <a:ext cx="3155950" cy="400050"/>
          </a:xfrm>
          <a:prstGeom prst="rect">
            <a:avLst/>
          </a:prstGeom>
          <a:noFill/>
          <a:ln w="9525">
            <a:noFill/>
            <a:miter lim="800000"/>
            <a:headEnd/>
            <a:tailEnd/>
          </a:ln>
        </p:spPr>
        <p:txBody>
          <a:bodyPr anchor="ctr">
            <a:spAutoFit/>
          </a:bodyPr>
          <a:lstStyle/>
          <a:p>
            <a:pPr algn="just">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临界转矩（最大转矩）</a:t>
            </a:r>
            <a:endParaRPr lang="zh-CN" altLang="en-US" sz="2000" b="0">
              <a:solidFill>
                <a:srgbClr val="FF3300"/>
              </a:solidFill>
              <a:latin typeface="Times New Roman" pitchFamily="18" charset="0"/>
            </a:endParaRPr>
          </a:p>
        </p:txBody>
      </p:sp>
      <p:graphicFrame>
        <p:nvGraphicFramePr>
          <p:cNvPr id="79875" name="Object 20"/>
          <p:cNvGraphicFramePr>
            <a:graphicFrameLocks/>
          </p:cNvGraphicFramePr>
          <p:nvPr/>
        </p:nvGraphicFramePr>
        <p:xfrm>
          <a:off x="4741863" y="3098800"/>
          <a:ext cx="2303462" cy="1239838"/>
        </p:xfrm>
        <a:graphic>
          <a:graphicData uri="http://schemas.openxmlformats.org/presentationml/2006/ole">
            <p:oleObj spid="_x0000_s79875" r:id="rId4" imgW="863225" imgH="469696" progId="">
              <p:embed/>
            </p:oleObj>
          </a:graphicData>
        </a:graphic>
      </p:graphicFrame>
      <p:sp>
        <p:nvSpPr>
          <p:cNvPr id="79881" name="Rectangle 32"/>
          <p:cNvSpPr>
            <a:spLocks noChangeArrowheads="1"/>
          </p:cNvSpPr>
          <p:nvPr/>
        </p:nvSpPr>
        <p:spPr bwMode="auto">
          <a:xfrm>
            <a:off x="1738313" y="4446588"/>
            <a:ext cx="4595812" cy="396875"/>
          </a:xfrm>
          <a:prstGeom prst="rect">
            <a:avLst/>
          </a:prstGeom>
          <a:noFill/>
          <a:ln w="9525">
            <a:noFill/>
            <a:miter lim="800000"/>
            <a:headEnd/>
            <a:tailEnd/>
          </a:ln>
        </p:spPr>
        <p:txBody>
          <a:bodyPr anchor="ctr">
            <a:spAutoFit/>
          </a:bodyPr>
          <a:lstStyle/>
          <a:p>
            <a:pPr algn="just">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要保证系统稳定运行，必须使</a:t>
            </a:r>
            <a:r>
              <a:rPr lang="zh-CN" altLang="en-US" sz="2000" b="0">
                <a:solidFill>
                  <a:srgbClr val="FF3300"/>
                </a:solidFill>
                <a:latin typeface="Times New Roman" pitchFamily="18" charset="0"/>
              </a:rPr>
              <a:t> </a:t>
            </a:r>
          </a:p>
        </p:txBody>
      </p:sp>
      <p:sp>
        <p:nvSpPr>
          <p:cNvPr id="430113" name="Rectangle 33"/>
          <p:cNvSpPr>
            <a:spLocks noChangeArrowheads="1"/>
          </p:cNvSpPr>
          <p:nvPr/>
        </p:nvSpPr>
        <p:spPr bwMode="auto">
          <a:xfrm>
            <a:off x="1752600" y="4927600"/>
            <a:ext cx="7391400" cy="701675"/>
          </a:xfrm>
          <a:prstGeom prst="rect">
            <a:avLst/>
          </a:prstGeom>
          <a:noFill/>
          <a:ln w="9525">
            <a:noFill/>
            <a:miter lim="800000"/>
          </a:ln>
          <a:effectLst/>
        </p:spPr>
        <p:txBody>
          <a:bodyPr anchor="ctr">
            <a:spAutoFit/>
          </a:bodyPr>
          <a:lstStyle/>
          <a:p>
            <a:pPr algn="just">
              <a:lnSpc>
                <a:spcPct val="100000"/>
              </a:lnSpc>
              <a:buClr>
                <a:schemeClr val="folHlink"/>
              </a:buClr>
              <a:buSzPct val="75000"/>
              <a:buFont typeface="Wingdings" panose="05000000000000000000" pitchFamily="2" charset="2"/>
              <a:buChar char="l"/>
              <a:defRPr/>
            </a:pPr>
            <a:r>
              <a:rPr kumimoji="1" lang="zh-CN" altLang="en-US" sz="2000">
                <a:solidFill>
                  <a:schemeClr val="tx1"/>
                </a:solidFill>
                <a:latin typeface="Times New Roman" panose="02020603050405020304" pitchFamily="18" charset="0"/>
                <a:sym typeface="+mn-ea"/>
              </a:rPr>
              <a:t>在转差频率控制系统中，</a:t>
            </a:r>
            <a:r>
              <a:rPr kumimoji="1" lang="zh-CN" altLang="en-US" sz="2000">
                <a:solidFill>
                  <a:srgbClr val="FF0000"/>
                </a:solidFill>
                <a:effectLst>
                  <a:outerShdw blurRad="38100" dist="38100" dir="2700000" algn="tl">
                    <a:srgbClr val="C0C0C0"/>
                  </a:outerShdw>
                </a:effectLst>
                <a:latin typeface="Times New Roman" panose="02020603050405020304" pitchFamily="18" charset="0"/>
                <a:sym typeface="+mn-ea"/>
              </a:rPr>
              <a:t>系统允许的最大转差频率</a:t>
            </a:r>
            <a:r>
              <a:rPr kumimoji="1" lang="zh-CN" altLang="en-US" sz="2000">
                <a:solidFill>
                  <a:schemeClr val="tx1"/>
                </a:solidFill>
                <a:latin typeface="Times New Roman" panose="02020603050405020304" pitchFamily="18" charset="0"/>
                <a:sym typeface="+mn-ea"/>
              </a:rPr>
              <a:t>小于临界转差频率</a:t>
            </a:r>
          </a:p>
        </p:txBody>
      </p:sp>
      <p:graphicFrame>
        <p:nvGraphicFramePr>
          <p:cNvPr id="79876" name="Object 34"/>
          <p:cNvGraphicFramePr>
            <a:graphicFrameLocks/>
          </p:cNvGraphicFramePr>
          <p:nvPr/>
        </p:nvGraphicFramePr>
        <p:xfrm>
          <a:off x="6337300" y="4233863"/>
          <a:ext cx="1655763" cy="673100"/>
        </p:xfrm>
        <a:graphic>
          <a:graphicData uri="http://schemas.openxmlformats.org/presentationml/2006/ole">
            <p:oleObj spid="_x0000_s79876" r:id="rId5" imgW="558800" imgH="228600" progId="">
              <p:embed/>
            </p:oleObj>
          </a:graphicData>
        </a:graphic>
      </p:graphicFrame>
      <p:graphicFrame>
        <p:nvGraphicFramePr>
          <p:cNvPr id="79877" name="Object 35"/>
          <p:cNvGraphicFramePr>
            <a:graphicFrameLocks/>
          </p:cNvGraphicFramePr>
          <p:nvPr/>
        </p:nvGraphicFramePr>
        <p:xfrm>
          <a:off x="3594100" y="5565775"/>
          <a:ext cx="2736850" cy="1071563"/>
        </p:xfrm>
        <a:graphic>
          <a:graphicData uri="http://schemas.openxmlformats.org/presentationml/2006/ole">
            <p:oleObj spid="_x0000_s79877" r:id="rId6" imgW="1091726" imgH="431613" progId="">
              <p:embed/>
            </p:oleObj>
          </a:graphicData>
        </a:graphic>
      </p:graphicFrame>
      <p:sp>
        <p:nvSpPr>
          <p:cNvPr id="430116" name="Rectangle 36"/>
          <p:cNvSpPr>
            <a:spLocks noChangeArrowheads="1"/>
          </p:cNvSpPr>
          <p:nvPr/>
        </p:nvSpPr>
        <p:spPr bwMode="auto">
          <a:xfrm>
            <a:off x="1662113" y="949325"/>
            <a:ext cx="7481887" cy="1446550"/>
          </a:xfrm>
          <a:prstGeom prst="rect">
            <a:avLst/>
          </a:prstGeom>
          <a:noFill/>
          <a:ln w="9525">
            <a:noFill/>
            <a:miter lim="800000"/>
          </a:ln>
        </p:spPr>
        <p:txBody>
          <a:bodyPr>
            <a:spAutoFit/>
          </a:bodyPr>
          <a:lstStyle/>
          <a:p>
            <a:pPr>
              <a:lnSpc>
                <a:spcPct val="110000"/>
              </a:lnSpc>
              <a:defRPr/>
            </a:pPr>
            <a:r>
              <a:rPr lang="zh-CN" altLang="en-US" sz="2000" dirty="0">
                <a:solidFill>
                  <a:srgbClr val="A50021"/>
                </a:solidFill>
                <a:effectLst>
                  <a:outerShdw blurRad="38100" dist="38100" dir="2700000" algn="tl">
                    <a:srgbClr val="C0C0C0"/>
                  </a:outerShdw>
                </a:effectLst>
                <a:latin typeface="Comic Sans MS" panose="030F0702030302020204" pitchFamily="66" charset="0"/>
              </a:rPr>
              <a:t>转差频率控制基本概念</a:t>
            </a:r>
            <a:r>
              <a:rPr lang="en-US" altLang="zh-CN" sz="2000" dirty="0">
                <a:solidFill>
                  <a:srgbClr val="A50021"/>
                </a:solidFill>
                <a:effectLst>
                  <a:outerShdw blurRad="38100" dist="38100" dir="2700000" algn="tl">
                    <a:srgbClr val="C0C0C0"/>
                  </a:outerShdw>
                </a:effectLst>
                <a:latin typeface="Comic Sans MS" panose="030F0702030302020204" pitchFamily="66" charset="0"/>
              </a:rPr>
              <a:t>:</a:t>
            </a:r>
            <a:r>
              <a:rPr lang="zh-CN" altLang="en-US" sz="2000" dirty="0">
                <a:solidFill>
                  <a:schemeClr val="tx1"/>
                </a:solidFill>
                <a:latin typeface="Times New Roman" panose="02020603050405020304" pitchFamily="18" charset="0"/>
              </a:rPr>
              <a:t>在</a:t>
            </a:r>
            <a:r>
              <a:rPr lang="en-US" altLang="zh-CN" sz="2000" i="1" dirty="0">
                <a:solidFill>
                  <a:schemeClr val="tx1"/>
                </a:solidFill>
                <a:latin typeface="Times New Roman" panose="02020603050405020304" pitchFamily="18" charset="0"/>
              </a:rPr>
              <a:t>s </a:t>
            </a:r>
            <a:r>
              <a:rPr lang="zh-CN" altLang="en-US" sz="2000" dirty="0">
                <a:solidFill>
                  <a:schemeClr val="tx1"/>
                </a:solidFill>
                <a:latin typeface="Times New Roman" panose="02020603050405020304" pitchFamily="18" charset="0"/>
              </a:rPr>
              <a:t>值很小的稳态运行范围内，如果能够保持气隙磁通</a:t>
            </a:r>
            <a:r>
              <a:rPr lang="en-US" altLang="en-US" sz="2000" dirty="0">
                <a:solidFill>
                  <a:schemeClr val="tx1"/>
                </a:solidFill>
                <a:latin typeface="Times New Roman" panose="02020603050405020304" pitchFamily="18" charset="0"/>
                <a:sym typeface="Symbol" panose="05050102010706020507" pitchFamily="18" charset="2"/>
              </a:rPr>
              <a:t></a:t>
            </a:r>
            <a:r>
              <a:rPr lang="en-US" altLang="en-US" sz="2000" baseline="-25000" dirty="0">
                <a:solidFill>
                  <a:schemeClr val="tx1"/>
                </a:solidFill>
                <a:latin typeface="Times New Roman" panose="02020603050405020304" pitchFamily="18" charset="0"/>
                <a:sym typeface="Symbol" panose="05050102010706020507" pitchFamily="18" charset="2"/>
              </a:rPr>
              <a:t>m</a:t>
            </a:r>
            <a:r>
              <a:rPr lang="zh-CN" altLang="en-US" sz="2000" dirty="0">
                <a:solidFill>
                  <a:schemeClr val="tx1"/>
                </a:solidFill>
                <a:latin typeface="Times New Roman" panose="02020603050405020304" pitchFamily="18" charset="0"/>
              </a:rPr>
              <a:t>不变，异步电机的转矩就近似与转差角频率</a:t>
            </a:r>
            <a:r>
              <a:rPr lang="en-US" altLang="en-US" sz="2000" i="1" dirty="0">
                <a:solidFill>
                  <a:schemeClr val="tx1"/>
                </a:solidFill>
                <a:latin typeface="Times New Roman" panose="02020603050405020304" pitchFamily="18" charset="0"/>
                <a:sym typeface="Symbol" panose="05050102010706020507" pitchFamily="18" charset="2"/>
              </a:rPr>
              <a:t></a:t>
            </a:r>
            <a:r>
              <a:rPr lang="en-US" altLang="en-US" sz="2000" baseline="-25000" dirty="0">
                <a:solidFill>
                  <a:schemeClr val="tx1"/>
                </a:solidFill>
                <a:latin typeface="Times New Roman" panose="02020603050405020304" pitchFamily="18" charset="0"/>
                <a:sym typeface="Symbol" panose="05050102010706020507" pitchFamily="18" charset="2"/>
              </a:rPr>
              <a:t>s</a:t>
            </a:r>
            <a:r>
              <a:rPr lang="en-US" altLang="zh-CN" sz="2000" dirty="0">
                <a:solidFill>
                  <a:schemeClr val="tx1"/>
                </a:solidFill>
                <a:latin typeface="Times New Roman" panose="02020603050405020304" pitchFamily="18" charset="0"/>
              </a:rPr>
              <a:t> </a:t>
            </a:r>
            <a:r>
              <a:rPr lang="zh-CN" altLang="en-US" sz="2000" dirty="0">
                <a:solidFill>
                  <a:schemeClr val="tx1"/>
                </a:solidFill>
                <a:latin typeface="Times New Roman" panose="02020603050405020304" pitchFamily="18" charset="0"/>
              </a:rPr>
              <a:t>成正比。这就是说，在异步电机中控制</a:t>
            </a:r>
            <a:r>
              <a:rPr lang="en-US" altLang="en-US" sz="2000" i="1" dirty="0">
                <a:solidFill>
                  <a:schemeClr val="tx1"/>
                </a:solidFill>
                <a:latin typeface="Times New Roman" panose="02020603050405020304" pitchFamily="18" charset="0"/>
                <a:sym typeface="Symbol" panose="05050102010706020507" pitchFamily="18" charset="2"/>
              </a:rPr>
              <a:t></a:t>
            </a:r>
            <a:r>
              <a:rPr lang="en-US" altLang="en-US" sz="2000" baseline="-25000" dirty="0">
                <a:solidFill>
                  <a:schemeClr val="tx1"/>
                </a:solidFill>
                <a:latin typeface="Times New Roman" panose="02020603050405020304" pitchFamily="18" charset="0"/>
                <a:sym typeface="Symbol" panose="05050102010706020507" pitchFamily="18" charset="2"/>
              </a:rPr>
              <a:t>s</a:t>
            </a:r>
            <a:r>
              <a:rPr lang="en-US" altLang="zh-CN" sz="2000" dirty="0">
                <a:solidFill>
                  <a:schemeClr val="tx1"/>
                </a:solidFill>
                <a:latin typeface="Times New Roman" panose="02020603050405020304" pitchFamily="18" charset="0"/>
              </a:rPr>
              <a:t> </a:t>
            </a:r>
            <a:r>
              <a:rPr lang="zh-CN" altLang="en-US" sz="2000" dirty="0">
                <a:solidFill>
                  <a:schemeClr val="tx1"/>
                </a:solidFill>
                <a:latin typeface="Times New Roman" panose="02020603050405020304" pitchFamily="18" charset="0"/>
              </a:rPr>
              <a:t>，就和直流电机中控制电流一样，能够达到间接控制转矩的目的</a:t>
            </a:r>
            <a:r>
              <a:rPr lang="zh-CN" altLang="en-US" sz="2000" dirty="0" smtClean="0">
                <a:solidFill>
                  <a:schemeClr val="tx1"/>
                </a:solidFill>
                <a:latin typeface="Times New Roman" panose="02020603050405020304" pitchFamily="18" charset="0"/>
              </a:rPr>
              <a:t>。对</a:t>
            </a:r>
            <a:r>
              <a:rPr lang="zh-CN" altLang="en-US" sz="2000" dirty="0" smtClean="0">
                <a:solidFill>
                  <a:srgbClr val="FF0000"/>
                </a:solidFill>
                <a:effectLst>
                  <a:outerShdw blurRad="38100" dist="38100" dir="2700000" algn="tl">
                    <a:srgbClr val="000000">
                      <a:alpha val="43137"/>
                    </a:srgbClr>
                  </a:outerShdw>
                </a:effectLst>
                <a:latin typeface="Times New Roman" panose="02020603050405020304" pitchFamily="18" charset="0"/>
              </a:rPr>
              <a:t>“精确</a:t>
            </a:r>
            <a:r>
              <a:rPr lang="en-US" altLang="zh-CN" sz="2000" dirty="0" smtClean="0">
                <a:solidFill>
                  <a:srgbClr val="FF0000"/>
                </a:solidFill>
                <a:effectLst>
                  <a:outerShdw blurRad="38100" dist="38100" dir="2700000" algn="tl">
                    <a:srgbClr val="000000">
                      <a:alpha val="43137"/>
                    </a:srgbClr>
                  </a:outerShdw>
                </a:effectLst>
                <a:latin typeface="Times New Roman" panose="02020603050405020304" pitchFamily="18" charset="0"/>
              </a:rPr>
              <a:t>”</a:t>
            </a:r>
            <a:r>
              <a:rPr lang="zh-CN" altLang="en-US" sz="2000" dirty="0" smtClean="0">
                <a:solidFill>
                  <a:srgbClr val="FF0000"/>
                </a:solidFill>
                <a:effectLst>
                  <a:outerShdw blurRad="38100" dist="38100" dir="2700000" algn="tl">
                    <a:srgbClr val="000000">
                      <a:alpha val="43137"/>
                    </a:srgbClr>
                  </a:outerShdw>
                </a:effectLst>
                <a:latin typeface="Times New Roman" panose="02020603050405020304" pitchFamily="18" charset="0"/>
              </a:rPr>
              <a:t>公式</a:t>
            </a:r>
            <a:r>
              <a:rPr lang="en-US" altLang="zh-CN" sz="2000" dirty="0" err="1" smtClean="0">
                <a:solidFill>
                  <a:srgbClr val="0000FF"/>
                </a:solidFill>
                <a:effectLst>
                  <a:outerShdw blurRad="38100" dist="38100" dir="2700000" algn="tl">
                    <a:srgbClr val="000000">
                      <a:alpha val="43137"/>
                    </a:srgbClr>
                  </a:outerShdw>
                </a:effectLst>
                <a:latin typeface="Times New Roman" panose="02020603050405020304" pitchFamily="18" charset="0"/>
              </a:rPr>
              <a:t>dTe</a:t>
            </a:r>
            <a:r>
              <a:rPr lang="en-US" altLang="zh-CN" sz="2000" dirty="0" smtClean="0">
                <a:solidFill>
                  <a:srgbClr val="0000FF"/>
                </a:solidFill>
                <a:effectLst>
                  <a:outerShdw blurRad="38100" dist="38100" dir="2700000" algn="tl">
                    <a:srgbClr val="000000">
                      <a:alpha val="43137"/>
                    </a:srgbClr>
                  </a:outerShdw>
                </a:effectLst>
                <a:latin typeface="Times New Roman" panose="02020603050405020304" pitchFamily="18" charset="0"/>
              </a:rPr>
              <a:t>/</a:t>
            </a:r>
            <a:r>
              <a:rPr lang="en-US" altLang="zh-CN" sz="2000" dirty="0" err="1" smtClean="0">
                <a:solidFill>
                  <a:srgbClr val="0000FF"/>
                </a:solidFill>
                <a:effectLst>
                  <a:outerShdw blurRad="38100" dist="38100" dir="2700000" algn="tl">
                    <a:srgbClr val="000000">
                      <a:alpha val="43137"/>
                    </a:srgbClr>
                  </a:outerShdw>
                </a:effectLst>
                <a:latin typeface="Times New Roman" panose="02020603050405020304" pitchFamily="18" charset="0"/>
              </a:rPr>
              <a:t>ds</a:t>
            </a:r>
            <a:r>
              <a:rPr lang="en-US" altLang="zh-CN" sz="2000" dirty="0" smtClean="0">
                <a:solidFill>
                  <a:srgbClr val="0000FF"/>
                </a:solidFill>
                <a:effectLst>
                  <a:outerShdw blurRad="38100" dist="38100" dir="2700000" algn="tl">
                    <a:srgbClr val="000000">
                      <a:alpha val="43137"/>
                    </a:srgbClr>
                  </a:outerShdw>
                </a:effectLst>
                <a:latin typeface="Times New Roman" panose="02020603050405020304" pitchFamily="18" charset="0"/>
              </a:rPr>
              <a:t>=0</a:t>
            </a:r>
            <a:endParaRPr lang="zh-CN" altLang="en-US" sz="2000" dirty="0">
              <a:solidFill>
                <a:srgbClr val="0000FF"/>
              </a:solidFill>
              <a:effectLst>
                <a:outerShdw blurRad="38100" dist="38100" dir="2700000" algn="tl">
                  <a:srgbClr val="000000">
                    <a:alpha val="43137"/>
                  </a:srgbClr>
                </a:outerShdw>
              </a:effectLst>
              <a:latin typeface="Times New Roman" panose="02020603050405020304" pitchFamily="18" charset="0"/>
            </a:endParaRPr>
          </a:p>
        </p:txBody>
      </p:sp>
      <p:sp>
        <p:nvSpPr>
          <p:cNvPr id="18" name="Rectangle 13"/>
          <p:cNvSpPr>
            <a:spLocks noChangeArrowheads="1"/>
          </p:cNvSpPr>
          <p:nvPr/>
        </p:nvSpPr>
        <p:spPr bwMode="auto">
          <a:xfrm>
            <a:off x="0" y="5075238"/>
            <a:ext cx="1687513" cy="8509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p:txBody>
          <a:bodyPr/>
          <a:lstStyle/>
          <a:p>
            <a:pPr marL="838200" indent="-838200" eaLnBrk="1" hangingPunct="1">
              <a:defRPr/>
            </a:pPr>
            <a:r>
              <a:rPr lang="zh-CN" altLang="en-US" dirty="0" smtClean="0">
                <a:ea typeface="宋体" panose="02010600030101010101" pitchFamily="2" charset="-122"/>
              </a:rPr>
              <a:t>转差频率控制的基本规律（</a:t>
            </a:r>
            <a:r>
              <a:rPr lang="zh-CN" altLang="en-US" dirty="0" smtClean="0">
                <a:solidFill>
                  <a:srgbClr val="CC0000"/>
                </a:solidFill>
                <a:effectLst>
                  <a:outerShdw blurRad="38100" dist="38100" dir="2700000" algn="tl">
                    <a:srgbClr val="C0C0C0"/>
                  </a:outerShdw>
                </a:effectLst>
                <a:ea typeface="宋体" panose="02010600030101010101" pitchFamily="2" charset="-122"/>
              </a:rPr>
              <a:t>两个</a:t>
            </a:r>
            <a:r>
              <a:rPr lang="zh-CN" altLang="en-US" dirty="0" smtClean="0">
                <a:ea typeface="宋体" panose="02010600030101010101" pitchFamily="2" charset="-122"/>
              </a:rPr>
              <a:t>）</a:t>
            </a:r>
          </a:p>
        </p:txBody>
      </p:sp>
      <p:sp>
        <p:nvSpPr>
          <p:cNvPr id="80900" name="Rectangle 4"/>
          <p:cNvSpPr>
            <a:spLocks noChangeArrowheads="1"/>
          </p:cNvSpPr>
          <p:nvPr/>
        </p:nvSpPr>
        <p:spPr bwMode="auto">
          <a:xfrm>
            <a:off x="3460750" y="6461125"/>
            <a:ext cx="4391025" cy="396875"/>
          </a:xfrm>
          <a:prstGeom prst="rect">
            <a:avLst/>
          </a:prstGeom>
          <a:noFill/>
          <a:ln w="9525">
            <a:noFill/>
            <a:miter lim="800000"/>
            <a:headEnd/>
            <a:tailEnd/>
          </a:ln>
        </p:spPr>
        <p:txBody>
          <a:bodyPr anchor="ctr">
            <a:spAutoFit/>
          </a:bodyPr>
          <a:lstStyle/>
          <a:p>
            <a:pPr algn="just">
              <a:lnSpc>
                <a:spcPct val="100000"/>
              </a:lnSpc>
              <a:buClr>
                <a:schemeClr val="folHlink"/>
              </a:buClr>
              <a:buSzPct val="75000"/>
              <a:buFont typeface="Wingdings" pitchFamily="2" charset="2"/>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6-42   </a:t>
            </a:r>
            <a:r>
              <a:rPr lang="zh-CN" altLang="en-US" sz="2000">
                <a:solidFill>
                  <a:schemeClr val="tx1"/>
                </a:solidFill>
                <a:latin typeface="Times New Roman" pitchFamily="18" charset="0"/>
              </a:rPr>
              <a:t>恒气隙磁通控制的机械特性</a:t>
            </a:r>
          </a:p>
        </p:txBody>
      </p:sp>
      <p:sp>
        <p:nvSpPr>
          <p:cNvPr id="80901"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80902"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pic>
        <p:nvPicPr>
          <p:cNvPr id="80903" name="Picture 7" descr="0542"/>
          <p:cNvPicPr>
            <a:picLocks noChangeAspect="1" noChangeArrowheads="1"/>
          </p:cNvPicPr>
          <p:nvPr/>
        </p:nvPicPr>
        <p:blipFill>
          <a:blip r:embed="rId3" cstate="print"/>
          <a:srcRect/>
          <a:stretch>
            <a:fillRect/>
          </a:stretch>
        </p:blipFill>
        <p:spPr bwMode="auto">
          <a:xfrm>
            <a:off x="3605213" y="3335338"/>
            <a:ext cx="3227387" cy="3149600"/>
          </a:xfrm>
          <a:prstGeom prst="rect">
            <a:avLst/>
          </a:prstGeom>
          <a:noFill/>
          <a:ln w="9525">
            <a:noFill/>
            <a:miter lim="800000"/>
            <a:headEnd/>
            <a:tailEnd/>
          </a:ln>
        </p:spPr>
      </p:pic>
      <p:sp>
        <p:nvSpPr>
          <p:cNvPr id="80904" name="Rectangle 21"/>
          <p:cNvSpPr>
            <a:spLocks noChangeArrowheads="1"/>
          </p:cNvSpPr>
          <p:nvPr/>
        </p:nvSpPr>
        <p:spPr bwMode="auto">
          <a:xfrm>
            <a:off x="1654175" y="1184275"/>
            <a:ext cx="7323138" cy="396875"/>
          </a:xfrm>
          <a:prstGeom prst="rect">
            <a:avLst/>
          </a:prstGeom>
          <a:noFill/>
          <a:ln w="9525">
            <a:noFill/>
            <a:miter lim="800000"/>
            <a:headEnd/>
            <a:tailEnd/>
          </a:ln>
        </p:spPr>
        <p:txBody>
          <a:bodyPr>
            <a:spAutoFit/>
          </a:bodyPr>
          <a:lstStyle/>
          <a:p>
            <a:pPr>
              <a:lnSpc>
                <a:spcPct val="100000"/>
              </a:lnSpc>
              <a:buFont typeface="Wingdings" pitchFamily="2" charset="2"/>
              <a:buChar char="l"/>
            </a:pPr>
            <a:r>
              <a:rPr lang="zh-CN" altLang="en-US" sz="2000">
                <a:solidFill>
                  <a:schemeClr val="tx1"/>
                </a:solidFill>
                <a:latin typeface="Times New Roman" pitchFamily="18" charset="0"/>
              </a:rPr>
              <a:t> 在转差频率控制系统中，只要给</a:t>
            </a:r>
            <a:r>
              <a:rPr lang="en-US" altLang="en-US" sz="2000" i="1">
                <a:solidFill>
                  <a:schemeClr val="tx1"/>
                </a:solidFill>
                <a:latin typeface="Times New Roman" pitchFamily="18" charset="0"/>
                <a:sym typeface="Symbol" pitchFamily="18" charset="2"/>
              </a:rPr>
              <a:t></a:t>
            </a:r>
            <a:r>
              <a:rPr lang="en-US" altLang="en-US" sz="2000" baseline="-25000">
                <a:solidFill>
                  <a:schemeClr val="tx1"/>
                </a:solidFill>
                <a:latin typeface="Times New Roman" pitchFamily="18" charset="0"/>
                <a:sym typeface="Symbol" pitchFamily="18" charset="2"/>
              </a:rPr>
              <a:t>s</a:t>
            </a:r>
            <a:r>
              <a:rPr lang="en-US" altLang="zh-CN" sz="2000">
                <a:solidFill>
                  <a:schemeClr val="tx1"/>
                </a:solidFill>
                <a:latin typeface="Times New Roman" pitchFamily="18" charset="0"/>
              </a:rPr>
              <a:t> </a:t>
            </a:r>
            <a:r>
              <a:rPr lang="zh-CN" altLang="en-US" sz="2000">
                <a:solidFill>
                  <a:schemeClr val="tx1"/>
                </a:solidFill>
                <a:latin typeface="Times New Roman" pitchFamily="18" charset="0"/>
              </a:rPr>
              <a:t>限幅，使其限幅最大值为    </a:t>
            </a:r>
          </a:p>
        </p:txBody>
      </p:sp>
      <p:sp>
        <p:nvSpPr>
          <p:cNvPr id="433176" name="Rectangle 24"/>
          <p:cNvSpPr>
            <a:spLocks noChangeArrowheads="1"/>
          </p:cNvSpPr>
          <p:nvPr/>
        </p:nvSpPr>
        <p:spPr bwMode="auto">
          <a:xfrm>
            <a:off x="1668463" y="2301875"/>
            <a:ext cx="7475537" cy="701675"/>
          </a:xfrm>
          <a:prstGeom prst="rect">
            <a:avLst/>
          </a:prstGeom>
          <a:noFill/>
          <a:ln w="9525">
            <a:noFill/>
            <a:miter lim="800000"/>
          </a:ln>
        </p:spPr>
        <p:txBody>
          <a:bodyPr>
            <a:spAutoFit/>
          </a:bodyPr>
          <a:lstStyle/>
          <a:p>
            <a:pPr>
              <a:lnSpc>
                <a:spcPct val="100000"/>
              </a:lnSpc>
              <a:buFont typeface="Wingdings" pitchFamily="2" charset="2"/>
              <a:buChar char="l"/>
              <a:defRPr/>
            </a:pPr>
            <a:r>
              <a:rPr lang="zh-CN" altLang="en-US" sz="2000">
                <a:solidFill>
                  <a:schemeClr val="tx1"/>
                </a:solidFill>
                <a:latin typeface="Times New Roman" pitchFamily="18" charset="0"/>
              </a:rPr>
              <a:t>就可以基本保持 </a:t>
            </a:r>
            <a:r>
              <a:rPr lang="en-US" altLang="zh-CN" sz="2000" i="1">
                <a:solidFill>
                  <a:schemeClr val="tx1"/>
                </a:solidFill>
                <a:latin typeface="Times New Roman" pitchFamily="18" charset="0"/>
              </a:rPr>
              <a:t>T</a:t>
            </a:r>
            <a:r>
              <a:rPr lang="en-US" altLang="zh-CN" sz="2000" baseline="-25000">
                <a:solidFill>
                  <a:schemeClr val="tx1"/>
                </a:solidFill>
                <a:latin typeface="Times New Roman" pitchFamily="18" charset="0"/>
              </a:rPr>
              <a:t>e</a:t>
            </a:r>
            <a:r>
              <a:rPr lang="zh-CN" altLang="en-US" sz="2000">
                <a:solidFill>
                  <a:schemeClr val="tx1"/>
                </a:solidFill>
                <a:latin typeface="Times New Roman" pitchFamily="18" charset="0"/>
              </a:rPr>
              <a:t>与</a:t>
            </a:r>
            <a:r>
              <a:rPr lang="en-US" altLang="en-US" sz="2000" i="1">
                <a:solidFill>
                  <a:schemeClr val="tx1"/>
                </a:solidFill>
                <a:latin typeface="Times New Roman" pitchFamily="18" charset="0"/>
                <a:sym typeface="Symbol" pitchFamily="18" charset="2"/>
              </a:rPr>
              <a:t></a:t>
            </a:r>
            <a:r>
              <a:rPr lang="en-US" altLang="en-US" sz="2000" baseline="-25000">
                <a:solidFill>
                  <a:schemeClr val="tx1"/>
                </a:solidFill>
                <a:latin typeface="Times New Roman" pitchFamily="18" charset="0"/>
                <a:sym typeface="Symbol" pitchFamily="18" charset="2"/>
              </a:rPr>
              <a:t>s</a:t>
            </a:r>
            <a:r>
              <a:rPr lang="en-US" altLang="zh-CN" sz="2000">
                <a:solidFill>
                  <a:schemeClr val="tx1"/>
                </a:solidFill>
                <a:latin typeface="Times New Roman" pitchFamily="18" charset="0"/>
              </a:rPr>
              <a:t> </a:t>
            </a:r>
            <a:r>
              <a:rPr lang="zh-CN" altLang="en-US" sz="2000">
                <a:solidFill>
                  <a:schemeClr val="tx1"/>
                </a:solidFill>
                <a:latin typeface="Times New Roman" pitchFamily="18" charset="0"/>
              </a:rPr>
              <a:t>的正比关系，也就可以用转差频率控制来代表转矩控制。</a:t>
            </a:r>
            <a:r>
              <a:rPr lang="zh-CN" altLang="en-US" sz="2000">
                <a:solidFill>
                  <a:srgbClr val="A50021"/>
                </a:solidFill>
                <a:effectLst>
                  <a:outerShdw blurRad="38100" dist="38100" dir="2700000" algn="tl">
                    <a:srgbClr val="C0C0C0"/>
                  </a:outerShdw>
                </a:effectLst>
                <a:latin typeface="Times New Roman" pitchFamily="18" charset="0"/>
              </a:rPr>
              <a:t>这就是转差频率控制的基本规律之一。 </a:t>
            </a:r>
          </a:p>
        </p:txBody>
      </p:sp>
      <p:sp>
        <p:nvSpPr>
          <p:cNvPr id="433177" name="Rectangle 25"/>
          <p:cNvSpPr>
            <a:spLocks noChangeArrowheads="1"/>
          </p:cNvSpPr>
          <p:nvPr/>
        </p:nvSpPr>
        <p:spPr bwMode="auto">
          <a:xfrm>
            <a:off x="1658938" y="2925763"/>
            <a:ext cx="4857750" cy="366712"/>
          </a:xfrm>
          <a:prstGeom prst="rect">
            <a:avLst/>
          </a:prstGeom>
          <a:noFill/>
          <a:ln w="9525">
            <a:noFill/>
            <a:miter lim="800000"/>
          </a:ln>
        </p:spPr>
        <p:txBody>
          <a:bodyPr wrap="none">
            <a:spAutoFit/>
          </a:bodyPr>
          <a:lstStyle/>
          <a:p>
            <a:pPr algn="ctr">
              <a:defRPr/>
            </a:pPr>
            <a:r>
              <a:rPr lang="zh-CN" altLang="en-US" sz="2000" dirty="0">
                <a:solidFill>
                  <a:srgbClr val="0000FF"/>
                </a:solidFill>
                <a:effectLst>
                  <a:outerShdw blurRad="38100" dist="38100" dir="2700000" algn="tl">
                    <a:srgbClr val="C0C0C0"/>
                  </a:outerShdw>
                </a:effectLst>
                <a:latin typeface="Times New Roman" panose="02020603050405020304" pitchFamily="18" charset="0"/>
              </a:rPr>
              <a:t>解决的是如何保持</a:t>
            </a:r>
            <a:r>
              <a:rPr lang="en-US" altLang="zh-CN" sz="2000" dirty="0">
                <a:solidFill>
                  <a:srgbClr val="0000FF"/>
                </a:solidFill>
                <a:effectLst>
                  <a:outerShdw blurRad="38100" dist="38100" dir="2700000" algn="tl">
                    <a:srgbClr val="C0C0C0"/>
                  </a:outerShdw>
                </a:effectLst>
                <a:latin typeface="Times New Roman" panose="02020603050405020304" pitchFamily="18" charset="0"/>
              </a:rPr>
              <a:t>Te</a:t>
            </a:r>
            <a:r>
              <a:rPr lang="zh-CN" altLang="en-US" sz="2000" dirty="0">
                <a:solidFill>
                  <a:srgbClr val="0000FF"/>
                </a:solidFill>
                <a:effectLst>
                  <a:outerShdw blurRad="38100" dist="38100" dir="2700000" algn="tl">
                    <a:srgbClr val="C0C0C0"/>
                  </a:outerShdw>
                </a:effectLst>
                <a:latin typeface="Times New Roman" panose="02020603050405020304" pitchFamily="18" charset="0"/>
              </a:rPr>
              <a:t>与</a:t>
            </a:r>
            <a:r>
              <a:rPr lang="en-US" altLang="en-US" sz="2000" dirty="0">
                <a:solidFill>
                  <a:srgbClr val="0000FF"/>
                </a:solidFill>
                <a:effectLst>
                  <a:outerShdw blurRad="38100" dist="38100" dir="2700000" algn="tl">
                    <a:srgbClr val="C0C0C0"/>
                  </a:outerShdw>
                </a:effectLst>
                <a:latin typeface="Times New Roman" panose="02020603050405020304" pitchFamily="18" charset="0"/>
                <a:sym typeface="Symbol" panose="05050102010706020507" pitchFamily="18" charset="2"/>
              </a:rPr>
              <a:t></a:t>
            </a:r>
            <a:r>
              <a:rPr lang="en-US" altLang="en-US" sz="2000" baseline="-25000" dirty="0">
                <a:solidFill>
                  <a:srgbClr val="0000FF"/>
                </a:solidFill>
                <a:effectLst>
                  <a:outerShdw blurRad="38100" dist="38100" dir="2700000" algn="tl">
                    <a:srgbClr val="C0C0C0"/>
                  </a:outerShdw>
                </a:effectLst>
                <a:latin typeface="Times New Roman" panose="02020603050405020304" pitchFamily="18" charset="0"/>
                <a:sym typeface="Symbol" panose="05050102010706020507" pitchFamily="18" charset="2"/>
              </a:rPr>
              <a:t>s</a:t>
            </a:r>
            <a:r>
              <a:rPr lang="en-US" altLang="zh-CN" sz="2000" dirty="0">
                <a:solidFill>
                  <a:srgbClr val="0000FF"/>
                </a:solidFill>
                <a:effectLst>
                  <a:outerShdw blurRad="38100" dist="38100" dir="2700000" algn="tl">
                    <a:srgbClr val="C0C0C0"/>
                  </a:outerShdw>
                </a:effectLst>
                <a:latin typeface="Times New Roman" panose="02020603050405020304" pitchFamily="18" charset="0"/>
              </a:rPr>
              <a:t> </a:t>
            </a:r>
            <a:r>
              <a:rPr lang="zh-CN" altLang="en-US" sz="2000" dirty="0">
                <a:solidFill>
                  <a:srgbClr val="0000FF"/>
                </a:solidFill>
                <a:effectLst>
                  <a:outerShdw blurRad="38100" dist="38100" dir="2700000" algn="tl">
                    <a:srgbClr val="C0C0C0"/>
                  </a:outerShdw>
                </a:effectLst>
                <a:latin typeface="Times New Roman" panose="02020603050405020304" pitchFamily="18" charset="0"/>
              </a:rPr>
              <a:t>的正比关系问题</a:t>
            </a:r>
          </a:p>
        </p:txBody>
      </p:sp>
      <p:sp>
        <p:nvSpPr>
          <p:cNvPr id="433178" name="Rectangle 26"/>
          <p:cNvSpPr>
            <a:spLocks noChangeArrowheads="1"/>
          </p:cNvSpPr>
          <p:nvPr/>
        </p:nvSpPr>
        <p:spPr bwMode="auto">
          <a:xfrm>
            <a:off x="1847850" y="909638"/>
            <a:ext cx="3556000" cy="393700"/>
          </a:xfrm>
          <a:prstGeom prst="rect">
            <a:avLst/>
          </a:prstGeom>
          <a:noFill/>
          <a:ln w="9525">
            <a:noFill/>
            <a:miter lim="800000"/>
          </a:ln>
          <a:effectLst/>
        </p:spPr>
        <p:txBody>
          <a:bodyPr wrap="none">
            <a:spAutoFit/>
          </a:bodyPr>
          <a:lstStyle/>
          <a:p>
            <a:pPr algn="ctr">
              <a:buFontTx/>
              <a:buNone/>
              <a:defRPr/>
            </a:pPr>
            <a:r>
              <a:rPr kumimoji="1" lang="zh-CN" altLang="en-US" sz="2200" dirty="0">
                <a:solidFill>
                  <a:srgbClr val="A50021"/>
                </a:solidFill>
                <a:effectLst>
                  <a:outerShdw blurRad="38100" dist="38100" dir="2700000" algn="tl">
                    <a:srgbClr val="C0C0C0"/>
                  </a:outerShdw>
                </a:effectLst>
                <a:sym typeface="+mn-ea"/>
              </a:rPr>
              <a:t>转差频率控制的基本规律一</a:t>
            </a:r>
          </a:p>
        </p:txBody>
      </p:sp>
      <p:graphicFrame>
        <p:nvGraphicFramePr>
          <p:cNvPr id="80898" name="Object 27"/>
          <p:cNvGraphicFramePr>
            <a:graphicFrameLocks noGrp="1"/>
          </p:cNvGraphicFramePr>
          <p:nvPr>
            <p:ph idx="1"/>
          </p:nvPr>
        </p:nvGraphicFramePr>
        <p:xfrm>
          <a:off x="3784600" y="1497013"/>
          <a:ext cx="2338388" cy="908050"/>
        </p:xfrm>
        <a:graphic>
          <a:graphicData uri="http://schemas.openxmlformats.org/presentationml/2006/ole">
            <p:oleObj spid="_x0000_s80898" r:id="rId4" imgW="1091726" imgH="431613" progId="">
              <p:embed/>
            </p:oleObj>
          </a:graphicData>
        </a:graphic>
      </p:graphicFrame>
      <p:sp>
        <p:nvSpPr>
          <p:cNvPr id="18" name="Rectangle 13"/>
          <p:cNvSpPr>
            <a:spLocks noChangeArrowheads="1"/>
          </p:cNvSpPr>
          <p:nvPr/>
        </p:nvSpPr>
        <p:spPr bwMode="auto">
          <a:xfrm>
            <a:off x="0" y="5075238"/>
            <a:ext cx="1687513" cy="8509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22" name="Object 56"/>
          <p:cNvGraphicFramePr>
            <a:graphicFrameLocks noGrp="1"/>
          </p:cNvGraphicFramePr>
          <p:nvPr>
            <p:ph sz="half" idx="2"/>
          </p:nvPr>
        </p:nvGraphicFramePr>
        <p:xfrm>
          <a:off x="1922463" y="2632075"/>
          <a:ext cx="5732462" cy="530225"/>
        </p:xfrm>
        <a:graphic>
          <a:graphicData uri="http://schemas.openxmlformats.org/presentationml/2006/ole">
            <p:oleObj spid="_x0000_s81922" r:id="rId3" imgW="2806700" imgH="241300" progId="">
              <p:embed/>
            </p:oleObj>
          </a:graphicData>
        </a:graphic>
      </p:graphicFrame>
      <p:sp>
        <p:nvSpPr>
          <p:cNvPr id="491567" name="Rectangle 47"/>
          <p:cNvSpPr>
            <a:spLocks noGrp="1" noChangeArrowheads="1"/>
          </p:cNvSpPr>
          <p:nvPr>
            <p:ph type="title"/>
          </p:nvPr>
        </p:nvSpPr>
        <p:spPr/>
        <p:txBody>
          <a:bodyPr/>
          <a:lstStyle/>
          <a:p>
            <a:pPr marL="838200" indent="-838200" eaLnBrk="1" hangingPunct="1">
              <a:defRPr/>
            </a:pPr>
            <a:r>
              <a:rPr lang="zh-CN" altLang="en-US" smtClean="0">
                <a:ea typeface="宋体" panose="02010600030101010101" pitchFamily="2" charset="-122"/>
              </a:rPr>
              <a:t>转差频率控制的基本规律（</a:t>
            </a:r>
            <a:r>
              <a:rPr lang="zh-CN" altLang="en-US" smtClean="0">
                <a:solidFill>
                  <a:srgbClr val="FF0000"/>
                </a:solidFill>
                <a:effectLst>
                  <a:outerShdw blurRad="38100" dist="38100" dir="2700000" algn="tl">
                    <a:srgbClr val="C0C0C0"/>
                  </a:outerShdw>
                </a:effectLst>
                <a:ea typeface="宋体" panose="02010600030101010101" pitchFamily="2" charset="-122"/>
              </a:rPr>
              <a:t>两个</a:t>
            </a:r>
            <a:r>
              <a:rPr lang="zh-CN" altLang="en-US" smtClean="0">
                <a:ea typeface="宋体" panose="02010600030101010101" pitchFamily="2" charset="-122"/>
              </a:rPr>
              <a:t>）</a:t>
            </a:r>
          </a:p>
        </p:txBody>
      </p:sp>
      <p:sp>
        <p:nvSpPr>
          <p:cNvPr id="491522" name="Rectangle 2"/>
          <p:cNvSpPr>
            <a:spLocks noGrp="1" noChangeArrowheads="1"/>
          </p:cNvSpPr>
          <p:nvPr>
            <p:ph type="body" sz="half" idx="1"/>
          </p:nvPr>
        </p:nvSpPr>
        <p:spPr>
          <a:xfrm>
            <a:off x="1906588" y="1184275"/>
            <a:ext cx="7237412" cy="5248275"/>
          </a:xfrm>
        </p:spPr>
        <p:txBody>
          <a:bodyPr/>
          <a:lstStyle/>
          <a:p>
            <a:pPr eaLnBrk="1" hangingPunct="1">
              <a:lnSpc>
                <a:spcPct val="135000"/>
              </a:lnSpc>
              <a:spcBef>
                <a:spcPct val="20000"/>
              </a:spcBef>
              <a:defRPr/>
            </a:pPr>
            <a:r>
              <a:rPr lang="zh-CN" altLang="en-US" sz="1800" smtClean="0">
                <a:ea typeface="宋体" pitchFamily="2" charset="-122"/>
              </a:rPr>
              <a:t>只要       和       及    （只考虑幅值没考虑相位）的关系符合下图所示函数关系特性                                  ，控制定子电压和频率，就能保持气隙磁通</a:t>
            </a:r>
            <a:r>
              <a:rPr lang="zh-CN" altLang="en-US" sz="1800" smtClean="0">
                <a:ea typeface="宋体" pitchFamily="2" charset="-122"/>
                <a:sym typeface="Symbol" pitchFamily="18" charset="2"/>
              </a:rPr>
              <a:t></a:t>
            </a:r>
            <a:r>
              <a:rPr lang="en-US" altLang="zh-CN" sz="1800" baseline="-25000" smtClean="0">
                <a:ea typeface="宋体" pitchFamily="2" charset="-122"/>
              </a:rPr>
              <a:t>m</a:t>
            </a:r>
            <a:r>
              <a:rPr lang="zh-CN" altLang="en-US" sz="1800" smtClean="0">
                <a:ea typeface="宋体" pitchFamily="2" charset="-122"/>
              </a:rPr>
              <a:t>恒定。</a:t>
            </a:r>
            <a:r>
              <a:rPr lang="zh-CN" altLang="en-US" sz="1800" smtClean="0">
                <a:solidFill>
                  <a:srgbClr val="A50021"/>
                </a:solidFill>
                <a:effectLst>
                  <a:outerShdw blurRad="38100" dist="38100" dir="2700000" algn="tl">
                    <a:srgbClr val="C0C0C0"/>
                  </a:outerShdw>
                </a:effectLst>
                <a:ea typeface="宋体" pitchFamily="2" charset="-122"/>
              </a:rPr>
              <a:t>这是转差频率控制的基本规律之二。 </a:t>
            </a:r>
          </a:p>
        </p:txBody>
      </p:sp>
      <p:graphicFrame>
        <p:nvGraphicFramePr>
          <p:cNvPr id="81923" name="Object 4"/>
          <p:cNvGraphicFramePr>
            <a:graphicFrameLocks/>
          </p:cNvGraphicFramePr>
          <p:nvPr/>
        </p:nvGraphicFramePr>
        <p:xfrm>
          <a:off x="2416175" y="1122363"/>
          <a:ext cx="504825" cy="576262"/>
        </p:xfrm>
        <a:graphic>
          <a:graphicData uri="http://schemas.openxmlformats.org/presentationml/2006/ole">
            <p:oleObj spid="_x0000_s81923" r:id="rId4" imgW="203112" imgH="228501" progId="">
              <p:embed/>
            </p:oleObj>
          </a:graphicData>
        </a:graphic>
      </p:graphicFrame>
      <p:graphicFrame>
        <p:nvGraphicFramePr>
          <p:cNvPr id="81924" name="Object 6"/>
          <p:cNvGraphicFramePr>
            <a:graphicFrameLocks/>
          </p:cNvGraphicFramePr>
          <p:nvPr/>
        </p:nvGraphicFramePr>
        <p:xfrm>
          <a:off x="2974975" y="1098550"/>
          <a:ext cx="415925" cy="504825"/>
        </p:xfrm>
        <a:graphic>
          <a:graphicData uri="http://schemas.openxmlformats.org/presentationml/2006/ole">
            <p:oleObj spid="_x0000_s81924" r:id="rId5" imgW="177569" imgH="215619" progId="">
              <p:embed/>
            </p:oleObj>
          </a:graphicData>
        </a:graphic>
      </p:graphicFrame>
      <p:pic>
        <p:nvPicPr>
          <p:cNvPr id="81929" name="Picture 7"/>
          <p:cNvPicPr>
            <a:picLocks noChangeAspect="1" noChangeArrowheads="1"/>
          </p:cNvPicPr>
          <p:nvPr/>
        </p:nvPicPr>
        <p:blipFill>
          <a:blip r:embed="rId6" cstate="print"/>
          <a:srcRect/>
          <a:stretch>
            <a:fillRect/>
          </a:stretch>
        </p:blipFill>
        <p:spPr bwMode="auto">
          <a:xfrm>
            <a:off x="3713163" y="1084263"/>
            <a:ext cx="409575" cy="576262"/>
          </a:xfrm>
          <a:prstGeom prst="rect">
            <a:avLst/>
          </a:prstGeom>
          <a:noFill/>
          <a:ln w="9525">
            <a:noFill/>
            <a:miter lim="800000"/>
            <a:headEnd/>
            <a:tailEnd/>
          </a:ln>
        </p:spPr>
      </p:pic>
      <p:graphicFrame>
        <p:nvGraphicFramePr>
          <p:cNvPr id="81925" name="Object 14"/>
          <p:cNvGraphicFramePr>
            <a:graphicFrameLocks/>
          </p:cNvGraphicFramePr>
          <p:nvPr/>
        </p:nvGraphicFramePr>
        <p:xfrm>
          <a:off x="3101975" y="1476375"/>
          <a:ext cx="2268538" cy="549275"/>
        </p:xfrm>
        <a:graphic>
          <a:graphicData uri="http://schemas.openxmlformats.org/presentationml/2006/ole">
            <p:oleObj spid="_x0000_s81925" r:id="rId7" imgW="939800" imgH="228600" progId="">
              <p:embed/>
            </p:oleObj>
          </a:graphicData>
        </a:graphic>
      </p:graphicFrame>
      <p:sp>
        <p:nvSpPr>
          <p:cNvPr id="491535" name="Rectangle 15"/>
          <p:cNvSpPr>
            <a:spLocks noChangeArrowheads="1"/>
          </p:cNvSpPr>
          <p:nvPr/>
        </p:nvSpPr>
        <p:spPr bwMode="auto">
          <a:xfrm>
            <a:off x="1751638" y="2346325"/>
            <a:ext cx="4926349" cy="375103"/>
          </a:xfrm>
          <a:prstGeom prst="rect">
            <a:avLst/>
          </a:prstGeom>
          <a:noFill/>
          <a:ln w="9525">
            <a:noFill/>
            <a:miter lim="800000"/>
          </a:ln>
          <a:effectLst/>
        </p:spPr>
        <p:txBody>
          <a:bodyPr wrap="none">
            <a:spAutoFit/>
          </a:bodyPr>
          <a:lstStyle/>
          <a:p>
            <a:pPr algn="ctr">
              <a:buFontTx/>
              <a:buNone/>
              <a:defRPr/>
            </a:pPr>
            <a:r>
              <a:rPr kumimoji="1" lang="zh-CN" altLang="en-US" sz="2000" dirty="0">
                <a:solidFill>
                  <a:srgbClr val="0000FF"/>
                </a:solidFill>
                <a:effectLst>
                  <a:outerShdw blurRad="38100" dist="38100" dir="2700000" algn="tl">
                    <a:srgbClr val="C0C0C0"/>
                  </a:outerShdw>
                </a:effectLst>
                <a:latin typeface="Times New Roman" panose="02020603050405020304" pitchFamily="18" charset="0"/>
                <a:sym typeface="+mn-ea"/>
              </a:rPr>
              <a:t>解决的是如何保持</a:t>
            </a:r>
            <a:r>
              <a:rPr lang="zh-CN" altLang="en-US" sz="2000" dirty="0">
                <a:solidFill>
                  <a:srgbClr val="0000FF"/>
                </a:solidFill>
                <a:effectLst>
                  <a:outerShdw blurRad="38100" dist="38100" dir="2700000" algn="tl">
                    <a:srgbClr val="C0C0C0"/>
                  </a:outerShdw>
                </a:effectLst>
                <a:sym typeface="+mn-ea"/>
              </a:rPr>
              <a:t>气隙磁通</a:t>
            </a:r>
            <a:r>
              <a:rPr lang="zh-CN" altLang="en-US" sz="2000" dirty="0">
                <a:solidFill>
                  <a:srgbClr val="0000FF"/>
                </a:solidFill>
                <a:effectLst>
                  <a:outerShdw blurRad="38100" dist="38100" dir="2700000" algn="tl">
                    <a:srgbClr val="C0C0C0"/>
                  </a:outerShdw>
                </a:effectLst>
                <a:sym typeface="Symbol" panose="05050102010706020507" pitchFamily="18" charset="2"/>
              </a:rPr>
              <a:t></a:t>
            </a:r>
            <a:r>
              <a:rPr lang="en-US" altLang="zh-CN" sz="2000" dirty="0">
                <a:solidFill>
                  <a:srgbClr val="0000FF"/>
                </a:solidFill>
                <a:effectLst>
                  <a:outerShdw blurRad="38100" dist="38100" dir="2700000" algn="tl">
                    <a:srgbClr val="C0C0C0"/>
                  </a:outerShdw>
                </a:effectLst>
                <a:sym typeface="+mn-ea"/>
              </a:rPr>
              <a:t>m</a:t>
            </a:r>
            <a:r>
              <a:rPr lang="zh-CN" altLang="en-US" sz="2000" dirty="0">
                <a:solidFill>
                  <a:srgbClr val="0000FF"/>
                </a:solidFill>
                <a:effectLst>
                  <a:outerShdw blurRad="38100" dist="38100" dir="2700000" algn="tl">
                    <a:srgbClr val="C0C0C0"/>
                  </a:outerShdw>
                </a:effectLst>
                <a:sym typeface="+mn-ea"/>
              </a:rPr>
              <a:t>恒定</a:t>
            </a:r>
            <a:r>
              <a:rPr kumimoji="1" lang="zh-CN" altLang="en-US" sz="2000" dirty="0">
                <a:solidFill>
                  <a:srgbClr val="0000FF"/>
                </a:solidFill>
                <a:effectLst>
                  <a:outerShdw blurRad="38100" dist="38100" dir="2700000" algn="tl">
                    <a:srgbClr val="C0C0C0"/>
                  </a:outerShdw>
                </a:effectLst>
                <a:latin typeface="Times New Roman" panose="02020603050405020304" pitchFamily="18" charset="0"/>
                <a:sym typeface="+mn-ea"/>
              </a:rPr>
              <a:t>问题。</a:t>
            </a:r>
          </a:p>
        </p:txBody>
      </p:sp>
      <p:sp>
        <p:nvSpPr>
          <p:cNvPr id="81931" name="Rectangle 16"/>
          <p:cNvSpPr>
            <a:spLocks noChangeArrowheads="1"/>
          </p:cNvSpPr>
          <p:nvPr/>
        </p:nvSpPr>
        <p:spPr bwMode="auto">
          <a:xfrm>
            <a:off x="1685925" y="3878263"/>
            <a:ext cx="2886075" cy="7016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高频时，近似呈线性；</a:t>
            </a:r>
          </a:p>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低频时，呈非线性。</a:t>
            </a:r>
          </a:p>
        </p:txBody>
      </p:sp>
      <p:sp>
        <p:nvSpPr>
          <p:cNvPr id="81932" name="Rectangle 17"/>
          <p:cNvSpPr>
            <a:spLocks noChangeArrowheads="1"/>
          </p:cNvSpPr>
          <p:nvPr/>
        </p:nvSpPr>
        <p:spPr bwMode="auto">
          <a:xfrm>
            <a:off x="2625725" y="6461125"/>
            <a:ext cx="6335713" cy="396875"/>
          </a:xfrm>
          <a:prstGeom prst="rect">
            <a:avLst/>
          </a:prstGeom>
          <a:noFill/>
          <a:ln w="9525">
            <a:noFill/>
            <a:miter lim="800000"/>
            <a:headEnd/>
            <a:tailEnd/>
          </a:ln>
        </p:spPr>
        <p:txBody>
          <a:bodyPr anchor="ctr">
            <a:spAutoFit/>
          </a:bodyPr>
          <a:lstStyle/>
          <a:p>
            <a:pPr algn="ctr">
              <a:lnSpc>
                <a:spcPct val="100000"/>
              </a:lnSpc>
              <a:buClr>
                <a:schemeClr val="folHlink"/>
              </a:buClr>
              <a:buSzPct val="75000"/>
              <a:buFont typeface="Wingdings" pitchFamily="2" charset="2"/>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5-43  </a:t>
            </a:r>
            <a:r>
              <a:rPr lang="zh-CN" altLang="en-US" sz="2000">
                <a:solidFill>
                  <a:schemeClr val="tx1"/>
                </a:solidFill>
                <a:latin typeface="Times New Roman" pitchFamily="18" charset="0"/>
              </a:rPr>
              <a:t>定子电压补偿控制的电压</a:t>
            </a:r>
            <a:r>
              <a:rPr lang="en-US" altLang="zh-CN" sz="2000">
                <a:solidFill>
                  <a:schemeClr val="tx1"/>
                </a:solidFill>
                <a:latin typeface="Times New Roman" pitchFamily="18" charset="0"/>
              </a:rPr>
              <a:t>–</a:t>
            </a:r>
            <a:r>
              <a:rPr lang="zh-CN" altLang="en-US" sz="2000">
                <a:solidFill>
                  <a:schemeClr val="tx1"/>
                </a:solidFill>
                <a:latin typeface="Times New Roman" pitchFamily="18" charset="0"/>
              </a:rPr>
              <a:t>频率特性</a:t>
            </a:r>
          </a:p>
        </p:txBody>
      </p:sp>
      <p:pic>
        <p:nvPicPr>
          <p:cNvPr id="81933" name="Picture 18" descr="0543"/>
          <p:cNvPicPr>
            <a:picLocks noChangeAspect="1" noChangeArrowheads="1"/>
          </p:cNvPicPr>
          <p:nvPr/>
        </p:nvPicPr>
        <p:blipFill>
          <a:blip r:embed="rId8" cstate="print"/>
          <a:srcRect/>
          <a:stretch>
            <a:fillRect/>
          </a:stretch>
        </p:blipFill>
        <p:spPr bwMode="auto">
          <a:xfrm>
            <a:off x="4368800" y="3059113"/>
            <a:ext cx="3960813" cy="3452812"/>
          </a:xfrm>
          <a:prstGeom prst="rect">
            <a:avLst/>
          </a:prstGeom>
          <a:noFill/>
          <a:ln w="9525">
            <a:noFill/>
            <a:miter lim="800000"/>
            <a:headEnd/>
            <a:tailEnd/>
          </a:ln>
        </p:spPr>
      </p:pic>
      <p:sp>
        <p:nvSpPr>
          <p:cNvPr id="491566" name="AutoShape 46"/>
          <p:cNvSpPr>
            <a:spLocks noChangeArrowheads="1"/>
          </p:cNvSpPr>
          <p:nvPr/>
        </p:nvSpPr>
        <p:spPr bwMode="auto">
          <a:xfrm>
            <a:off x="2333625" y="2363788"/>
            <a:ext cx="6621463" cy="4268787"/>
          </a:xfrm>
          <a:prstGeom prst="wedgeRoundRectCallout">
            <a:avLst>
              <a:gd name="adj1" fmla="val -36144"/>
              <a:gd name="adj2" fmla="val -93287"/>
              <a:gd name="adj3" fmla="val 16667"/>
            </a:avLst>
          </a:prstGeom>
          <a:solidFill>
            <a:srgbClr val="FFFF00"/>
          </a:solidFill>
          <a:ln w="9525">
            <a:noFill/>
            <a:miter lim="800000"/>
            <a:headEnd/>
            <a:tailEnd/>
          </a:ln>
        </p:spPr>
        <p:txBody>
          <a:bodyPr/>
          <a:lstStyle/>
          <a:p>
            <a:r>
              <a:rPr lang="zh-CN" altLang="en-US">
                <a:solidFill>
                  <a:schemeClr val="tx1"/>
                </a:solidFill>
              </a:rPr>
              <a:t>规律一：</a:t>
            </a:r>
          </a:p>
          <a:p>
            <a:r>
              <a:rPr lang="zh-CN" altLang="en-US">
                <a:solidFill>
                  <a:schemeClr val="tx1"/>
                </a:solidFill>
              </a:rPr>
              <a:t>转矩基本上与转差频率成正比，条件是气隙磁通不变，且</a:t>
            </a:r>
          </a:p>
          <a:p>
            <a:endParaRPr lang="zh-CN" altLang="en-US">
              <a:solidFill>
                <a:schemeClr val="tx1"/>
              </a:solidFill>
            </a:endParaRPr>
          </a:p>
          <a:p>
            <a:endParaRPr lang="zh-CN" altLang="en-US">
              <a:solidFill>
                <a:schemeClr val="tx1"/>
              </a:solidFill>
            </a:endParaRPr>
          </a:p>
          <a:p>
            <a:endParaRPr lang="zh-CN" altLang="en-US">
              <a:solidFill>
                <a:schemeClr val="tx1"/>
              </a:solidFill>
            </a:endParaRPr>
          </a:p>
          <a:p>
            <a:r>
              <a:rPr lang="zh-CN" altLang="en-US">
                <a:solidFill>
                  <a:schemeClr val="tx1"/>
                </a:solidFill>
              </a:rPr>
              <a:t>规律二：</a:t>
            </a:r>
          </a:p>
          <a:p>
            <a:r>
              <a:rPr lang="zh-CN" altLang="en-US">
                <a:solidFill>
                  <a:schemeClr val="tx1"/>
                </a:solidFill>
              </a:rPr>
              <a:t>在不同的定子电流值时，按定子电压补偿控制的电压</a:t>
            </a:r>
            <a:r>
              <a:rPr lang="en-US" altLang="zh-CN">
                <a:solidFill>
                  <a:schemeClr val="tx1"/>
                </a:solidFill>
              </a:rPr>
              <a:t>–</a:t>
            </a:r>
            <a:r>
              <a:rPr lang="zh-CN" altLang="en-US">
                <a:solidFill>
                  <a:schemeClr val="tx1"/>
                </a:solidFill>
              </a:rPr>
              <a:t>频率特性关系控制定子电压和频率，就能保持气隙磁通恒定。</a:t>
            </a:r>
            <a:r>
              <a:rPr lang="zh-CN" altLang="en-US" b="0">
                <a:solidFill>
                  <a:schemeClr val="tx1"/>
                </a:solidFill>
              </a:rPr>
              <a:t> </a:t>
            </a:r>
          </a:p>
          <a:p>
            <a:endParaRPr lang="zh-CN" altLang="en-US">
              <a:solidFill>
                <a:schemeClr val="tx1"/>
              </a:solidFill>
            </a:endParaRPr>
          </a:p>
          <a:p>
            <a:pPr algn="ctr"/>
            <a:endParaRPr lang="zh-CN" altLang="en-US"/>
          </a:p>
        </p:txBody>
      </p:sp>
      <p:sp>
        <p:nvSpPr>
          <p:cNvPr id="491570" name="Rectangle 50"/>
          <p:cNvSpPr>
            <a:spLocks noChangeArrowheads="1"/>
          </p:cNvSpPr>
          <p:nvPr/>
        </p:nvSpPr>
        <p:spPr bwMode="auto">
          <a:xfrm>
            <a:off x="1906588" y="871538"/>
            <a:ext cx="3556000" cy="393700"/>
          </a:xfrm>
          <a:prstGeom prst="rect">
            <a:avLst/>
          </a:prstGeom>
          <a:noFill/>
          <a:ln w="9525">
            <a:noFill/>
            <a:miter lim="800000"/>
          </a:ln>
          <a:effectLst/>
        </p:spPr>
        <p:txBody>
          <a:bodyPr wrap="none">
            <a:spAutoFit/>
          </a:bodyPr>
          <a:lstStyle/>
          <a:p>
            <a:pPr algn="ctr">
              <a:buFontTx/>
              <a:buNone/>
              <a:defRPr/>
            </a:pPr>
            <a:r>
              <a:rPr kumimoji="1" lang="zh-CN" altLang="en-US" sz="2200">
                <a:solidFill>
                  <a:srgbClr val="A50021"/>
                </a:solidFill>
                <a:effectLst>
                  <a:outerShdw blurRad="38100" dist="38100" dir="2700000" algn="tl">
                    <a:srgbClr val="C0C0C0"/>
                  </a:outerShdw>
                </a:effectLst>
                <a:sym typeface="+mn-ea"/>
              </a:rPr>
              <a:t>转差频率控制的基本规律二</a:t>
            </a:r>
          </a:p>
        </p:txBody>
      </p:sp>
      <p:graphicFrame>
        <p:nvGraphicFramePr>
          <p:cNvPr id="491574" name="Object 54"/>
          <p:cNvGraphicFramePr>
            <a:graphicFrameLocks/>
          </p:cNvGraphicFramePr>
          <p:nvPr/>
        </p:nvGraphicFramePr>
        <p:xfrm>
          <a:off x="4221163" y="3490913"/>
          <a:ext cx="2963862" cy="1379537"/>
        </p:xfrm>
        <a:graphic>
          <a:graphicData uri="http://schemas.openxmlformats.org/presentationml/2006/ole">
            <p:oleObj spid="_x0000_s81926" r:id="rId9" imgW="1091726" imgH="431613" progId="">
              <p:embed/>
            </p:oleObj>
          </a:graphicData>
        </a:graphic>
      </p:graphicFrame>
      <p:sp>
        <p:nvSpPr>
          <p:cNvPr id="22" name="Rectangle 13"/>
          <p:cNvSpPr>
            <a:spLocks noChangeArrowheads="1"/>
          </p:cNvSpPr>
          <p:nvPr/>
        </p:nvSpPr>
        <p:spPr bwMode="auto">
          <a:xfrm>
            <a:off x="0" y="5075238"/>
            <a:ext cx="1687513" cy="8509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6"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7"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1574"/>
                                        </p:tgtEl>
                                        <p:attrNameLst>
                                          <p:attrName>style.visibility</p:attrName>
                                        </p:attrNameLst>
                                      </p:cBhvr>
                                      <p:to>
                                        <p:strVal val="visible"/>
                                      </p:to>
                                    </p:set>
                                    <p:anim calcmode="lin" valueType="num">
                                      <p:cBhvr additive="base">
                                        <p:cTn id="7" dur="500" fill="hold"/>
                                        <p:tgtEl>
                                          <p:spTgt spid="491574"/>
                                        </p:tgtEl>
                                        <p:attrNameLst>
                                          <p:attrName>ppt_x</p:attrName>
                                        </p:attrNameLst>
                                      </p:cBhvr>
                                      <p:tavLst>
                                        <p:tav tm="0">
                                          <p:val>
                                            <p:strVal val="#ppt_x"/>
                                          </p:val>
                                        </p:tav>
                                        <p:tav tm="100000">
                                          <p:val>
                                            <p:strVal val="#ppt_x"/>
                                          </p:val>
                                        </p:tav>
                                      </p:tavLst>
                                    </p:anim>
                                    <p:anim calcmode="lin" valueType="num">
                                      <p:cBhvr additive="base">
                                        <p:cTn id="8" dur="500" fill="hold"/>
                                        <p:tgtEl>
                                          <p:spTgt spid="49157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91566"/>
                                        </p:tgtEl>
                                        <p:attrNameLst>
                                          <p:attrName>style.visibility</p:attrName>
                                        </p:attrNameLst>
                                      </p:cBhvr>
                                      <p:to>
                                        <p:strVal val="visible"/>
                                      </p:to>
                                    </p:set>
                                    <p:anim calcmode="lin" valueType="num">
                                      <p:cBhvr additive="base">
                                        <p:cTn id="11" dur="500" fill="hold"/>
                                        <p:tgtEl>
                                          <p:spTgt spid="491566"/>
                                        </p:tgtEl>
                                        <p:attrNameLst>
                                          <p:attrName>ppt_x</p:attrName>
                                        </p:attrNameLst>
                                      </p:cBhvr>
                                      <p:tavLst>
                                        <p:tav tm="0">
                                          <p:val>
                                            <p:strVal val="#ppt_x"/>
                                          </p:val>
                                        </p:tav>
                                        <p:tav tm="100000">
                                          <p:val>
                                            <p:strVal val="#ppt_x"/>
                                          </p:val>
                                        </p:tav>
                                      </p:tavLst>
                                    </p:anim>
                                    <p:anim calcmode="lin" valueType="num">
                                      <p:cBhvr additive="base">
                                        <p:cTn id="12" dur="500" fill="hold"/>
                                        <p:tgtEl>
                                          <p:spTgt spid="4915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6"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1695450" y="358775"/>
            <a:ext cx="6140450" cy="601663"/>
          </a:xfrm>
        </p:spPr>
        <p:txBody>
          <a:bodyPr/>
          <a:lstStyle/>
          <a:p>
            <a:pPr marL="838200" indent="-838200" eaLnBrk="1" hangingPunct="1"/>
            <a:r>
              <a:rPr lang="en-US" altLang="zh-CN" smtClean="0">
                <a:ea typeface="宋体" pitchFamily="2" charset="-122"/>
              </a:rPr>
              <a:t>6.6.2 </a:t>
            </a:r>
            <a:r>
              <a:rPr lang="zh-CN" altLang="en-US" smtClean="0">
                <a:ea typeface="宋体" pitchFamily="2" charset="-122"/>
              </a:rPr>
              <a:t>转差频率控制系统结构及性能分析</a:t>
            </a:r>
          </a:p>
        </p:txBody>
      </p:sp>
      <p:sp>
        <p:nvSpPr>
          <p:cNvPr id="155651"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55652"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55653" name="Rectangle 5"/>
          <p:cNvSpPr>
            <a:spLocks noChangeArrowheads="1"/>
          </p:cNvSpPr>
          <p:nvPr/>
        </p:nvSpPr>
        <p:spPr bwMode="auto">
          <a:xfrm>
            <a:off x="1747838" y="5970588"/>
            <a:ext cx="7273925" cy="396875"/>
          </a:xfrm>
          <a:prstGeom prst="rect">
            <a:avLst/>
          </a:prstGeom>
          <a:noFill/>
          <a:ln w="9525">
            <a:noFill/>
            <a:miter lim="800000"/>
            <a:headEnd/>
            <a:tailEnd/>
          </a:ln>
        </p:spPr>
        <p:txBody>
          <a:bodyPr anchor="ctr">
            <a:spAutoFit/>
          </a:bodyPr>
          <a:lstStyle/>
          <a:p>
            <a:pPr algn="ctr">
              <a:lnSpc>
                <a:spcPct val="100000"/>
              </a:lnSpc>
              <a:buClr>
                <a:schemeClr val="folHlink"/>
              </a:buClr>
              <a:buSzPct val="75000"/>
              <a:buFont typeface="Wingdings" pitchFamily="2" charset="2"/>
              <a:buNone/>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6-44  </a:t>
            </a:r>
            <a:r>
              <a:rPr lang="zh-CN" altLang="en-US" sz="2000">
                <a:solidFill>
                  <a:schemeClr val="tx1"/>
                </a:solidFill>
                <a:latin typeface="Times New Roman" pitchFamily="18" charset="0"/>
              </a:rPr>
              <a:t>转差频率控制的转速闭环变压变频调速系统结构原理图</a:t>
            </a:r>
          </a:p>
        </p:txBody>
      </p:sp>
      <p:sp>
        <p:nvSpPr>
          <p:cNvPr id="155654" name="Text Box 20"/>
          <p:cNvSpPr txBox="1">
            <a:spLocks noChangeArrowheads="1"/>
          </p:cNvSpPr>
          <p:nvPr/>
        </p:nvSpPr>
        <p:spPr bwMode="auto">
          <a:xfrm>
            <a:off x="1870075" y="1135063"/>
            <a:ext cx="3532188" cy="420687"/>
          </a:xfrm>
          <a:prstGeom prst="rect">
            <a:avLst/>
          </a:prstGeom>
          <a:noFill/>
          <a:ln w="9525">
            <a:noFill/>
            <a:miter lim="800000"/>
            <a:headEnd/>
            <a:tailEnd/>
          </a:ln>
        </p:spPr>
        <p:txBody>
          <a:bodyPr>
            <a:spAutoFit/>
          </a:bodyPr>
          <a:lstStyle/>
          <a:p>
            <a:pPr>
              <a:spcBef>
                <a:spcPct val="50000"/>
              </a:spcBef>
            </a:pPr>
            <a:r>
              <a:rPr lang="zh-CN" altLang="en-US">
                <a:solidFill>
                  <a:schemeClr val="tx1"/>
                </a:solidFill>
              </a:rPr>
              <a:t>系统结构：</a:t>
            </a:r>
          </a:p>
        </p:txBody>
      </p:sp>
      <p:pic>
        <p:nvPicPr>
          <p:cNvPr id="155656" name="Picture 21"/>
          <p:cNvPicPr>
            <a:picLocks noChangeAspect="1" noChangeArrowheads="1"/>
          </p:cNvPicPr>
          <p:nvPr/>
        </p:nvPicPr>
        <p:blipFill>
          <a:blip r:embed="rId2" cstate="print"/>
          <a:srcRect/>
          <a:stretch>
            <a:fillRect/>
          </a:stretch>
        </p:blipFill>
        <p:spPr bwMode="auto">
          <a:xfrm>
            <a:off x="1751013" y="1546225"/>
            <a:ext cx="7392987" cy="3884613"/>
          </a:xfrm>
          <a:prstGeom prst="rect">
            <a:avLst/>
          </a:prstGeom>
          <a:noFill/>
          <a:ln w="9525">
            <a:noFill/>
            <a:miter lim="800000"/>
            <a:headEnd/>
            <a:tailEnd/>
          </a:ln>
        </p:spPr>
      </p:pic>
      <p:sp>
        <p:nvSpPr>
          <p:cNvPr id="15" name="Rectangle 13"/>
          <p:cNvSpPr>
            <a:spLocks noChangeArrowheads="1"/>
          </p:cNvSpPr>
          <p:nvPr/>
        </p:nvSpPr>
        <p:spPr bwMode="auto">
          <a:xfrm>
            <a:off x="0" y="5075238"/>
            <a:ext cx="1687513" cy="8509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pic>
        <p:nvPicPr>
          <p:cNvPr id="157712" name="Picture 16"/>
          <p:cNvPicPr>
            <a:picLocks noChangeAspect="1" noChangeArrowheads="1"/>
          </p:cNvPicPr>
          <p:nvPr/>
        </p:nvPicPr>
        <p:blipFill>
          <a:blip r:embed="rId9" cstate="print"/>
          <a:srcRect/>
          <a:stretch>
            <a:fillRect/>
          </a:stretch>
        </p:blipFill>
        <p:spPr bwMode="auto">
          <a:xfrm>
            <a:off x="1706563" y="1638300"/>
            <a:ext cx="7412037" cy="3752850"/>
          </a:xfrm>
          <a:prstGeom prst="rect">
            <a:avLst/>
          </a:prstGeom>
          <a:noFill/>
          <a:ln w="9525">
            <a:noFill/>
            <a:miter lim="800000"/>
            <a:headEnd/>
            <a:tailEnd/>
          </a:ln>
        </p:spPr>
      </p:pic>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5656"/>
                                        </p:tgtEl>
                                        <p:attrNameLst>
                                          <p:attrName>style.visibility</p:attrName>
                                        </p:attrNameLst>
                                      </p:cBhvr>
                                      <p:to>
                                        <p:strVal val="visible"/>
                                      </p:to>
                                    </p:set>
                                    <p:anim calcmode="lin" valueType="num">
                                      <p:cBhvr additive="base">
                                        <p:cTn id="7" dur="500" fill="hold"/>
                                        <p:tgtEl>
                                          <p:spTgt spid="155656"/>
                                        </p:tgtEl>
                                        <p:attrNameLst>
                                          <p:attrName>ppt_x</p:attrName>
                                        </p:attrNameLst>
                                      </p:cBhvr>
                                      <p:tavLst>
                                        <p:tav tm="0">
                                          <p:val>
                                            <p:strVal val="#ppt_x"/>
                                          </p:val>
                                        </p:tav>
                                        <p:tav tm="100000">
                                          <p:val>
                                            <p:strVal val="#ppt_x"/>
                                          </p:val>
                                        </p:tav>
                                      </p:tavLst>
                                    </p:anim>
                                    <p:anim calcmode="lin" valueType="num">
                                      <p:cBhvr additive="base">
                                        <p:cTn id="8" dur="500" fill="hold"/>
                                        <p:tgtEl>
                                          <p:spTgt spid="1556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7712"/>
                                        </p:tgtEl>
                                        <p:attrNameLst>
                                          <p:attrName>style.visibility</p:attrName>
                                        </p:attrNameLst>
                                      </p:cBhvr>
                                      <p:to>
                                        <p:strVal val="visible"/>
                                      </p:to>
                                    </p:set>
                                    <p:anim calcmode="lin" valueType="num">
                                      <p:cBhvr additive="base">
                                        <p:cTn id="13" dur="500" fill="hold"/>
                                        <p:tgtEl>
                                          <p:spTgt spid="157712"/>
                                        </p:tgtEl>
                                        <p:attrNameLst>
                                          <p:attrName>ppt_x</p:attrName>
                                        </p:attrNameLst>
                                      </p:cBhvr>
                                      <p:tavLst>
                                        <p:tav tm="0">
                                          <p:val>
                                            <p:strVal val="#ppt_x"/>
                                          </p:val>
                                        </p:tav>
                                        <p:tav tm="100000">
                                          <p:val>
                                            <p:strVal val="#ppt_x"/>
                                          </p:val>
                                        </p:tav>
                                      </p:tavLst>
                                    </p:anim>
                                    <p:anim calcmode="lin" valueType="num">
                                      <p:cBhvr additive="base">
                                        <p:cTn id="14" dur="500" fill="hold"/>
                                        <p:tgtEl>
                                          <p:spTgt spid="1577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57712"/>
                                        </p:tgtEl>
                                        <p:attrNameLst>
                                          <p:attrName>ppt_x</p:attrName>
                                        </p:attrNameLst>
                                      </p:cBhvr>
                                      <p:tavLst>
                                        <p:tav tm="0">
                                          <p:val>
                                            <p:strVal val="ppt_x"/>
                                          </p:val>
                                        </p:tav>
                                        <p:tav tm="100000">
                                          <p:val>
                                            <p:strVal val="ppt_x"/>
                                          </p:val>
                                        </p:tav>
                                      </p:tavLst>
                                    </p:anim>
                                    <p:anim calcmode="lin" valueType="num">
                                      <p:cBhvr additive="base">
                                        <p:cTn id="19" dur="500"/>
                                        <p:tgtEl>
                                          <p:spTgt spid="157712"/>
                                        </p:tgtEl>
                                        <p:attrNameLst>
                                          <p:attrName>ppt_y</p:attrName>
                                        </p:attrNameLst>
                                      </p:cBhvr>
                                      <p:tavLst>
                                        <p:tav tm="0">
                                          <p:val>
                                            <p:strVal val="ppt_y"/>
                                          </p:val>
                                        </p:tav>
                                        <p:tav tm="100000">
                                          <p:val>
                                            <p:strVal val="1+ppt_h/2"/>
                                          </p:val>
                                        </p:tav>
                                      </p:tavLst>
                                    </p:anim>
                                    <p:set>
                                      <p:cBhvr>
                                        <p:cTn id="20" dur="1" fill="hold">
                                          <p:stCondLst>
                                            <p:cond delay="499"/>
                                          </p:stCondLst>
                                        </p:cTn>
                                        <p:tgtEl>
                                          <p:spTgt spid="1577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53" name="Group 236"/>
          <p:cNvGrpSpPr>
            <a:grpSpLocks/>
          </p:cNvGrpSpPr>
          <p:nvPr/>
        </p:nvGrpSpPr>
        <p:grpSpPr bwMode="auto">
          <a:xfrm>
            <a:off x="1828800" y="1112838"/>
            <a:ext cx="7315200" cy="3887787"/>
            <a:chOff x="476" y="1481"/>
            <a:chExt cx="4608" cy="2448"/>
          </a:xfrm>
        </p:grpSpPr>
        <p:graphicFrame>
          <p:nvGraphicFramePr>
            <p:cNvPr id="82946" name="Object 176"/>
            <p:cNvGraphicFramePr>
              <a:graphicFrameLocks/>
            </p:cNvGraphicFramePr>
            <p:nvPr/>
          </p:nvGraphicFramePr>
          <p:xfrm>
            <a:off x="1486" y="2132"/>
            <a:ext cx="246" cy="313"/>
          </p:xfrm>
          <a:graphic>
            <a:graphicData uri="http://schemas.openxmlformats.org/presentationml/2006/ole">
              <p:oleObj spid="_x0000_s82946" r:id="rId3" imgW="190417" imgH="241195" progId="">
                <p:embed/>
              </p:oleObj>
            </a:graphicData>
          </a:graphic>
        </p:graphicFrame>
        <p:sp>
          <p:nvSpPr>
            <p:cNvPr id="564232" name="Rectangle 154"/>
            <p:cNvSpPr>
              <a:spLocks noChangeArrowheads="1"/>
            </p:cNvSpPr>
            <p:nvPr/>
          </p:nvSpPr>
          <p:spPr bwMode="auto">
            <a:xfrm>
              <a:off x="592" y="1481"/>
              <a:ext cx="3107" cy="2448"/>
            </a:xfrm>
            <a:prstGeom prst="rect">
              <a:avLst/>
            </a:prstGeom>
            <a:noFill/>
            <a:ln w="38100">
              <a:solidFill>
                <a:schemeClr val="folHlink"/>
              </a:solidFill>
              <a:prstDash val="dash"/>
              <a:miter lim="800000"/>
            </a:ln>
          </p:spPr>
          <p:txBody>
            <a:bodyPr wrap="none" anchor="ctr"/>
            <a:lstStyle/>
            <a:p>
              <a:pPr>
                <a:lnSpc>
                  <a:spcPct val="100000"/>
                </a:lnSpc>
                <a:buFontTx/>
                <a:buNone/>
                <a:defRPr/>
              </a:pPr>
              <a:endParaRPr lang="zh-CN" altLang="en-US" sz="2000">
                <a:solidFill>
                  <a:srgbClr val="CC0000"/>
                </a:solidFill>
                <a:effectLst>
                  <a:outerShdw blurRad="38100" dist="38100" dir="2700000" algn="tl">
                    <a:srgbClr val="C0C0C0"/>
                  </a:outerShdw>
                </a:effectLst>
                <a:latin typeface="Arial" panose="020B0604020202020204" pitchFamily="34" charset="0"/>
              </a:endParaRPr>
            </a:p>
          </p:txBody>
        </p:sp>
        <p:sp>
          <p:nvSpPr>
            <p:cNvPr id="564233" name="Rectangle 155"/>
            <p:cNvSpPr>
              <a:spLocks noChangeArrowheads="1"/>
            </p:cNvSpPr>
            <p:nvPr/>
          </p:nvSpPr>
          <p:spPr bwMode="auto">
            <a:xfrm>
              <a:off x="3841" y="1950"/>
              <a:ext cx="518" cy="1011"/>
            </a:xfrm>
            <a:prstGeom prst="rect">
              <a:avLst/>
            </a:prstGeom>
            <a:noFill/>
            <a:ln w="38100">
              <a:solidFill>
                <a:schemeClr val="accent1"/>
              </a:solidFill>
              <a:miter lim="800000"/>
            </a:ln>
          </p:spPr>
          <p:txBody>
            <a:bodyPr wrap="none" anchor="ctr"/>
            <a:lstStyle/>
            <a:p>
              <a:pPr algn="ctr">
                <a:lnSpc>
                  <a:spcPct val="100000"/>
                </a:lnSpc>
                <a:buFontTx/>
                <a:buNone/>
                <a:defRPr/>
              </a:pPr>
              <a:r>
                <a:rPr kumimoji="1" lang="en-US" altLang="zh-CN" sz="2000">
                  <a:solidFill>
                    <a:srgbClr val="CC0000"/>
                  </a:solidFill>
                  <a:effectLst>
                    <a:outerShdw blurRad="38100" dist="38100" dir="2700000" algn="tl">
                      <a:srgbClr val="C0C0C0"/>
                    </a:outerShdw>
                  </a:effectLst>
                  <a:latin typeface="Times New Roman" panose="02020603050405020304" pitchFamily="18" charset="0"/>
                  <a:ea typeface="楷体_GB2312" charset="-122"/>
                  <a:sym typeface="+mn-ea"/>
                </a:rPr>
                <a:t>PWM</a:t>
              </a:r>
            </a:p>
          </p:txBody>
        </p:sp>
        <p:sp>
          <p:nvSpPr>
            <p:cNvPr id="564234" name="Rectangle 156"/>
            <p:cNvSpPr>
              <a:spLocks noChangeArrowheads="1"/>
            </p:cNvSpPr>
            <p:nvPr/>
          </p:nvSpPr>
          <p:spPr bwMode="auto">
            <a:xfrm>
              <a:off x="4722" y="1937"/>
              <a:ext cx="310" cy="1011"/>
            </a:xfrm>
            <a:prstGeom prst="rect">
              <a:avLst/>
            </a:prstGeom>
            <a:noFill/>
            <a:ln w="38100">
              <a:solidFill>
                <a:schemeClr val="accent1"/>
              </a:solidFill>
              <a:miter lim="800000"/>
            </a:ln>
          </p:spPr>
          <p:txBody>
            <a:bodyPr wrap="none" anchor="ctr"/>
            <a:lstStyle/>
            <a:p>
              <a:pPr algn="ctr">
                <a:lnSpc>
                  <a:spcPct val="100000"/>
                </a:lnSpc>
                <a:buFontTx/>
                <a:buNone/>
                <a:defRPr/>
              </a:pPr>
              <a:r>
                <a:rPr kumimoji="1" lang="zh-CN" altLang="en-US" sz="2000">
                  <a:solidFill>
                    <a:srgbClr val="CC0000"/>
                  </a:solidFill>
                  <a:effectLst>
                    <a:outerShdw blurRad="38100" dist="38100" dir="2700000" algn="tl">
                      <a:srgbClr val="C0C0C0"/>
                    </a:outerShdw>
                  </a:effectLst>
                  <a:latin typeface="Times New Roman" panose="02020603050405020304" pitchFamily="18" charset="0"/>
                  <a:ea typeface="楷体_GB2312" charset="-122"/>
                  <a:sym typeface="+mn-ea"/>
                </a:rPr>
                <a:t>逆</a:t>
              </a:r>
            </a:p>
            <a:p>
              <a:pPr algn="ctr">
                <a:lnSpc>
                  <a:spcPct val="100000"/>
                </a:lnSpc>
                <a:buFontTx/>
                <a:buNone/>
                <a:defRPr/>
              </a:pPr>
              <a:r>
                <a:rPr kumimoji="1" lang="zh-CN" altLang="en-US" sz="2000">
                  <a:solidFill>
                    <a:srgbClr val="CC0000"/>
                  </a:solidFill>
                  <a:effectLst>
                    <a:outerShdw blurRad="38100" dist="38100" dir="2700000" algn="tl">
                      <a:srgbClr val="C0C0C0"/>
                    </a:outerShdw>
                  </a:effectLst>
                  <a:latin typeface="Times New Roman" panose="02020603050405020304" pitchFamily="18" charset="0"/>
                  <a:ea typeface="楷体_GB2312" charset="-122"/>
                  <a:sym typeface="+mn-ea"/>
                </a:rPr>
                <a:t>变</a:t>
              </a:r>
            </a:p>
            <a:p>
              <a:pPr algn="ctr">
                <a:lnSpc>
                  <a:spcPct val="100000"/>
                </a:lnSpc>
                <a:buFontTx/>
                <a:buNone/>
                <a:defRPr/>
              </a:pPr>
              <a:r>
                <a:rPr kumimoji="1" lang="zh-CN" altLang="en-US" sz="2000">
                  <a:solidFill>
                    <a:srgbClr val="CC0000"/>
                  </a:solidFill>
                  <a:effectLst>
                    <a:outerShdw blurRad="38100" dist="38100" dir="2700000" algn="tl">
                      <a:srgbClr val="C0C0C0"/>
                    </a:outerShdw>
                  </a:effectLst>
                  <a:latin typeface="Times New Roman" panose="02020603050405020304" pitchFamily="18" charset="0"/>
                  <a:ea typeface="楷体_GB2312" charset="-122"/>
                  <a:sym typeface="+mn-ea"/>
                </a:rPr>
                <a:t>器</a:t>
              </a:r>
            </a:p>
          </p:txBody>
        </p:sp>
        <p:sp>
          <p:nvSpPr>
            <p:cNvPr id="82964" name="Line 157"/>
            <p:cNvSpPr>
              <a:spLocks noChangeShapeType="1"/>
            </p:cNvSpPr>
            <p:nvPr/>
          </p:nvSpPr>
          <p:spPr bwMode="auto">
            <a:xfrm>
              <a:off x="3673" y="2210"/>
              <a:ext cx="159" cy="0"/>
            </a:xfrm>
            <a:prstGeom prst="line">
              <a:avLst/>
            </a:prstGeom>
            <a:noFill/>
            <a:ln w="38100">
              <a:solidFill>
                <a:schemeClr val="accent1"/>
              </a:solidFill>
              <a:miter lim="800000"/>
              <a:headEnd/>
              <a:tailEnd type="triangle" w="med" len="med"/>
            </a:ln>
          </p:spPr>
          <p:txBody>
            <a:bodyPr/>
            <a:lstStyle/>
            <a:p>
              <a:endParaRPr lang="zh-CN" altLang="en-US"/>
            </a:p>
          </p:txBody>
        </p:sp>
        <p:sp>
          <p:nvSpPr>
            <p:cNvPr id="82965" name="Line 158"/>
            <p:cNvSpPr>
              <a:spLocks noChangeShapeType="1"/>
            </p:cNvSpPr>
            <p:nvPr/>
          </p:nvSpPr>
          <p:spPr bwMode="auto">
            <a:xfrm>
              <a:off x="1456" y="2432"/>
              <a:ext cx="284" cy="0"/>
            </a:xfrm>
            <a:prstGeom prst="line">
              <a:avLst/>
            </a:prstGeom>
            <a:noFill/>
            <a:ln w="38100">
              <a:solidFill>
                <a:schemeClr val="accent1"/>
              </a:solidFill>
              <a:miter lim="800000"/>
              <a:headEnd/>
              <a:tailEnd type="triangle" w="med" len="med"/>
            </a:ln>
          </p:spPr>
          <p:txBody>
            <a:bodyPr/>
            <a:lstStyle/>
            <a:p>
              <a:endParaRPr lang="zh-CN" altLang="en-US"/>
            </a:p>
          </p:txBody>
        </p:sp>
        <p:sp>
          <p:nvSpPr>
            <p:cNvPr id="82966" name="Line 159"/>
            <p:cNvSpPr>
              <a:spLocks noChangeShapeType="1"/>
            </p:cNvSpPr>
            <p:nvPr/>
          </p:nvSpPr>
          <p:spPr bwMode="auto">
            <a:xfrm>
              <a:off x="3533" y="2432"/>
              <a:ext cx="308" cy="0"/>
            </a:xfrm>
            <a:prstGeom prst="line">
              <a:avLst/>
            </a:prstGeom>
            <a:noFill/>
            <a:ln w="38100">
              <a:solidFill>
                <a:schemeClr val="accent1"/>
              </a:solidFill>
              <a:miter lim="800000"/>
              <a:headEnd/>
              <a:tailEnd type="triangle" w="med" len="med"/>
            </a:ln>
          </p:spPr>
          <p:txBody>
            <a:bodyPr/>
            <a:lstStyle/>
            <a:p>
              <a:endParaRPr lang="zh-CN" altLang="en-US"/>
            </a:p>
          </p:txBody>
        </p:sp>
        <p:sp>
          <p:nvSpPr>
            <p:cNvPr id="82967" name="Line 160"/>
            <p:cNvSpPr>
              <a:spLocks noChangeShapeType="1"/>
            </p:cNvSpPr>
            <p:nvPr/>
          </p:nvSpPr>
          <p:spPr bwMode="auto">
            <a:xfrm>
              <a:off x="2871" y="1794"/>
              <a:ext cx="0" cy="636"/>
            </a:xfrm>
            <a:prstGeom prst="line">
              <a:avLst/>
            </a:prstGeom>
            <a:noFill/>
            <a:ln w="38100">
              <a:solidFill>
                <a:schemeClr val="accent1"/>
              </a:solidFill>
              <a:miter lim="800000"/>
              <a:headEnd/>
              <a:tailEnd/>
            </a:ln>
          </p:spPr>
          <p:txBody>
            <a:bodyPr/>
            <a:lstStyle/>
            <a:p>
              <a:endParaRPr lang="zh-CN" altLang="en-US"/>
            </a:p>
          </p:txBody>
        </p:sp>
        <p:sp>
          <p:nvSpPr>
            <p:cNvPr id="82968" name="Line 161"/>
            <p:cNvSpPr>
              <a:spLocks noChangeShapeType="1"/>
            </p:cNvSpPr>
            <p:nvPr/>
          </p:nvSpPr>
          <p:spPr bwMode="auto">
            <a:xfrm>
              <a:off x="3673" y="1794"/>
              <a:ext cx="0" cy="398"/>
            </a:xfrm>
            <a:prstGeom prst="line">
              <a:avLst/>
            </a:prstGeom>
            <a:noFill/>
            <a:ln w="38100">
              <a:solidFill>
                <a:schemeClr val="accent1"/>
              </a:solidFill>
              <a:miter lim="800000"/>
              <a:headEnd/>
              <a:tailEnd/>
            </a:ln>
          </p:spPr>
          <p:txBody>
            <a:bodyPr/>
            <a:lstStyle/>
            <a:p>
              <a:endParaRPr lang="zh-CN" altLang="en-US"/>
            </a:p>
          </p:txBody>
        </p:sp>
        <p:sp>
          <p:nvSpPr>
            <p:cNvPr id="82969" name="Line 162"/>
            <p:cNvSpPr>
              <a:spLocks noChangeShapeType="1"/>
            </p:cNvSpPr>
            <p:nvPr/>
          </p:nvSpPr>
          <p:spPr bwMode="auto">
            <a:xfrm>
              <a:off x="2884" y="1794"/>
              <a:ext cx="779" cy="0"/>
            </a:xfrm>
            <a:prstGeom prst="line">
              <a:avLst/>
            </a:prstGeom>
            <a:noFill/>
            <a:ln w="38100">
              <a:solidFill>
                <a:schemeClr val="accent1"/>
              </a:solidFill>
              <a:miter lim="800000"/>
              <a:headEnd/>
              <a:tailEnd/>
            </a:ln>
          </p:spPr>
          <p:txBody>
            <a:bodyPr/>
            <a:lstStyle/>
            <a:p>
              <a:endParaRPr lang="zh-CN" altLang="en-US"/>
            </a:p>
          </p:txBody>
        </p:sp>
        <p:sp>
          <p:nvSpPr>
            <p:cNvPr id="82970" name="Line 163"/>
            <p:cNvSpPr>
              <a:spLocks noChangeShapeType="1"/>
            </p:cNvSpPr>
            <p:nvPr/>
          </p:nvSpPr>
          <p:spPr bwMode="auto">
            <a:xfrm>
              <a:off x="1253" y="3682"/>
              <a:ext cx="2785" cy="0"/>
            </a:xfrm>
            <a:prstGeom prst="line">
              <a:avLst/>
            </a:prstGeom>
            <a:noFill/>
            <a:ln w="38100">
              <a:solidFill>
                <a:schemeClr val="accent1"/>
              </a:solidFill>
              <a:miter lim="800000"/>
              <a:headEnd/>
              <a:tailEnd/>
            </a:ln>
          </p:spPr>
          <p:txBody>
            <a:bodyPr/>
            <a:lstStyle/>
            <a:p>
              <a:endParaRPr lang="zh-CN" altLang="en-US"/>
            </a:p>
          </p:txBody>
        </p:sp>
        <p:graphicFrame>
          <p:nvGraphicFramePr>
            <p:cNvPr id="82947" name="Object 164"/>
            <p:cNvGraphicFramePr>
              <a:graphicFrameLocks/>
            </p:cNvGraphicFramePr>
            <p:nvPr/>
          </p:nvGraphicFramePr>
          <p:xfrm>
            <a:off x="3738" y="1637"/>
            <a:ext cx="245" cy="314"/>
          </p:xfrm>
          <a:graphic>
            <a:graphicData uri="http://schemas.openxmlformats.org/presentationml/2006/ole">
              <p:oleObj spid="_x0000_s82947" r:id="rId4" imgW="190417" imgH="241195" progId="">
                <p:embed/>
              </p:oleObj>
            </a:graphicData>
          </a:graphic>
        </p:graphicFrame>
        <p:sp>
          <p:nvSpPr>
            <p:cNvPr id="564243" name="Text Box 165"/>
            <p:cNvSpPr txBox="1">
              <a:spLocks noChangeArrowheads="1"/>
            </p:cNvSpPr>
            <p:nvPr/>
          </p:nvSpPr>
          <p:spPr bwMode="auto">
            <a:xfrm>
              <a:off x="787" y="1818"/>
              <a:ext cx="1035" cy="461"/>
            </a:xfrm>
            <a:prstGeom prst="rect">
              <a:avLst/>
            </a:prstGeom>
            <a:noFill/>
            <a:ln w="38100">
              <a:noFill/>
              <a:miter lim="800000"/>
            </a:ln>
          </p:spPr>
          <p:txBody>
            <a:bodyPr>
              <a:spAutoFit/>
            </a:bodyPr>
            <a:lstStyle/>
            <a:p>
              <a:pPr algn="ctr">
                <a:lnSpc>
                  <a:spcPct val="100000"/>
                </a:lnSpc>
                <a:spcBef>
                  <a:spcPct val="10000"/>
                </a:spcBef>
                <a:buFontTx/>
                <a:buNone/>
                <a:defRPr/>
              </a:pPr>
              <a:r>
                <a:rPr kumimoji="1" lang="zh-CN" altLang="en-US" sz="2000">
                  <a:solidFill>
                    <a:srgbClr val="CC0000"/>
                  </a:solidFill>
                  <a:effectLst>
                    <a:outerShdw blurRad="38100" dist="38100" dir="2700000" algn="tl">
                      <a:srgbClr val="C0C0C0"/>
                    </a:outerShdw>
                  </a:effectLst>
                  <a:latin typeface="Times New Roman" panose="02020603050405020304" pitchFamily="18" charset="0"/>
                  <a:ea typeface="楷体_GB2312" charset="-122"/>
                  <a:sym typeface="+mn-ea"/>
                </a:rPr>
                <a:t>速度</a:t>
              </a:r>
            </a:p>
            <a:p>
              <a:pPr algn="ctr">
                <a:lnSpc>
                  <a:spcPct val="100000"/>
                </a:lnSpc>
                <a:spcBef>
                  <a:spcPct val="10000"/>
                </a:spcBef>
                <a:buFontTx/>
                <a:buNone/>
                <a:defRPr/>
              </a:pPr>
              <a:r>
                <a:rPr kumimoji="1" lang="zh-CN" altLang="en-US" sz="2000">
                  <a:solidFill>
                    <a:srgbClr val="CC0000"/>
                  </a:solidFill>
                  <a:effectLst>
                    <a:outerShdw blurRad="38100" dist="38100" dir="2700000" algn="tl">
                      <a:srgbClr val="C0C0C0"/>
                    </a:outerShdw>
                  </a:effectLst>
                  <a:latin typeface="Times New Roman" panose="02020603050405020304" pitchFamily="18" charset="0"/>
                  <a:ea typeface="楷体_GB2312" charset="-122"/>
                  <a:sym typeface="+mn-ea"/>
                </a:rPr>
                <a:t>调节器</a:t>
              </a:r>
            </a:p>
          </p:txBody>
        </p:sp>
        <p:sp>
          <p:nvSpPr>
            <p:cNvPr id="564244" name="Rectangle 166"/>
            <p:cNvSpPr>
              <a:spLocks noChangeArrowheads="1"/>
            </p:cNvSpPr>
            <p:nvPr/>
          </p:nvSpPr>
          <p:spPr bwMode="auto">
            <a:xfrm>
              <a:off x="1097" y="2275"/>
              <a:ext cx="363" cy="313"/>
            </a:xfrm>
            <a:prstGeom prst="rect">
              <a:avLst/>
            </a:prstGeom>
            <a:noFill/>
            <a:ln w="38100">
              <a:solidFill>
                <a:schemeClr val="accent1"/>
              </a:solidFill>
              <a:miter lim="800000"/>
            </a:ln>
          </p:spPr>
          <p:txBody>
            <a:bodyPr wrap="none" anchor="ctr"/>
            <a:lstStyle/>
            <a:p>
              <a:pPr algn="ctr">
                <a:lnSpc>
                  <a:spcPct val="100000"/>
                </a:lnSpc>
                <a:buFontTx/>
                <a:buNone/>
                <a:defRPr/>
              </a:pPr>
              <a:r>
                <a:rPr kumimoji="1" lang="en-US" altLang="zh-CN" sz="2000">
                  <a:solidFill>
                    <a:srgbClr val="CC0000"/>
                  </a:solidFill>
                  <a:effectLst>
                    <a:outerShdw blurRad="38100" dist="38100" dir="2700000" algn="tl">
                      <a:srgbClr val="C0C0C0"/>
                    </a:outerShdw>
                  </a:effectLst>
                  <a:latin typeface="Times New Roman" panose="02020603050405020304" pitchFamily="18" charset="0"/>
                  <a:ea typeface="楷体_GB2312" charset="-122"/>
                  <a:sym typeface="+mn-ea"/>
                </a:rPr>
                <a:t>P I</a:t>
              </a:r>
            </a:p>
          </p:txBody>
        </p:sp>
        <p:grpSp>
          <p:nvGrpSpPr>
            <p:cNvPr id="82973" name="Group 167"/>
            <p:cNvGrpSpPr>
              <a:grpSpLocks/>
            </p:cNvGrpSpPr>
            <p:nvPr/>
          </p:nvGrpSpPr>
          <p:grpSpPr bwMode="auto">
            <a:xfrm>
              <a:off x="1744" y="2119"/>
              <a:ext cx="622" cy="625"/>
              <a:chOff x="1272" y="1944"/>
              <a:chExt cx="576" cy="576"/>
            </a:xfrm>
          </p:grpSpPr>
          <p:sp>
            <p:nvSpPr>
              <p:cNvPr id="564246" name="Rectangle 168"/>
              <p:cNvSpPr>
                <a:spLocks noChangeArrowheads="1"/>
              </p:cNvSpPr>
              <p:nvPr/>
            </p:nvSpPr>
            <p:spPr bwMode="auto">
              <a:xfrm>
                <a:off x="1272" y="1944"/>
                <a:ext cx="576" cy="579"/>
              </a:xfrm>
              <a:prstGeom prst="rect">
                <a:avLst/>
              </a:prstGeom>
              <a:noFill/>
              <a:ln w="38100">
                <a:solidFill>
                  <a:schemeClr val="accent1"/>
                </a:solidFill>
                <a:miter lim="800000"/>
              </a:ln>
            </p:spPr>
            <p:txBody>
              <a:bodyPr wrap="none" anchor="ctr"/>
              <a:lstStyle/>
              <a:p>
                <a:pPr>
                  <a:lnSpc>
                    <a:spcPct val="100000"/>
                  </a:lnSpc>
                  <a:buFontTx/>
                  <a:buNone/>
                  <a:defRPr/>
                </a:pPr>
                <a:endParaRPr lang="zh-CN" altLang="en-US" sz="2000">
                  <a:solidFill>
                    <a:srgbClr val="CC0000"/>
                  </a:solidFill>
                  <a:effectLst>
                    <a:outerShdw blurRad="38100" dist="38100" dir="2700000" algn="tl">
                      <a:srgbClr val="C0C0C0"/>
                    </a:outerShdw>
                  </a:effectLst>
                  <a:latin typeface="Arial" panose="020B0604020202020204" pitchFamily="34" charset="0"/>
                </a:endParaRPr>
              </a:p>
            </p:txBody>
          </p:sp>
          <p:sp>
            <p:nvSpPr>
              <p:cNvPr id="83021" name="Line 169"/>
              <p:cNvSpPr>
                <a:spLocks noChangeShapeType="1"/>
              </p:cNvSpPr>
              <p:nvPr/>
            </p:nvSpPr>
            <p:spPr bwMode="auto">
              <a:xfrm>
                <a:off x="1344" y="2232"/>
                <a:ext cx="432" cy="0"/>
              </a:xfrm>
              <a:prstGeom prst="line">
                <a:avLst/>
              </a:prstGeom>
              <a:noFill/>
              <a:ln w="38100">
                <a:solidFill>
                  <a:schemeClr val="accent1"/>
                </a:solidFill>
                <a:miter lim="800000"/>
                <a:headEnd/>
                <a:tailEnd/>
              </a:ln>
            </p:spPr>
            <p:txBody>
              <a:bodyPr/>
              <a:lstStyle/>
              <a:p>
                <a:endParaRPr lang="zh-CN" altLang="en-US"/>
              </a:p>
            </p:txBody>
          </p:sp>
          <p:sp>
            <p:nvSpPr>
              <p:cNvPr id="83022" name="Line 170"/>
              <p:cNvSpPr>
                <a:spLocks noChangeShapeType="1"/>
              </p:cNvSpPr>
              <p:nvPr/>
            </p:nvSpPr>
            <p:spPr bwMode="auto">
              <a:xfrm>
                <a:off x="1560" y="1968"/>
                <a:ext cx="0" cy="528"/>
              </a:xfrm>
              <a:prstGeom prst="line">
                <a:avLst/>
              </a:prstGeom>
              <a:noFill/>
              <a:ln w="38100">
                <a:solidFill>
                  <a:schemeClr val="accent1"/>
                </a:solidFill>
                <a:miter lim="800000"/>
                <a:headEnd/>
                <a:tailEnd/>
              </a:ln>
            </p:spPr>
            <p:txBody>
              <a:bodyPr/>
              <a:lstStyle/>
              <a:p>
                <a:endParaRPr lang="zh-CN" altLang="en-US"/>
              </a:p>
            </p:txBody>
          </p:sp>
          <p:sp>
            <p:nvSpPr>
              <p:cNvPr id="83023" name="Line 171"/>
              <p:cNvSpPr>
                <a:spLocks noChangeShapeType="1"/>
              </p:cNvSpPr>
              <p:nvPr/>
            </p:nvSpPr>
            <p:spPr bwMode="auto">
              <a:xfrm flipV="1">
                <a:off x="1560" y="2088"/>
                <a:ext cx="144" cy="144"/>
              </a:xfrm>
              <a:prstGeom prst="line">
                <a:avLst/>
              </a:prstGeom>
              <a:noFill/>
              <a:ln w="38100">
                <a:solidFill>
                  <a:schemeClr val="accent1"/>
                </a:solidFill>
                <a:miter lim="800000"/>
                <a:headEnd/>
                <a:tailEnd/>
              </a:ln>
            </p:spPr>
            <p:txBody>
              <a:bodyPr/>
              <a:lstStyle/>
              <a:p>
                <a:endParaRPr lang="zh-CN" altLang="en-US"/>
              </a:p>
            </p:txBody>
          </p:sp>
          <p:sp>
            <p:nvSpPr>
              <p:cNvPr id="83024" name="Line 172"/>
              <p:cNvSpPr>
                <a:spLocks noChangeShapeType="1"/>
              </p:cNvSpPr>
              <p:nvPr/>
            </p:nvSpPr>
            <p:spPr bwMode="auto">
              <a:xfrm flipV="1">
                <a:off x="1416" y="2232"/>
                <a:ext cx="144" cy="144"/>
              </a:xfrm>
              <a:prstGeom prst="line">
                <a:avLst/>
              </a:prstGeom>
              <a:noFill/>
              <a:ln w="38100">
                <a:solidFill>
                  <a:schemeClr val="accent1"/>
                </a:solidFill>
                <a:miter lim="800000"/>
                <a:headEnd/>
                <a:tailEnd/>
              </a:ln>
            </p:spPr>
            <p:txBody>
              <a:bodyPr/>
              <a:lstStyle/>
              <a:p>
                <a:endParaRPr lang="zh-CN" altLang="en-US"/>
              </a:p>
            </p:txBody>
          </p:sp>
          <p:sp>
            <p:nvSpPr>
              <p:cNvPr id="83025" name="Line 173"/>
              <p:cNvSpPr>
                <a:spLocks noChangeShapeType="1"/>
              </p:cNvSpPr>
              <p:nvPr/>
            </p:nvSpPr>
            <p:spPr bwMode="auto">
              <a:xfrm>
                <a:off x="1716" y="2076"/>
                <a:ext cx="48" cy="0"/>
              </a:xfrm>
              <a:prstGeom prst="line">
                <a:avLst/>
              </a:prstGeom>
              <a:noFill/>
              <a:ln w="38100">
                <a:solidFill>
                  <a:schemeClr val="accent1"/>
                </a:solidFill>
                <a:miter lim="800000"/>
                <a:headEnd/>
                <a:tailEnd/>
              </a:ln>
            </p:spPr>
            <p:txBody>
              <a:bodyPr/>
              <a:lstStyle/>
              <a:p>
                <a:endParaRPr lang="zh-CN" altLang="en-US"/>
              </a:p>
            </p:txBody>
          </p:sp>
          <p:sp>
            <p:nvSpPr>
              <p:cNvPr id="83026" name="Line 174"/>
              <p:cNvSpPr>
                <a:spLocks noChangeShapeType="1"/>
              </p:cNvSpPr>
              <p:nvPr/>
            </p:nvSpPr>
            <p:spPr bwMode="auto">
              <a:xfrm>
                <a:off x="1356" y="2376"/>
                <a:ext cx="48" cy="0"/>
              </a:xfrm>
              <a:prstGeom prst="line">
                <a:avLst/>
              </a:prstGeom>
              <a:noFill/>
              <a:ln w="38100">
                <a:solidFill>
                  <a:schemeClr val="accent1"/>
                </a:solidFill>
                <a:miter lim="800000"/>
                <a:headEnd/>
                <a:tailEnd/>
              </a:ln>
            </p:spPr>
            <p:txBody>
              <a:bodyPr/>
              <a:lstStyle/>
              <a:p>
                <a:endParaRPr lang="zh-CN" altLang="en-US"/>
              </a:p>
            </p:txBody>
          </p:sp>
        </p:grpSp>
        <p:sp>
          <p:nvSpPr>
            <p:cNvPr id="564253" name="Text Box 175"/>
            <p:cNvSpPr txBox="1">
              <a:spLocks noChangeArrowheads="1"/>
            </p:cNvSpPr>
            <p:nvPr/>
          </p:nvSpPr>
          <p:spPr bwMode="auto">
            <a:xfrm>
              <a:off x="1563" y="1662"/>
              <a:ext cx="1036" cy="461"/>
            </a:xfrm>
            <a:prstGeom prst="rect">
              <a:avLst/>
            </a:prstGeom>
            <a:noFill/>
            <a:ln w="38100">
              <a:noFill/>
              <a:miter lim="800000"/>
            </a:ln>
          </p:spPr>
          <p:txBody>
            <a:bodyPr>
              <a:spAutoFit/>
            </a:bodyPr>
            <a:lstStyle/>
            <a:p>
              <a:pPr algn="ctr">
                <a:lnSpc>
                  <a:spcPct val="100000"/>
                </a:lnSpc>
                <a:spcBef>
                  <a:spcPct val="10000"/>
                </a:spcBef>
                <a:buFontTx/>
                <a:buNone/>
                <a:defRPr/>
              </a:pPr>
              <a:r>
                <a:rPr kumimoji="1" lang="zh-CN" altLang="en-US" sz="2000">
                  <a:solidFill>
                    <a:srgbClr val="CC0000"/>
                  </a:solidFill>
                  <a:effectLst>
                    <a:outerShdw blurRad="38100" dist="38100" dir="2700000" algn="tl">
                      <a:srgbClr val="C0C0C0"/>
                    </a:outerShdw>
                  </a:effectLst>
                  <a:latin typeface="Times New Roman" panose="02020603050405020304" pitchFamily="18" charset="0"/>
                  <a:ea typeface="楷体_GB2312" charset="-122"/>
                  <a:sym typeface="+mn-ea"/>
                </a:rPr>
                <a:t>转差频率</a:t>
              </a:r>
            </a:p>
            <a:p>
              <a:pPr algn="ctr">
                <a:lnSpc>
                  <a:spcPct val="100000"/>
                </a:lnSpc>
                <a:spcBef>
                  <a:spcPct val="10000"/>
                </a:spcBef>
                <a:buFontTx/>
                <a:buNone/>
                <a:defRPr/>
              </a:pPr>
              <a:r>
                <a:rPr kumimoji="1" lang="zh-CN" altLang="en-US" sz="2000">
                  <a:solidFill>
                    <a:srgbClr val="CC0000"/>
                  </a:solidFill>
                  <a:effectLst>
                    <a:outerShdw blurRad="38100" dist="38100" dir="2700000" algn="tl">
                      <a:srgbClr val="C0C0C0"/>
                    </a:outerShdw>
                  </a:effectLst>
                  <a:latin typeface="Times New Roman" panose="02020603050405020304" pitchFamily="18" charset="0"/>
                  <a:ea typeface="楷体_GB2312" charset="-122"/>
                  <a:sym typeface="+mn-ea"/>
                </a:rPr>
                <a:t>限幅器</a:t>
              </a:r>
            </a:p>
          </p:txBody>
        </p:sp>
        <p:grpSp>
          <p:nvGrpSpPr>
            <p:cNvPr id="82975" name="Group 231"/>
            <p:cNvGrpSpPr>
              <a:grpSpLocks/>
            </p:cNvGrpSpPr>
            <p:nvPr/>
          </p:nvGrpSpPr>
          <p:grpSpPr bwMode="auto">
            <a:xfrm>
              <a:off x="2379" y="2041"/>
              <a:ext cx="621" cy="872"/>
              <a:chOff x="2379" y="2041"/>
              <a:chExt cx="621" cy="872"/>
            </a:xfrm>
          </p:grpSpPr>
          <p:grpSp>
            <p:nvGrpSpPr>
              <p:cNvPr id="83012" name="Group 230"/>
              <p:cNvGrpSpPr>
                <a:grpSpLocks/>
              </p:cNvGrpSpPr>
              <p:nvPr/>
            </p:nvGrpSpPr>
            <p:grpSpPr bwMode="auto">
              <a:xfrm>
                <a:off x="2379" y="2210"/>
                <a:ext cx="621" cy="638"/>
                <a:chOff x="2379" y="2210"/>
                <a:chExt cx="621" cy="638"/>
              </a:xfrm>
            </p:grpSpPr>
            <p:grpSp>
              <p:nvGrpSpPr>
                <p:cNvPr id="83014" name="Group 229"/>
                <p:cNvGrpSpPr>
                  <a:grpSpLocks/>
                </p:cNvGrpSpPr>
                <p:nvPr/>
              </p:nvGrpSpPr>
              <p:grpSpPr bwMode="auto">
                <a:xfrm>
                  <a:off x="2379" y="2210"/>
                  <a:ext cx="414" cy="638"/>
                  <a:chOff x="2379" y="2210"/>
                  <a:chExt cx="414" cy="638"/>
                </a:xfrm>
              </p:grpSpPr>
              <p:sp>
                <p:nvSpPr>
                  <p:cNvPr id="564257" name="Oval 180"/>
                  <p:cNvSpPr>
                    <a:spLocks noChangeArrowheads="1"/>
                  </p:cNvSpPr>
                  <p:nvPr/>
                </p:nvSpPr>
                <p:spPr bwMode="auto">
                  <a:xfrm>
                    <a:off x="2689" y="2379"/>
                    <a:ext cx="104" cy="104"/>
                  </a:xfrm>
                  <a:prstGeom prst="ellipse">
                    <a:avLst/>
                  </a:prstGeom>
                  <a:solidFill>
                    <a:schemeClr val="accent1"/>
                  </a:solidFill>
                  <a:ln w="38100">
                    <a:solidFill>
                      <a:schemeClr val="accent1"/>
                    </a:solidFill>
                    <a:miter lim="800000"/>
                  </a:ln>
                </p:spPr>
                <p:txBody>
                  <a:bodyPr wrap="none" anchor="ctr"/>
                  <a:lstStyle/>
                  <a:p>
                    <a:pPr>
                      <a:lnSpc>
                        <a:spcPct val="100000"/>
                      </a:lnSpc>
                      <a:buFontTx/>
                      <a:buNone/>
                      <a:defRPr/>
                    </a:pPr>
                    <a:endParaRPr lang="zh-CN" altLang="en-US" sz="2000">
                      <a:solidFill>
                        <a:srgbClr val="CC0000"/>
                      </a:solidFill>
                      <a:effectLst>
                        <a:outerShdw blurRad="38100" dist="38100" dir="2700000" algn="tl">
                          <a:srgbClr val="000000"/>
                        </a:outerShdw>
                      </a:effectLst>
                      <a:latin typeface="Arial" panose="020B0604020202020204" pitchFamily="34" charset="0"/>
                    </a:endParaRPr>
                  </a:p>
                </p:txBody>
              </p:sp>
              <p:sp>
                <p:nvSpPr>
                  <p:cNvPr id="83017" name="Line 181"/>
                  <p:cNvSpPr>
                    <a:spLocks noChangeShapeType="1"/>
                  </p:cNvSpPr>
                  <p:nvPr/>
                </p:nvSpPr>
                <p:spPr bwMode="auto">
                  <a:xfrm>
                    <a:off x="2379" y="2431"/>
                    <a:ext cx="310" cy="0"/>
                  </a:xfrm>
                  <a:prstGeom prst="line">
                    <a:avLst/>
                  </a:prstGeom>
                  <a:noFill/>
                  <a:ln w="38100">
                    <a:solidFill>
                      <a:schemeClr val="accent1"/>
                    </a:solidFill>
                    <a:miter lim="800000"/>
                    <a:headEnd/>
                    <a:tailEnd type="triangle" w="med" len="med"/>
                  </a:ln>
                </p:spPr>
                <p:txBody>
                  <a:bodyPr/>
                  <a:lstStyle/>
                  <a:p>
                    <a:endParaRPr lang="zh-CN" altLang="en-US"/>
                  </a:p>
                </p:txBody>
              </p:sp>
              <p:sp>
                <p:nvSpPr>
                  <p:cNvPr id="83018" name="Line 182"/>
                  <p:cNvSpPr>
                    <a:spLocks noChangeShapeType="1"/>
                  </p:cNvSpPr>
                  <p:nvPr/>
                </p:nvSpPr>
                <p:spPr bwMode="auto">
                  <a:xfrm flipV="1">
                    <a:off x="2741" y="2483"/>
                    <a:ext cx="0" cy="365"/>
                  </a:xfrm>
                  <a:prstGeom prst="line">
                    <a:avLst/>
                  </a:prstGeom>
                  <a:noFill/>
                  <a:ln w="38100">
                    <a:solidFill>
                      <a:schemeClr val="accent1"/>
                    </a:solidFill>
                    <a:miter lim="800000"/>
                    <a:headEnd/>
                    <a:tailEnd type="triangle" w="med" len="med"/>
                  </a:ln>
                </p:spPr>
                <p:txBody>
                  <a:bodyPr/>
                  <a:lstStyle/>
                  <a:p>
                    <a:endParaRPr lang="zh-CN" altLang="en-US"/>
                  </a:p>
                </p:txBody>
              </p:sp>
              <p:sp>
                <p:nvSpPr>
                  <p:cNvPr id="564260" name="Text Box 183"/>
                  <p:cNvSpPr txBox="1">
                    <a:spLocks noChangeArrowheads="1"/>
                  </p:cNvSpPr>
                  <p:nvPr/>
                </p:nvSpPr>
                <p:spPr bwMode="auto">
                  <a:xfrm>
                    <a:off x="2418" y="2210"/>
                    <a:ext cx="310" cy="250"/>
                  </a:xfrm>
                  <a:prstGeom prst="rect">
                    <a:avLst/>
                  </a:prstGeom>
                  <a:noFill/>
                  <a:ln w="38100">
                    <a:noFill/>
                    <a:miter lim="800000"/>
                  </a:ln>
                </p:spPr>
                <p:txBody>
                  <a:bodyPr>
                    <a:spAutoFit/>
                  </a:bodyPr>
                  <a:lstStyle/>
                  <a:p>
                    <a:pPr>
                      <a:lnSpc>
                        <a:spcPct val="100000"/>
                      </a:lnSpc>
                      <a:spcBef>
                        <a:spcPct val="50000"/>
                      </a:spcBef>
                      <a:buFontTx/>
                      <a:buNone/>
                      <a:defRPr/>
                    </a:pPr>
                    <a:r>
                      <a:rPr kumimoji="1" lang="zh-CN" altLang="en-US" sz="2000">
                        <a:solidFill>
                          <a:srgbClr val="CC0000"/>
                        </a:solidFill>
                        <a:effectLst>
                          <a:outerShdw blurRad="38100" dist="38100" dir="2700000" algn="tl">
                            <a:srgbClr val="C0C0C0"/>
                          </a:outerShdw>
                        </a:effectLst>
                        <a:latin typeface="Times New Roman" panose="02020603050405020304" pitchFamily="18" charset="0"/>
                        <a:ea typeface="楷体_GB2312" charset="-122"/>
                        <a:sym typeface="+mn-ea"/>
                      </a:rPr>
                      <a:t>＋</a:t>
                    </a:r>
                  </a:p>
                </p:txBody>
              </p:sp>
            </p:grpSp>
            <p:sp>
              <p:nvSpPr>
                <p:cNvPr id="83015" name="Line 185"/>
                <p:cNvSpPr>
                  <a:spLocks noChangeShapeType="1"/>
                </p:cNvSpPr>
                <p:nvPr/>
              </p:nvSpPr>
              <p:spPr bwMode="auto">
                <a:xfrm>
                  <a:off x="2793" y="2431"/>
                  <a:ext cx="207" cy="0"/>
                </a:xfrm>
                <a:prstGeom prst="line">
                  <a:avLst/>
                </a:prstGeom>
                <a:noFill/>
                <a:ln w="38100">
                  <a:solidFill>
                    <a:schemeClr val="accent1"/>
                  </a:solidFill>
                  <a:miter lim="800000"/>
                  <a:headEnd/>
                  <a:tailEnd type="triangle" w="med" len="med"/>
                </a:ln>
              </p:spPr>
              <p:txBody>
                <a:bodyPr/>
                <a:lstStyle/>
                <a:p>
                  <a:endParaRPr lang="zh-CN" altLang="en-US"/>
                </a:p>
              </p:txBody>
            </p:sp>
          </p:grpSp>
          <p:sp>
            <p:nvSpPr>
              <p:cNvPr id="564262" name="Text Box 186"/>
              <p:cNvSpPr txBox="1">
                <a:spLocks noChangeArrowheads="1"/>
              </p:cNvSpPr>
              <p:nvPr/>
            </p:nvSpPr>
            <p:spPr bwMode="auto">
              <a:xfrm>
                <a:off x="2481" y="2432"/>
                <a:ext cx="308" cy="272"/>
              </a:xfrm>
              <a:prstGeom prst="rect">
                <a:avLst/>
              </a:prstGeom>
              <a:noFill/>
              <a:ln w="38100">
                <a:noFill/>
                <a:miter lim="800000"/>
              </a:ln>
            </p:spPr>
            <p:txBody>
              <a:bodyPr>
                <a:spAutoFit/>
              </a:bodyPr>
              <a:lstStyle/>
              <a:p>
                <a:pPr>
                  <a:lnSpc>
                    <a:spcPct val="100000"/>
                  </a:lnSpc>
                  <a:spcBef>
                    <a:spcPct val="50000"/>
                  </a:spcBef>
                  <a:buFontTx/>
                  <a:buNone/>
                  <a:defRPr/>
                </a:pPr>
                <a:r>
                  <a:rPr kumimoji="1" lang="zh-CN" altLang="en-US" sz="2000">
                    <a:solidFill>
                      <a:srgbClr val="CC0000"/>
                    </a:solidFill>
                    <a:effectLst>
                      <a:outerShdw blurRad="38100" dist="38100" dir="2700000" algn="tl">
                        <a:srgbClr val="C0C0C0"/>
                      </a:outerShdw>
                    </a:effectLst>
                    <a:latin typeface="Times New Roman" panose="02020603050405020304" pitchFamily="18" charset="0"/>
                    <a:ea typeface="楷体_GB2312" charset="-122"/>
                    <a:sym typeface="+mn-ea"/>
                  </a:rPr>
                  <a:t>＋</a:t>
                </a:r>
              </a:p>
            </p:txBody>
          </p:sp>
          <p:graphicFrame>
            <p:nvGraphicFramePr>
              <p:cNvPr id="82951" name="Object 187"/>
              <p:cNvGraphicFramePr>
                <a:graphicFrameLocks/>
              </p:cNvGraphicFramePr>
              <p:nvPr/>
            </p:nvGraphicFramePr>
            <p:xfrm>
              <a:off x="2534" y="2041"/>
              <a:ext cx="246" cy="312"/>
            </p:xfrm>
            <a:graphic>
              <a:graphicData uri="http://schemas.openxmlformats.org/presentationml/2006/ole">
                <p:oleObj spid="_x0000_s82951" r:id="rId5" imgW="190417" imgH="241195" progId="">
                  <p:embed/>
                </p:oleObj>
              </a:graphicData>
            </a:graphic>
          </p:graphicFrame>
          <p:graphicFrame>
            <p:nvGraphicFramePr>
              <p:cNvPr id="82952" name="Object 188"/>
              <p:cNvGraphicFramePr>
                <a:graphicFrameLocks/>
              </p:cNvGraphicFramePr>
              <p:nvPr/>
            </p:nvGraphicFramePr>
            <p:xfrm>
              <a:off x="2483" y="2617"/>
              <a:ext cx="243" cy="296"/>
            </p:xfrm>
            <a:graphic>
              <a:graphicData uri="http://schemas.openxmlformats.org/presentationml/2006/ole">
                <p:oleObj spid="_x0000_s82952" r:id="rId6" imgW="190417" imgH="228501" progId="">
                  <p:embed/>
                </p:oleObj>
              </a:graphicData>
            </a:graphic>
          </p:graphicFrame>
        </p:grpSp>
        <p:sp>
          <p:nvSpPr>
            <p:cNvPr id="564265" name="Text Box 189"/>
            <p:cNvSpPr txBox="1">
              <a:spLocks noChangeArrowheads="1"/>
            </p:cNvSpPr>
            <p:nvPr/>
          </p:nvSpPr>
          <p:spPr bwMode="auto">
            <a:xfrm>
              <a:off x="2754" y="1868"/>
              <a:ext cx="1036" cy="250"/>
            </a:xfrm>
            <a:prstGeom prst="rect">
              <a:avLst/>
            </a:prstGeom>
            <a:noFill/>
            <a:ln w="38100">
              <a:noFill/>
              <a:miter lim="800000"/>
            </a:ln>
          </p:spPr>
          <p:txBody>
            <a:bodyPr>
              <a:spAutoFit/>
            </a:bodyPr>
            <a:lstStyle/>
            <a:p>
              <a:pPr algn="ctr">
                <a:lnSpc>
                  <a:spcPct val="100000"/>
                </a:lnSpc>
                <a:spcBef>
                  <a:spcPct val="10000"/>
                </a:spcBef>
                <a:buFontTx/>
                <a:buNone/>
                <a:defRPr/>
              </a:pPr>
              <a:r>
                <a:rPr kumimoji="1" lang="zh-CN" altLang="en-US" sz="2000">
                  <a:solidFill>
                    <a:srgbClr val="CC0000"/>
                  </a:solidFill>
                  <a:effectLst>
                    <a:outerShdw blurRad="38100" dist="38100" dir="2700000" algn="tl">
                      <a:srgbClr val="C0C0C0"/>
                    </a:outerShdw>
                  </a:effectLst>
                  <a:latin typeface="Times New Roman" panose="02020603050405020304" pitchFamily="18" charset="0"/>
                  <a:ea typeface="楷体_GB2312" charset="-122"/>
                  <a:sym typeface="+mn-ea"/>
                </a:rPr>
                <a:t>电压模式</a:t>
              </a:r>
            </a:p>
          </p:txBody>
        </p:sp>
        <p:sp>
          <p:nvSpPr>
            <p:cNvPr id="564266" name="AutoShape 190"/>
            <p:cNvSpPr>
              <a:spLocks noChangeArrowheads="1"/>
            </p:cNvSpPr>
            <p:nvPr/>
          </p:nvSpPr>
          <p:spPr bwMode="auto">
            <a:xfrm>
              <a:off x="4359" y="2353"/>
              <a:ext cx="363" cy="157"/>
            </a:xfrm>
            <a:prstGeom prst="rightArrow">
              <a:avLst>
                <a:gd name="adj1" fmla="val 50000"/>
                <a:gd name="adj2" fmla="val 57803"/>
              </a:avLst>
            </a:prstGeom>
            <a:noFill/>
            <a:ln w="38100">
              <a:solidFill>
                <a:schemeClr val="accent1"/>
              </a:solidFill>
              <a:miter lim="800000"/>
            </a:ln>
          </p:spPr>
          <p:txBody>
            <a:bodyPr wrap="none" anchor="ctr"/>
            <a:lstStyle/>
            <a:p>
              <a:pPr>
                <a:lnSpc>
                  <a:spcPct val="100000"/>
                </a:lnSpc>
                <a:buFontTx/>
                <a:buNone/>
                <a:defRPr/>
              </a:pPr>
              <a:endParaRPr lang="zh-CN" altLang="en-US" sz="2000">
                <a:solidFill>
                  <a:srgbClr val="CC0000"/>
                </a:solidFill>
                <a:effectLst>
                  <a:outerShdw blurRad="38100" dist="38100" dir="2700000" algn="tl">
                    <a:srgbClr val="C0C0C0"/>
                  </a:outerShdw>
                </a:effectLst>
                <a:latin typeface="Arial" panose="020B0604020202020204" pitchFamily="34" charset="0"/>
              </a:endParaRPr>
            </a:p>
          </p:txBody>
        </p:sp>
        <p:graphicFrame>
          <p:nvGraphicFramePr>
            <p:cNvPr id="82948" name="Object 191"/>
            <p:cNvGraphicFramePr>
              <a:graphicFrameLocks/>
            </p:cNvGraphicFramePr>
            <p:nvPr/>
          </p:nvGraphicFramePr>
          <p:xfrm>
            <a:off x="3554" y="2522"/>
            <a:ext cx="262" cy="313"/>
          </p:xfrm>
          <a:graphic>
            <a:graphicData uri="http://schemas.openxmlformats.org/presentationml/2006/ole">
              <p:oleObj spid="_x0000_s82948" r:id="rId7" imgW="203024" imgH="241091" progId="">
                <p:embed/>
              </p:oleObj>
            </a:graphicData>
          </a:graphic>
        </p:graphicFrame>
        <p:grpSp>
          <p:nvGrpSpPr>
            <p:cNvPr id="82978" name="Group 192"/>
            <p:cNvGrpSpPr>
              <a:grpSpLocks/>
            </p:cNvGrpSpPr>
            <p:nvPr/>
          </p:nvGrpSpPr>
          <p:grpSpPr bwMode="auto">
            <a:xfrm>
              <a:off x="2961" y="2119"/>
              <a:ext cx="622" cy="925"/>
              <a:chOff x="2400" y="1692"/>
              <a:chExt cx="576" cy="852"/>
            </a:xfrm>
          </p:grpSpPr>
          <p:grpSp>
            <p:nvGrpSpPr>
              <p:cNvPr id="83001" name="Group 193"/>
              <p:cNvGrpSpPr>
                <a:grpSpLocks/>
              </p:cNvGrpSpPr>
              <p:nvPr/>
            </p:nvGrpSpPr>
            <p:grpSpPr bwMode="auto">
              <a:xfrm>
                <a:off x="2448" y="1692"/>
                <a:ext cx="480" cy="576"/>
                <a:chOff x="2448" y="1944"/>
                <a:chExt cx="480" cy="576"/>
              </a:xfrm>
            </p:grpSpPr>
            <p:sp>
              <p:nvSpPr>
                <p:cNvPr id="564270" name="Rectangle 194"/>
                <p:cNvSpPr>
                  <a:spLocks noChangeArrowheads="1"/>
                </p:cNvSpPr>
                <p:nvPr/>
              </p:nvSpPr>
              <p:spPr bwMode="auto">
                <a:xfrm>
                  <a:off x="2448" y="1944"/>
                  <a:ext cx="480" cy="576"/>
                </a:xfrm>
                <a:prstGeom prst="rect">
                  <a:avLst/>
                </a:prstGeom>
                <a:noFill/>
                <a:ln w="38100">
                  <a:solidFill>
                    <a:schemeClr val="accent1"/>
                  </a:solidFill>
                  <a:miter lim="800000"/>
                </a:ln>
              </p:spPr>
              <p:txBody>
                <a:bodyPr wrap="none" anchor="ctr"/>
                <a:lstStyle/>
                <a:p>
                  <a:pPr>
                    <a:lnSpc>
                      <a:spcPct val="100000"/>
                    </a:lnSpc>
                    <a:buFontTx/>
                    <a:buNone/>
                    <a:defRPr/>
                  </a:pPr>
                  <a:endParaRPr lang="zh-CN" altLang="en-US" sz="2000">
                    <a:solidFill>
                      <a:srgbClr val="CC0000"/>
                    </a:solidFill>
                    <a:effectLst>
                      <a:outerShdw blurRad="38100" dist="38100" dir="2700000" algn="tl">
                        <a:srgbClr val="C0C0C0"/>
                      </a:outerShdw>
                    </a:effectLst>
                    <a:latin typeface="Arial" panose="020B0604020202020204" pitchFamily="34" charset="0"/>
                  </a:endParaRPr>
                </a:p>
              </p:txBody>
            </p:sp>
            <p:sp>
              <p:nvSpPr>
                <p:cNvPr id="83009" name="Line 195"/>
                <p:cNvSpPr>
                  <a:spLocks noChangeShapeType="1"/>
                </p:cNvSpPr>
                <p:nvPr/>
              </p:nvSpPr>
              <p:spPr bwMode="auto">
                <a:xfrm>
                  <a:off x="2536" y="2400"/>
                  <a:ext cx="320" cy="0"/>
                </a:xfrm>
                <a:prstGeom prst="line">
                  <a:avLst/>
                </a:prstGeom>
                <a:noFill/>
                <a:ln w="38100">
                  <a:solidFill>
                    <a:schemeClr val="accent1"/>
                  </a:solidFill>
                  <a:miter lim="800000"/>
                  <a:headEnd/>
                  <a:tailEnd/>
                </a:ln>
              </p:spPr>
              <p:txBody>
                <a:bodyPr/>
                <a:lstStyle/>
                <a:p>
                  <a:endParaRPr lang="zh-CN" altLang="en-US"/>
                </a:p>
              </p:txBody>
            </p:sp>
            <p:sp>
              <p:nvSpPr>
                <p:cNvPr id="83010" name="Line 196"/>
                <p:cNvSpPr>
                  <a:spLocks noChangeShapeType="1"/>
                </p:cNvSpPr>
                <p:nvPr/>
              </p:nvSpPr>
              <p:spPr bwMode="auto">
                <a:xfrm>
                  <a:off x="2532" y="2076"/>
                  <a:ext cx="0" cy="324"/>
                </a:xfrm>
                <a:prstGeom prst="line">
                  <a:avLst/>
                </a:prstGeom>
                <a:noFill/>
                <a:ln w="38100">
                  <a:solidFill>
                    <a:schemeClr val="accent1"/>
                  </a:solidFill>
                  <a:miter lim="800000"/>
                  <a:headEnd/>
                  <a:tailEnd/>
                </a:ln>
              </p:spPr>
              <p:txBody>
                <a:bodyPr/>
                <a:lstStyle/>
                <a:p>
                  <a:endParaRPr lang="zh-CN" altLang="en-US"/>
                </a:p>
              </p:txBody>
            </p:sp>
            <p:sp>
              <p:nvSpPr>
                <p:cNvPr id="83011" name="Line 197"/>
                <p:cNvSpPr>
                  <a:spLocks noChangeShapeType="1"/>
                </p:cNvSpPr>
                <p:nvPr/>
              </p:nvSpPr>
              <p:spPr bwMode="auto">
                <a:xfrm flipV="1">
                  <a:off x="2544" y="2064"/>
                  <a:ext cx="240" cy="144"/>
                </a:xfrm>
                <a:prstGeom prst="line">
                  <a:avLst/>
                </a:prstGeom>
                <a:noFill/>
                <a:ln w="38100">
                  <a:solidFill>
                    <a:schemeClr val="accent1"/>
                  </a:solidFill>
                  <a:miter lim="800000"/>
                  <a:headEnd/>
                  <a:tailEnd/>
                </a:ln>
              </p:spPr>
              <p:txBody>
                <a:bodyPr/>
                <a:lstStyle/>
                <a:p>
                  <a:endParaRPr lang="zh-CN" altLang="en-US"/>
                </a:p>
              </p:txBody>
            </p:sp>
          </p:grpSp>
          <p:sp>
            <p:nvSpPr>
              <p:cNvPr id="83002" name="Line 198"/>
              <p:cNvSpPr>
                <a:spLocks noChangeShapeType="1"/>
              </p:cNvSpPr>
              <p:nvPr/>
            </p:nvSpPr>
            <p:spPr bwMode="auto">
              <a:xfrm>
                <a:off x="2688" y="2280"/>
                <a:ext cx="0" cy="163"/>
              </a:xfrm>
              <a:prstGeom prst="line">
                <a:avLst/>
              </a:prstGeom>
              <a:noFill/>
              <a:ln w="38100">
                <a:solidFill>
                  <a:schemeClr val="accent1"/>
                </a:solidFill>
                <a:miter lim="800000"/>
                <a:headEnd/>
                <a:tailEnd type="triangle" w="med" len="med"/>
              </a:ln>
            </p:spPr>
            <p:txBody>
              <a:bodyPr/>
              <a:lstStyle/>
              <a:p>
                <a:endParaRPr lang="zh-CN" altLang="en-US"/>
              </a:p>
            </p:txBody>
          </p:sp>
          <p:sp>
            <p:nvSpPr>
              <p:cNvPr id="564275" name="Rectangle 199"/>
              <p:cNvSpPr>
                <a:spLocks noChangeArrowheads="1"/>
              </p:cNvSpPr>
              <p:nvPr/>
            </p:nvSpPr>
            <p:spPr bwMode="auto">
              <a:xfrm>
                <a:off x="2544" y="2449"/>
                <a:ext cx="288" cy="96"/>
              </a:xfrm>
              <a:prstGeom prst="rect">
                <a:avLst/>
              </a:prstGeom>
              <a:noFill/>
              <a:ln w="38100">
                <a:solidFill>
                  <a:schemeClr val="accent1"/>
                </a:solidFill>
                <a:miter lim="800000"/>
              </a:ln>
            </p:spPr>
            <p:txBody>
              <a:bodyPr wrap="none" anchor="ctr"/>
              <a:lstStyle/>
              <a:p>
                <a:pPr>
                  <a:lnSpc>
                    <a:spcPct val="100000"/>
                  </a:lnSpc>
                  <a:buFontTx/>
                  <a:buNone/>
                  <a:defRPr/>
                </a:pPr>
                <a:endParaRPr lang="zh-CN" altLang="en-US" sz="2000">
                  <a:solidFill>
                    <a:srgbClr val="CC0000"/>
                  </a:solidFill>
                  <a:effectLst>
                    <a:outerShdw blurRad="38100" dist="38100" dir="2700000" algn="tl">
                      <a:srgbClr val="C0C0C0"/>
                    </a:outerShdw>
                  </a:effectLst>
                  <a:latin typeface="Arial" panose="020B0604020202020204" pitchFamily="34" charset="0"/>
                </a:endParaRPr>
              </a:p>
            </p:txBody>
          </p:sp>
          <p:sp>
            <p:nvSpPr>
              <p:cNvPr id="83004" name="Line 200"/>
              <p:cNvSpPr>
                <a:spLocks noChangeShapeType="1"/>
              </p:cNvSpPr>
              <p:nvPr/>
            </p:nvSpPr>
            <p:spPr bwMode="auto">
              <a:xfrm>
                <a:off x="2448" y="2496"/>
                <a:ext cx="96" cy="0"/>
              </a:xfrm>
              <a:prstGeom prst="line">
                <a:avLst/>
              </a:prstGeom>
              <a:noFill/>
              <a:ln w="38100">
                <a:solidFill>
                  <a:schemeClr val="accent1"/>
                </a:solidFill>
                <a:miter lim="800000"/>
                <a:headEnd/>
                <a:tailEnd/>
              </a:ln>
            </p:spPr>
            <p:txBody>
              <a:bodyPr/>
              <a:lstStyle/>
              <a:p>
                <a:endParaRPr lang="zh-CN" altLang="en-US"/>
              </a:p>
            </p:txBody>
          </p:sp>
          <p:sp>
            <p:nvSpPr>
              <p:cNvPr id="564277" name="Oval 201"/>
              <p:cNvSpPr>
                <a:spLocks noChangeArrowheads="1"/>
              </p:cNvSpPr>
              <p:nvPr/>
            </p:nvSpPr>
            <p:spPr bwMode="auto">
              <a:xfrm>
                <a:off x="2400" y="2473"/>
                <a:ext cx="48" cy="48"/>
              </a:xfrm>
              <a:prstGeom prst="ellipse">
                <a:avLst/>
              </a:prstGeom>
              <a:solidFill>
                <a:schemeClr val="accent1"/>
              </a:solidFill>
              <a:ln w="38100">
                <a:solidFill>
                  <a:schemeClr val="accent1"/>
                </a:solidFill>
                <a:miter lim="800000"/>
              </a:ln>
            </p:spPr>
            <p:txBody>
              <a:bodyPr wrap="none" anchor="ctr"/>
              <a:lstStyle/>
              <a:p>
                <a:pPr>
                  <a:lnSpc>
                    <a:spcPct val="100000"/>
                  </a:lnSpc>
                  <a:buFontTx/>
                  <a:buNone/>
                  <a:defRPr/>
                </a:pPr>
                <a:endParaRPr lang="zh-CN" altLang="en-US" sz="2000">
                  <a:solidFill>
                    <a:srgbClr val="CC0000"/>
                  </a:solidFill>
                  <a:effectLst>
                    <a:outerShdw blurRad="38100" dist="38100" dir="2700000" algn="tl">
                      <a:srgbClr val="000000"/>
                    </a:outerShdw>
                  </a:effectLst>
                  <a:latin typeface="Arial" panose="020B0604020202020204" pitchFamily="34" charset="0"/>
                </a:endParaRPr>
              </a:p>
            </p:txBody>
          </p:sp>
          <p:sp>
            <p:nvSpPr>
              <p:cNvPr id="83006" name="Line 202"/>
              <p:cNvSpPr>
                <a:spLocks noChangeShapeType="1"/>
              </p:cNvSpPr>
              <p:nvPr/>
            </p:nvSpPr>
            <p:spPr bwMode="auto">
              <a:xfrm>
                <a:off x="2832" y="2496"/>
                <a:ext cx="96" cy="0"/>
              </a:xfrm>
              <a:prstGeom prst="line">
                <a:avLst/>
              </a:prstGeom>
              <a:noFill/>
              <a:ln w="38100">
                <a:solidFill>
                  <a:schemeClr val="accent1"/>
                </a:solidFill>
                <a:miter lim="800000"/>
                <a:headEnd/>
                <a:tailEnd/>
              </a:ln>
            </p:spPr>
            <p:txBody>
              <a:bodyPr/>
              <a:lstStyle/>
              <a:p>
                <a:endParaRPr lang="zh-CN" altLang="en-US"/>
              </a:p>
            </p:txBody>
          </p:sp>
          <p:sp>
            <p:nvSpPr>
              <p:cNvPr id="564279" name="Oval 203"/>
              <p:cNvSpPr>
                <a:spLocks noChangeArrowheads="1"/>
              </p:cNvSpPr>
              <p:nvPr/>
            </p:nvSpPr>
            <p:spPr bwMode="auto">
              <a:xfrm>
                <a:off x="2928" y="2473"/>
                <a:ext cx="48" cy="48"/>
              </a:xfrm>
              <a:prstGeom prst="ellipse">
                <a:avLst/>
              </a:prstGeom>
              <a:solidFill>
                <a:schemeClr val="accent1"/>
              </a:solidFill>
              <a:ln w="38100">
                <a:solidFill>
                  <a:schemeClr val="accent1"/>
                </a:solidFill>
                <a:miter lim="800000"/>
              </a:ln>
            </p:spPr>
            <p:txBody>
              <a:bodyPr wrap="none" anchor="ctr"/>
              <a:lstStyle/>
              <a:p>
                <a:pPr>
                  <a:lnSpc>
                    <a:spcPct val="100000"/>
                  </a:lnSpc>
                  <a:buFontTx/>
                  <a:buNone/>
                  <a:defRPr/>
                </a:pPr>
                <a:endParaRPr lang="zh-CN" altLang="en-US" sz="2000">
                  <a:solidFill>
                    <a:srgbClr val="CC0000"/>
                  </a:solidFill>
                  <a:effectLst>
                    <a:outerShdw blurRad="38100" dist="38100" dir="2700000" algn="tl">
                      <a:srgbClr val="000000"/>
                    </a:outerShdw>
                  </a:effectLst>
                  <a:latin typeface="Arial" panose="020B0604020202020204" pitchFamily="34" charset="0"/>
                </a:endParaRPr>
              </a:p>
            </p:txBody>
          </p:sp>
        </p:grpSp>
        <p:sp>
          <p:nvSpPr>
            <p:cNvPr id="564280" name="Text Box 204"/>
            <p:cNvSpPr txBox="1">
              <a:spLocks noChangeArrowheads="1"/>
            </p:cNvSpPr>
            <p:nvPr/>
          </p:nvSpPr>
          <p:spPr bwMode="auto">
            <a:xfrm>
              <a:off x="2767" y="3044"/>
              <a:ext cx="1036" cy="250"/>
            </a:xfrm>
            <a:prstGeom prst="rect">
              <a:avLst/>
            </a:prstGeom>
            <a:noFill/>
            <a:ln w="38100">
              <a:noFill/>
              <a:miter lim="800000"/>
            </a:ln>
          </p:spPr>
          <p:txBody>
            <a:bodyPr>
              <a:spAutoFit/>
            </a:bodyPr>
            <a:lstStyle/>
            <a:p>
              <a:pPr algn="ctr">
                <a:lnSpc>
                  <a:spcPct val="100000"/>
                </a:lnSpc>
                <a:spcBef>
                  <a:spcPct val="10000"/>
                </a:spcBef>
                <a:buFontTx/>
                <a:buNone/>
                <a:defRPr/>
              </a:pPr>
              <a:r>
                <a:rPr kumimoji="1" lang="zh-CN" altLang="en-US" sz="2000">
                  <a:solidFill>
                    <a:srgbClr val="CC0000"/>
                  </a:solidFill>
                  <a:effectLst>
                    <a:outerShdw blurRad="38100" dist="38100" dir="2700000" algn="tl">
                      <a:srgbClr val="C0C0C0"/>
                    </a:outerShdw>
                  </a:effectLst>
                  <a:latin typeface="Times New Roman" panose="02020603050405020304" pitchFamily="18" charset="0"/>
                  <a:ea typeface="楷体_GB2312" charset="-122"/>
                  <a:sym typeface="+mn-ea"/>
                </a:rPr>
                <a:t>偏置给定</a:t>
              </a:r>
            </a:p>
          </p:txBody>
        </p:sp>
        <p:grpSp>
          <p:nvGrpSpPr>
            <p:cNvPr id="82980" name="Group 205"/>
            <p:cNvGrpSpPr>
              <a:grpSpLocks/>
            </p:cNvGrpSpPr>
            <p:nvPr/>
          </p:nvGrpSpPr>
          <p:grpSpPr bwMode="auto">
            <a:xfrm>
              <a:off x="4786" y="2926"/>
              <a:ext cx="207" cy="521"/>
              <a:chOff x="4092" y="2436"/>
              <a:chExt cx="192" cy="480"/>
            </a:xfrm>
          </p:grpSpPr>
          <p:sp>
            <p:nvSpPr>
              <p:cNvPr id="82997" name="Line 206"/>
              <p:cNvSpPr>
                <a:spLocks noChangeShapeType="1"/>
              </p:cNvSpPr>
              <p:nvPr/>
            </p:nvSpPr>
            <p:spPr bwMode="auto">
              <a:xfrm>
                <a:off x="4176" y="2436"/>
                <a:ext cx="0" cy="480"/>
              </a:xfrm>
              <a:prstGeom prst="line">
                <a:avLst/>
              </a:prstGeom>
              <a:noFill/>
              <a:ln w="38100">
                <a:solidFill>
                  <a:schemeClr val="accent1"/>
                </a:solidFill>
                <a:miter lim="800000"/>
                <a:headEnd/>
                <a:tailEnd/>
              </a:ln>
            </p:spPr>
            <p:txBody>
              <a:bodyPr/>
              <a:lstStyle/>
              <a:p>
                <a:endParaRPr lang="zh-CN" altLang="en-US"/>
              </a:p>
            </p:txBody>
          </p:sp>
          <p:sp>
            <p:nvSpPr>
              <p:cNvPr id="82998" name="Line 207"/>
              <p:cNvSpPr>
                <a:spLocks noChangeShapeType="1"/>
              </p:cNvSpPr>
              <p:nvPr/>
            </p:nvSpPr>
            <p:spPr bwMode="auto">
              <a:xfrm flipV="1">
                <a:off x="4092" y="2544"/>
                <a:ext cx="192" cy="48"/>
              </a:xfrm>
              <a:prstGeom prst="line">
                <a:avLst/>
              </a:prstGeom>
              <a:noFill/>
              <a:ln w="38100">
                <a:solidFill>
                  <a:schemeClr val="accent1"/>
                </a:solidFill>
                <a:miter lim="800000"/>
                <a:headEnd/>
                <a:tailEnd/>
              </a:ln>
            </p:spPr>
            <p:txBody>
              <a:bodyPr/>
              <a:lstStyle/>
              <a:p>
                <a:endParaRPr lang="zh-CN" altLang="en-US"/>
              </a:p>
            </p:txBody>
          </p:sp>
          <p:sp>
            <p:nvSpPr>
              <p:cNvPr id="82999" name="Line 208"/>
              <p:cNvSpPr>
                <a:spLocks noChangeShapeType="1"/>
              </p:cNvSpPr>
              <p:nvPr/>
            </p:nvSpPr>
            <p:spPr bwMode="auto">
              <a:xfrm flipV="1">
                <a:off x="4092" y="2604"/>
                <a:ext cx="192" cy="48"/>
              </a:xfrm>
              <a:prstGeom prst="line">
                <a:avLst/>
              </a:prstGeom>
              <a:noFill/>
              <a:ln w="38100">
                <a:solidFill>
                  <a:schemeClr val="accent1"/>
                </a:solidFill>
                <a:miter lim="800000"/>
                <a:headEnd/>
                <a:tailEnd/>
              </a:ln>
            </p:spPr>
            <p:txBody>
              <a:bodyPr/>
              <a:lstStyle/>
              <a:p>
                <a:endParaRPr lang="zh-CN" altLang="en-US"/>
              </a:p>
            </p:txBody>
          </p:sp>
          <p:sp>
            <p:nvSpPr>
              <p:cNvPr id="83000" name="Line 209"/>
              <p:cNvSpPr>
                <a:spLocks noChangeShapeType="1"/>
              </p:cNvSpPr>
              <p:nvPr/>
            </p:nvSpPr>
            <p:spPr bwMode="auto">
              <a:xfrm flipV="1">
                <a:off x="4092" y="2676"/>
                <a:ext cx="192" cy="48"/>
              </a:xfrm>
              <a:prstGeom prst="line">
                <a:avLst/>
              </a:prstGeom>
              <a:noFill/>
              <a:ln w="38100">
                <a:solidFill>
                  <a:schemeClr val="accent1"/>
                </a:solidFill>
                <a:miter lim="800000"/>
                <a:headEnd/>
                <a:tailEnd/>
              </a:ln>
            </p:spPr>
            <p:txBody>
              <a:bodyPr/>
              <a:lstStyle/>
              <a:p>
                <a:endParaRPr lang="zh-CN" altLang="en-US"/>
              </a:p>
            </p:txBody>
          </p:sp>
        </p:grpSp>
        <p:sp>
          <p:nvSpPr>
            <p:cNvPr id="564286" name="Oval 210"/>
            <p:cNvSpPr>
              <a:spLocks noChangeArrowheads="1"/>
            </p:cNvSpPr>
            <p:nvPr/>
          </p:nvSpPr>
          <p:spPr bwMode="auto">
            <a:xfrm>
              <a:off x="4670" y="3460"/>
              <a:ext cx="414" cy="417"/>
            </a:xfrm>
            <a:prstGeom prst="ellipse">
              <a:avLst/>
            </a:prstGeom>
            <a:noFill/>
            <a:ln w="38100">
              <a:solidFill>
                <a:schemeClr val="accent1"/>
              </a:solidFill>
              <a:miter lim="800000"/>
            </a:ln>
          </p:spPr>
          <p:txBody>
            <a:bodyPr wrap="none" anchor="ctr"/>
            <a:lstStyle/>
            <a:p>
              <a:pPr algn="ctr">
                <a:lnSpc>
                  <a:spcPct val="100000"/>
                </a:lnSpc>
                <a:buFontTx/>
                <a:buNone/>
                <a:defRPr/>
              </a:pPr>
              <a:r>
                <a:rPr kumimoji="1" lang="en-US" altLang="zh-CN" sz="2000">
                  <a:solidFill>
                    <a:srgbClr val="CC0000"/>
                  </a:solidFill>
                  <a:effectLst>
                    <a:outerShdw blurRad="38100" dist="38100" dir="2700000" algn="tl">
                      <a:srgbClr val="C0C0C0"/>
                    </a:outerShdw>
                  </a:effectLst>
                  <a:latin typeface="Times New Roman" panose="02020603050405020304" pitchFamily="18" charset="0"/>
                  <a:ea typeface="楷体_GB2312" charset="-122"/>
                  <a:sym typeface="+mn-ea"/>
                </a:rPr>
                <a:t>IM</a:t>
              </a:r>
            </a:p>
          </p:txBody>
        </p:sp>
        <p:sp>
          <p:nvSpPr>
            <p:cNvPr id="82982" name="Line 211"/>
            <p:cNvSpPr>
              <a:spLocks noChangeShapeType="1"/>
            </p:cNvSpPr>
            <p:nvPr/>
          </p:nvSpPr>
          <p:spPr bwMode="auto">
            <a:xfrm>
              <a:off x="4463" y="3669"/>
              <a:ext cx="207" cy="0"/>
            </a:xfrm>
            <a:prstGeom prst="line">
              <a:avLst/>
            </a:prstGeom>
            <a:noFill/>
            <a:ln w="38100">
              <a:solidFill>
                <a:schemeClr val="accent1"/>
              </a:solidFill>
              <a:miter lim="800000"/>
              <a:headEnd/>
              <a:tailEnd/>
            </a:ln>
          </p:spPr>
          <p:txBody>
            <a:bodyPr/>
            <a:lstStyle/>
            <a:p>
              <a:endParaRPr lang="zh-CN" altLang="en-US"/>
            </a:p>
          </p:txBody>
        </p:sp>
        <p:sp>
          <p:nvSpPr>
            <p:cNvPr id="564288" name="Oval 212"/>
            <p:cNvSpPr>
              <a:spLocks noChangeArrowheads="1"/>
            </p:cNvSpPr>
            <p:nvPr/>
          </p:nvSpPr>
          <p:spPr bwMode="auto">
            <a:xfrm>
              <a:off x="4036" y="3473"/>
              <a:ext cx="414" cy="417"/>
            </a:xfrm>
            <a:prstGeom prst="ellipse">
              <a:avLst/>
            </a:prstGeom>
            <a:noFill/>
            <a:ln w="38100">
              <a:solidFill>
                <a:schemeClr val="accent1"/>
              </a:solidFill>
              <a:miter lim="800000"/>
            </a:ln>
          </p:spPr>
          <p:txBody>
            <a:bodyPr wrap="none" anchor="ctr"/>
            <a:lstStyle/>
            <a:p>
              <a:pPr algn="ctr">
                <a:lnSpc>
                  <a:spcPct val="100000"/>
                </a:lnSpc>
                <a:buFontTx/>
                <a:buNone/>
                <a:defRPr/>
              </a:pPr>
              <a:r>
                <a:rPr kumimoji="1" lang="en-US" altLang="zh-CN" sz="2000">
                  <a:solidFill>
                    <a:srgbClr val="CC0000"/>
                  </a:solidFill>
                  <a:effectLst>
                    <a:outerShdw blurRad="38100" dist="38100" dir="2700000" algn="tl">
                      <a:srgbClr val="C0C0C0"/>
                    </a:outerShdw>
                  </a:effectLst>
                  <a:latin typeface="Times New Roman" panose="02020603050405020304" pitchFamily="18" charset="0"/>
                  <a:ea typeface="楷体_GB2312" charset="-122"/>
                  <a:sym typeface="+mn-ea"/>
                </a:rPr>
                <a:t>PG</a:t>
              </a:r>
            </a:p>
          </p:txBody>
        </p:sp>
        <p:grpSp>
          <p:nvGrpSpPr>
            <p:cNvPr id="82984" name="Group 235"/>
            <p:cNvGrpSpPr>
              <a:grpSpLocks/>
            </p:cNvGrpSpPr>
            <p:nvPr/>
          </p:nvGrpSpPr>
          <p:grpSpPr bwMode="auto">
            <a:xfrm>
              <a:off x="476" y="2015"/>
              <a:ext cx="621" cy="1667"/>
              <a:chOff x="476" y="2015"/>
              <a:chExt cx="621" cy="1667"/>
            </a:xfrm>
          </p:grpSpPr>
          <p:grpSp>
            <p:nvGrpSpPr>
              <p:cNvPr id="82987" name="Group 234"/>
              <p:cNvGrpSpPr>
                <a:grpSpLocks/>
              </p:cNvGrpSpPr>
              <p:nvPr/>
            </p:nvGrpSpPr>
            <p:grpSpPr bwMode="auto">
              <a:xfrm>
                <a:off x="476" y="2015"/>
                <a:ext cx="621" cy="869"/>
                <a:chOff x="476" y="2015"/>
                <a:chExt cx="621" cy="869"/>
              </a:xfrm>
            </p:grpSpPr>
            <p:grpSp>
              <p:nvGrpSpPr>
                <p:cNvPr id="82989" name="Group 233"/>
                <p:cNvGrpSpPr>
                  <a:grpSpLocks/>
                </p:cNvGrpSpPr>
                <p:nvPr/>
              </p:nvGrpSpPr>
              <p:grpSpPr bwMode="auto">
                <a:xfrm>
                  <a:off x="476" y="2210"/>
                  <a:ext cx="621" cy="638"/>
                  <a:chOff x="476" y="2210"/>
                  <a:chExt cx="621" cy="638"/>
                </a:xfrm>
              </p:grpSpPr>
              <p:grpSp>
                <p:nvGrpSpPr>
                  <p:cNvPr id="82990" name="Group 232"/>
                  <p:cNvGrpSpPr>
                    <a:grpSpLocks/>
                  </p:cNvGrpSpPr>
                  <p:nvPr/>
                </p:nvGrpSpPr>
                <p:grpSpPr bwMode="auto">
                  <a:xfrm>
                    <a:off x="476" y="2210"/>
                    <a:ext cx="419" cy="638"/>
                    <a:chOff x="476" y="2210"/>
                    <a:chExt cx="419" cy="638"/>
                  </a:xfrm>
                </p:grpSpPr>
                <p:sp>
                  <p:nvSpPr>
                    <p:cNvPr id="564293" name="Text Box 220"/>
                    <p:cNvSpPr txBox="1">
                      <a:spLocks noChangeArrowheads="1"/>
                    </p:cNvSpPr>
                    <p:nvPr/>
                  </p:nvSpPr>
                  <p:spPr bwMode="auto">
                    <a:xfrm>
                      <a:off x="515" y="2210"/>
                      <a:ext cx="310" cy="250"/>
                    </a:xfrm>
                    <a:prstGeom prst="rect">
                      <a:avLst/>
                    </a:prstGeom>
                    <a:noFill/>
                    <a:ln w="38100">
                      <a:noFill/>
                      <a:miter lim="800000"/>
                    </a:ln>
                  </p:spPr>
                  <p:txBody>
                    <a:bodyPr>
                      <a:spAutoFit/>
                    </a:bodyPr>
                    <a:lstStyle/>
                    <a:p>
                      <a:pPr>
                        <a:lnSpc>
                          <a:spcPct val="100000"/>
                        </a:lnSpc>
                        <a:spcBef>
                          <a:spcPct val="50000"/>
                        </a:spcBef>
                        <a:buFontTx/>
                        <a:buNone/>
                        <a:defRPr/>
                      </a:pPr>
                      <a:r>
                        <a:rPr kumimoji="1" lang="zh-CN" altLang="en-US" sz="2000">
                          <a:solidFill>
                            <a:srgbClr val="CC0000"/>
                          </a:solidFill>
                          <a:effectLst>
                            <a:outerShdw blurRad="38100" dist="38100" dir="2700000" algn="tl">
                              <a:srgbClr val="C0C0C0"/>
                            </a:outerShdw>
                          </a:effectLst>
                          <a:latin typeface="Times New Roman" panose="02020603050405020304" pitchFamily="18" charset="0"/>
                          <a:ea typeface="楷体_GB2312" charset="-122"/>
                          <a:sym typeface="+mn-ea"/>
                        </a:rPr>
                        <a:t>＋</a:t>
                      </a:r>
                    </a:p>
                  </p:txBody>
                </p:sp>
                <p:sp>
                  <p:nvSpPr>
                    <p:cNvPr id="564294" name="Text Box 221"/>
                    <p:cNvSpPr txBox="1">
                      <a:spLocks noChangeArrowheads="1"/>
                    </p:cNvSpPr>
                    <p:nvPr/>
                  </p:nvSpPr>
                  <p:spPr bwMode="auto">
                    <a:xfrm>
                      <a:off x="586" y="2468"/>
                      <a:ext cx="309" cy="250"/>
                    </a:xfrm>
                    <a:prstGeom prst="rect">
                      <a:avLst/>
                    </a:prstGeom>
                    <a:noFill/>
                    <a:ln w="38100">
                      <a:noFill/>
                      <a:miter lim="800000"/>
                    </a:ln>
                  </p:spPr>
                  <p:txBody>
                    <a:bodyPr>
                      <a:spAutoFit/>
                    </a:bodyPr>
                    <a:lstStyle/>
                    <a:p>
                      <a:pPr>
                        <a:lnSpc>
                          <a:spcPct val="100000"/>
                        </a:lnSpc>
                        <a:spcBef>
                          <a:spcPct val="50000"/>
                        </a:spcBef>
                        <a:buFontTx/>
                        <a:buNone/>
                        <a:defRPr/>
                      </a:pPr>
                      <a:r>
                        <a:rPr kumimoji="1" lang="zh-CN" altLang="en-US" sz="2000">
                          <a:solidFill>
                            <a:srgbClr val="CC0000"/>
                          </a:solidFill>
                          <a:effectLst>
                            <a:outerShdw blurRad="38100" dist="38100" dir="2700000" algn="tl">
                              <a:srgbClr val="C0C0C0"/>
                            </a:outerShdw>
                          </a:effectLst>
                          <a:latin typeface="Times New Roman" panose="02020603050405020304" pitchFamily="18" charset="0"/>
                          <a:ea typeface="楷体_GB2312" charset="-122"/>
                          <a:sym typeface="+mn-ea"/>
                        </a:rPr>
                        <a:t>－</a:t>
                      </a:r>
                    </a:p>
                  </p:txBody>
                </p:sp>
                <p:sp>
                  <p:nvSpPr>
                    <p:cNvPr id="564295" name="Oval 217"/>
                    <p:cNvSpPr>
                      <a:spLocks noChangeArrowheads="1"/>
                    </p:cNvSpPr>
                    <p:nvPr/>
                  </p:nvSpPr>
                  <p:spPr bwMode="auto">
                    <a:xfrm>
                      <a:off x="786" y="2379"/>
                      <a:ext cx="104" cy="104"/>
                    </a:xfrm>
                    <a:prstGeom prst="ellipse">
                      <a:avLst/>
                    </a:prstGeom>
                    <a:solidFill>
                      <a:schemeClr val="accent1"/>
                    </a:solidFill>
                    <a:ln w="38100">
                      <a:noFill/>
                      <a:miter lim="800000"/>
                    </a:ln>
                  </p:spPr>
                  <p:txBody>
                    <a:bodyPr wrap="none" anchor="ctr"/>
                    <a:lstStyle/>
                    <a:p>
                      <a:pPr>
                        <a:lnSpc>
                          <a:spcPct val="100000"/>
                        </a:lnSpc>
                        <a:buFontTx/>
                        <a:buNone/>
                        <a:defRPr/>
                      </a:pPr>
                      <a:endParaRPr lang="zh-CN" altLang="en-US" sz="2000">
                        <a:solidFill>
                          <a:srgbClr val="CC0000"/>
                        </a:solidFill>
                        <a:effectLst>
                          <a:outerShdw blurRad="38100" dist="38100" dir="2700000" algn="tl">
                            <a:srgbClr val="000000"/>
                          </a:outerShdw>
                        </a:effectLst>
                        <a:latin typeface="Arial" panose="020B0604020202020204" pitchFamily="34" charset="0"/>
                      </a:endParaRPr>
                    </a:p>
                  </p:txBody>
                </p:sp>
                <p:sp>
                  <p:nvSpPr>
                    <p:cNvPr id="82995" name="Line 218"/>
                    <p:cNvSpPr>
                      <a:spLocks noChangeShapeType="1"/>
                    </p:cNvSpPr>
                    <p:nvPr/>
                  </p:nvSpPr>
                  <p:spPr bwMode="auto">
                    <a:xfrm>
                      <a:off x="476" y="2431"/>
                      <a:ext cx="310" cy="0"/>
                    </a:xfrm>
                    <a:prstGeom prst="line">
                      <a:avLst/>
                    </a:prstGeom>
                    <a:noFill/>
                    <a:ln w="38100">
                      <a:solidFill>
                        <a:schemeClr val="accent1"/>
                      </a:solidFill>
                      <a:miter lim="800000"/>
                      <a:headEnd/>
                      <a:tailEnd type="triangle" w="med" len="med"/>
                    </a:ln>
                  </p:spPr>
                  <p:txBody>
                    <a:bodyPr/>
                    <a:lstStyle/>
                    <a:p>
                      <a:endParaRPr lang="zh-CN" altLang="en-US"/>
                    </a:p>
                  </p:txBody>
                </p:sp>
                <p:sp>
                  <p:nvSpPr>
                    <p:cNvPr id="82996" name="Line 219"/>
                    <p:cNvSpPr>
                      <a:spLocks noChangeShapeType="1"/>
                    </p:cNvSpPr>
                    <p:nvPr/>
                  </p:nvSpPr>
                  <p:spPr bwMode="auto">
                    <a:xfrm flipV="1">
                      <a:off x="838" y="2483"/>
                      <a:ext cx="0" cy="365"/>
                    </a:xfrm>
                    <a:prstGeom prst="line">
                      <a:avLst/>
                    </a:prstGeom>
                    <a:noFill/>
                    <a:ln w="38100">
                      <a:solidFill>
                        <a:schemeClr val="accent1"/>
                      </a:solidFill>
                      <a:miter lim="800000"/>
                      <a:headEnd/>
                      <a:tailEnd type="triangle" w="med" len="med"/>
                    </a:ln>
                  </p:spPr>
                  <p:txBody>
                    <a:bodyPr/>
                    <a:lstStyle/>
                    <a:p>
                      <a:endParaRPr lang="zh-CN" altLang="en-US"/>
                    </a:p>
                  </p:txBody>
                </p:sp>
              </p:grpSp>
              <p:sp>
                <p:nvSpPr>
                  <p:cNvPr id="82991" name="Line 222"/>
                  <p:cNvSpPr>
                    <a:spLocks noChangeShapeType="1"/>
                  </p:cNvSpPr>
                  <p:nvPr/>
                </p:nvSpPr>
                <p:spPr bwMode="auto">
                  <a:xfrm>
                    <a:off x="890" y="2431"/>
                    <a:ext cx="207" cy="0"/>
                  </a:xfrm>
                  <a:prstGeom prst="line">
                    <a:avLst/>
                  </a:prstGeom>
                  <a:noFill/>
                  <a:ln w="38100">
                    <a:solidFill>
                      <a:schemeClr val="accent1"/>
                    </a:solidFill>
                    <a:miter lim="800000"/>
                    <a:headEnd/>
                    <a:tailEnd type="triangle" w="med" len="med"/>
                  </a:ln>
                </p:spPr>
                <p:txBody>
                  <a:bodyPr/>
                  <a:lstStyle/>
                  <a:p>
                    <a:endParaRPr lang="zh-CN" altLang="en-US"/>
                  </a:p>
                </p:txBody>
              </p:sp>
            </p:grpSp>
            <p:graphicFrame>
              <p:nvGraphicFramePr>
                <p:cNvPr id="82949" name="Object 223"/>
                <p:cNvGraphicFramePr>
                  <a:graphicFrameLocks/>
                </p:cNvGraphicFramePr>
                <p:nvPr/>
              </p:nvGraphicFramePr>
              <p:xfrm>
                <a:off x="572" y="2015"/>
                <a:ext cx="245" cy="312"/>
              </p:xfrm>
              <a:graphic>
                <a:graphicData uri="http://schemas.openxmlformats.org/presentationml/2006/ole">
                  <p:oleObj spid="_x0000_s82949" r:id="rId8" imgW="190417" imgH="241195" progId="">
                    <p:embed/>
                  </p:oleObj>
                </a:graphicData>
              </a:graphic>
            </p:graphicFrame>
            <p:graphicFrame>
              <p:nvGraphicFramePr>
                <p:cNvPr id="82950" name="Object 224"/>
                <p:cNvGraphicFramePr>
                  <a:graphicFrameLocks/>
                </p:cNvGraphicFramePr>
                <p:nvPr/>
              </p:nvGraphicFramePr>
              <p:xfrm>
                <a:off x="584" y="2588"/>
                <a:ext cx="245" cy="296"/>
              </p:xfrm>
              <a:graphic>
                <a:graphicData uri="http://schemas.openxmlformats.org/presentationml/2006/ole">
                  <p:oleObj spid="_x0000_s82950" r:id="rId9" imgW="190417" imgH="228501" progId="">
                    <p:embed/>
                  </p:oleObj>
                </a:graphicData>
              </a:graphic>
            </p:graphicFrame>
          </p:grpSp>
          <p:sp>
            <p:nvSpPr>
              <p:cNvPr id="82988" name="Line 225"/>
              <p:cNvSpPr>
                <a:spLocks noChangeShapeType="1"/>
              </p:cNvSpPr>
              <p:nvPr/>
            </p:nvSpPr>
            <p:spPr bwMode="auto">
              <a:xfrm>
                <a:off x="838" y="2744"/>
                <a:ext cx="0" cy="938"/>
              </a:xfrm>
              <a:prstGeom prst="line">
                <a:avLst/>
              </a:prstGeom>
              <a:noFill/>
              <a:ln w="38100">
                <a:solidFill>
                  <a:schemeClr val="accent1"/>
                </a:solidFill>
                <a:miter lim="800000"/>
                <a:headEnd/>
                <a:tailEnd/>
              </a:ln>
            </p:spPr>
            <p:txBody>
              <a:bodyPr/>
              <a:lstStyle/>
              <a:p>
                <a:endParaRPr lang="zh-CN" altLang="en-US"/>
              </a:p>
            </p:txBody>
          </p:sp>
        </p:grpSp>
        <p:sp>
          <p:nvSpPr>
            <p:cNvPr id="82985" name="Line 226"/>
            <p:cNvSpPr>
              <a:spLocks noChangeShapeType="1"/>
            </p:cNvSpPr>
            <p:nvPr/>
          </p:nvSpPr>
          <p:spPr bwMode="auto">
            <a:xfrm>
              <a:off x="838" y="3682"/>
              <a:ext cx="674" cy="0"/>
            </a:xfrm>
            <a:prstGeom prst="line">
              <a:avLst/>
            </a:prstGeom>
            <a:noFill/>
            <a:ln w="38100">
              <a:solidFill>
                <a:schemeClr val="accent1"/>
              </a:solidFill>
              <a:miter lim="800000"/>
              <a:headEnd/>
              <a:tailEnd/>
            </a:ln>
          </p:spPr>
          <p:txBody>
            <a:bodyPr/>
            <a:lstStyle/>
            <a:p>
              <a:endParaRPr lang="zh-CN" altLang="en-US"/>
            </a:p>
          </p:txBody>
        </p:sp>
        <p:sp>
          <p:nvSpPr>
            <p:cNvPr id="82986" name="Line 227"/>
            <p:cNvSpPr>
              <a:spLocks noChangeShapeType="1"/>
            </p:cNvSpPr>
            <p:nvPr/>
          </p:nvSpPr>
          <p:spPr bwMode="auto">
            <a:xfrm>
              <a:off x="2741" y="2744"/>
              <a:ext cx="0" cy="938"/>
            </a:xfrm>
            <a:prstGeom prst="line">
              <a:avLst/>
            </a:prstGeom>
            <a:noFill/>
            <a:ln w="38100">
              <a:solidFill>
                <a:schemeClr val="accent1"/>
              </a:solidFill>
              <a:miter lim="800000"/>
              <a:headEnd/>
              <a:tailEnd/>
            </a:ln>
          </p:spPr>
          <p:txBody>
            <a:bodyPr/>
            <a:lstStyle/>
            <a:p>
              <a:endParaRPr lang="zh-CN" altLang="en-US"/>
            </a:p>
          </p:txBody>
        </p:sp>
      </p:grpSp>
      <p:pic>
        <p:nvPicPr>
          <p:cNvPr id="82954" name="Picture 83"/>
          <p:cNvPicPr>
            <a:picLocks noChangeAspect="1" noChangeArrowheads="1"/>
          </p:cNvPicPr>
          <p:nvPr/>
        </p:nvPicPr>
        <p:blipFill>
          <a:blip r:embed="rId10" cstate="print"/>
          <a:srcRect/>
          <a:stretch>
            <a:fillRect/>
          </a:stretch>
        </p:blipFill>
        <p:spPr bwMode="auto">
          <a:xfrm>
            <a:off x="1838325" y="5238750"/>
            <a:ext cx="6675438" cy="1333500"/>
          </a:xfrm>
          <a:prstGeom prst="rect">
            <a:avLst/>
          </a:prstGeom>
          <a:noFill/>
          <a:ln w="9525">
            <a:noFill/>
            <a:miter lim="800000"/>
            <a:headEnd/>
            <a:tailEnd/>
          </a:ln>
        </p:spPr>
      </p:pic>
      <p:sp>
        <p:nvSpPr>
          <p:cNvPr id="83" name="Rectangle 13"/>
          <p:cNvSpPr>
            <a:spLocks noChangeArrowheads="1"/>
          </p:cNvSpPr>
          <p:nvPr/>
        </p:nvSpPr>
        <p:spPr bwMode="auto">
          <a:xfrm>
            <a:off x="0" y="5075238"/>
            <a:ext cx="1687513" cy="8509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84"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85"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86"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87"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88"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6"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6"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2"/>
          <p:cNvSpPr>
            <a:spLocks noGrp="1" noChangeArrowheads="1"/>
          </p:cNvSpPr>
          <p:nvPr>
            <p:ph type="title"/>
          </p:nvPr>
        </p:nvSpPr>
        <p:spPr>
          <a:xfrm>
            <a:off x="1709738" y="219075"/>
            <a:ext cx="3341687" cy="762000"/>
          </a:xfrm>
        </p:spPr>
        <p:txBody>
          <a:bodyPr/>
          <a:lstStyle/>
          <a:p>
            <a:pPr marL="838200" indent="-838200" eaLnBrk="1" hangingPunct="1"/>
            <a:r>
              <a:rPr lang="zh-CN" altLang="en-US" smtClean="0">
                <a:ea typeface="宋体" pitchFamily="2" charset="-122"/>
              </a:rPr>
              <a:t>系统结构</a:t>
            </a:r>
          </a:p>
        </p:txBody>
      </p:sp>
      <p:sp>
        <p:nvSpPr>
          <p:cNvPr id="440323" name="Rectangle 3"/>
          <p:cNvSpPr>
            <a:spLocks noChangeArrowheads="1"/>
          </p:cNvSpPr>
          <p:nvPr/>
        </p:nvSpPr>
        <p:spPr bwMode="auto">
          <a:xfrm>
            <a:off x="1697038" y="906463"/>
            <a:ext cx="7446962" cy="2000250"/>
          </a:xfrm>
          <a:prstGeom prst="rect">
            <a:avLst/>
          </a:prstGeom>
          <a:noFill/>
          <a:ln w="9525">
            <a:noFill/>
            <a:miter lim="800000"/>
          </a:ln>
          <a:effectLst/>
        </p:spPr>
        <p:txBody>
          <a:bodyPr anchor="ctr">
            <a:spAutoFit/>
          </a:bodyPr>
          <a:lstStyle/>
          <a:p>
            <a:pPr>
              <a:lnSpc>
                <a:spcPct val="100000"/>
              </a:lnSpc>
              <a:spcBef>
                <a:spcPts val="1200"/>
              </a:spcBef>
              <a:defRPr/>
            </a:pPr>
            <a:r>
              <a:rPr lang="zh-CN" altLang="en-US">
                <a:solidFill>
                  <a:srgbClr val="0000FF"/>
                </a:solidFill>
                <a:effectLst>
                  <a:outerShdw blurRad="38100" dist="38100" dir="2700000" algn="tl">
                    <a:srgbClr val="C0C0C0"/>
                  </a:outerShdw>
                </a:effectLst>
                <a:latin typeface="Times New Roman" pitchFamily="18" charset="0"/>
              </a:rPr>
              <a:t>两个转速反馈</a:t>
            </a:r>
            <a:r>
              <a:rPr lang="en-US" altLang="zh-CN">
                <a:solidFill>
                  <a:srgbClr val="0000FF"/>
                </a:solidFill>
                <a:effectLst>
                  <a:outerShdw blurRad="38100" dist="38100" dir="2700000" algn="tl">
                    <a:srgbClr val="C0C0C0"/>
                  </a:outerShdw>
                </a:effectLst>
                <a:latin typeface="Times New Roman" pitchFamily="18" charset="0"/>
              </a:rPr>
              <a:t>:</a:t>
            </a:r>
          </a:p>
          <a:p>
            <a:pPr>
              <a:lnSpc>
                <a:spcPct val="100000"/>
              </a:lnSpc>
              <a:spcBef>
                <a:spcPts val="1200"/>
              </a:spcBef>
              <a:buClr>
                <a:srgbClr val="8E8E8E"/>
              </a:buClr>
              <a:buFont typeface="Wingdings" pitchFamily="2" charset="2"/>
              <a:buChar char="l"/>
              <a:defRPr/>
            </a:pPr>
            <a:r>
              <a:rPr lang="zh-CN" altLang="en-US" sz="2000">
                <a:solidFill>
                  <a:srgbClr val="CC0000"/>
                </a:solidFill>
                <a:effectLst>
                  <a:outerShdw blurRad="38100" dist="38100" dir="2700000" algn="tl">
                    <a:srgbClr val="C0C0C0"/>
                  </a:outerShdw>
                </a:effectLst>
                <a:latin typeface="Times New Roman" pitchFamily="18" charset="0"/>
              </a:rPr>
              <a:t>转速外环为负反馈</a:t>
            </a:r>
            <a:r>
              <a:rPr lang="zh-CN" altLang="en-US" sz="2000">
                <a:solidFill>
                  <a:schemeClr val="tx1"/>
                </a:solidFill>
                <a:latin typeface="Times New Roman" pitchFamily="18" charset="0"/>
              </a:rPr>
              <a:t>，</a:t>
            </a:r>
            <a:r>
              <a:rPr lang="en-US" altLang="zh-CN" sz="2000">
                <a:solidFill>
                  <a:schemeClr val="tx1"/>
                </a:solidFill>
                <a:latin typeface="Times New Roman" pitchFamily="18" charset="0"/>
              </a:rPr>
              <a:t>ASR</a:t>
            </a:r>
            <a:r>
              <a:rPr lang="zh-CN" altLang="en-US" sz="2000">
                <a:solidFill>
                  <a:schemeClr val="tx1"/>
                </a:solidFill>
                <a:latin typeface="Times New Roman" pitchFamily="18" charset="0"/>
              </a:rPr>
              <a:t>为转速调节器，一般选用</a:t>
            </a:r>
            <a:r>
              <a:rPr lang="en-US" altLang="zh-CN" sz="2000">
                <a:solidFill>
                  <a:schemeClr val="tx1"/>
                </a:solidFill>
                <a:latin typeface="Times New Roman" pitchFamily="18" charset="0"/>
              </a:rPr>
              <a:t>PI</a:t>
            </a:r>
            <a:r>
              <a:rPr lang="zh-CN" altLang="en-US" sz="2000">
                <a:solidFill>
                  <a:schemeClr val="tx1"/>
                </a:solidFill>
                <a:latin typeface="Times New Roman" pitchFamily="18" charset="0"/>
              </a:rPr>
              <a:t>调节器，转速调节器</a:t>
            </a:r>
            <a:r>
              <a:rPr lang="en-US" altLang="zh-CN" sz="2000">
                <a:solidFill>
                  <a:schemeClr val="tx1"/>
                </a:solidFill>
                <a:latin typeface="Times New Roman" pitchFamily="18" charset="0"/>
              </a:rPr>
              <a:t>ASR</a:t>
            </a:r>
            <a:r>
              <a:rPr lang="zh-CN" altLang="en-US" sz="2000">
                <a:solidFill>
                  <a:schemeClr val="tx1"/>
                </a:solidFill>
                <a:latin typeface="Times New Roman" pitchFamily="18" charset="0"/>
              </a:rPr>
              <a:t>的输出转差频率给定相当于电磁转矩给定。</a:t>
            </a:r>
          </a:p>
          <a:p>
            <a:pPr>
              <a:lnSpc>
                <a:spcPct val="100000"/>
              </a:lnSpc>
              <a:spcBef>
                <a:spcPts val="1200"/>
              </a:spcBef>
              <a:buClr>
                <a:srgbClr val="8E8E8E"/>
              </a:buClr>
              <a:buFont typeface="Wingdings" pitchFamily="2" charset="2"/>
              <a:buChar char="l"/>
              <a:defRPr/>
            </a:pPr>
            <a:r>
              <a:rPr lang="zh-CN" altLang="en-US" sz="2000">
                <a:solidFill>
                  <a:srgbClr val="CC0000"/>
                </a:solidFill>
                <a:effectLst>
                  <a:outerShdw blurRad="38100" dist="38100" dir="2700000" algn="tl">
                    <a:srgbClr val="C0C0C0"/>
                  </a:outerShdw>
                </a:effectLst>
              </a:rPr>
              <a:t>转速</a:t>
            </a:r>
            <a:r>
              <a:rPr lang="zh-CN" altLang="en-US" sz="2000">
                <a:solidFill>
                  <a:srgbClr val="CC0000"/>
                </a:solidFill>
                <a:effectLst>
                  <a:outerShdw blurRad="38100" dist="38100" dir="2700000" algn="tl">
                    <a:srgbClr val="C0C0C0"/>
                  </a:outerShdw>
                </a:effectLst>
                <a:latin typeface="Times New Roman" pitchFamily="18" charset="0"/>
              </a:rPr>
              <a:t>内环为正反馈</a:t>
            </a:r>
            <a:r>
              <a:rPr lang="zh-CN" altLang="en-US" sz="2000">
                <a:solidFill>
                  <a:schemeClr val="tx1"/>
                </a:solidFill>
                <a:latin typeface="Times New Roman" pitchFamily="18" charset="0"/>
              </a:rPr>
              <a:t>，将转速调节器</a:t>
            </a:r>
            <a:r>
              <a:rPr lang="en-US" altLang="zh-CN" sz="2000">
                <a:solidFill>
                  <a:schemeClr val="tx1"/>
                </a:solidFill>
                <a:latin typeface="Times New Roman" pitchFamily="18" charset="0"/>
              </a:rPr>
              <a:t>ASR</a:t>
            </a:r>
            <a:r>
              <a:rPr lang="zh-CN" altLang="en-US" sz="2000">
                <a:solidFill>
                  <a:schemeClr val="tx1"/>
                </a:solidFill>
                <a:latin typeface="Times New Roman" pitchFamily="18" charset="0"/>
              </a:rPr>
              <a:t>的输出信号转差频率给定与实际转速相加，得到定子频率给定信号</a:t>
            </a:r>
          </a:p>
        </p:txBody>
      </p:sp>
      <p:sp>
        <p:nvSpPr>
          <p:cNvPr id="8397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83976"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83977" name="Rectangle 6"/>
          <p:cNvSpPr>
            <a:spLocks noChangeArrowheads="1"/>
          </p:cNvSpPr>
          <p:nvPr/>
        </p:nvSpPr>
        <p:spPr bwMode="auto">
          <a:xfrm>
            <a:off x="0" y="3309938"/>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83970" name="Object 7"/>
          <p:cNvGraphicFramePr>
            <a:graphicFrameLocks/>
          </p:cNvGraphicFramePr>
          <p:nvPr/>
        </p:nvGraphicFramePr>
        <p:xfrm>
          <a:off x="2058988" y="3170238"/>
          <a:ext cx="1814512" cy="542925"/>
        </p:xfrm>
        <a:graphic>
          <a:graphicData uri="http://schemas.openxmlformats.org/presentationml/2006/ole">
            <p:oleObj spid="_x0000_s83970" r:id="rId3" imgW="774364" imgH="241195" progId="">
              <p:embed/>
            </p:oleObj>
          </a:graphicData>
        </a:graphic>
      </p:graphicFrame>
      <p:sp>
        <p:nvSpPr>
          <p:cNvPr id="83978" name="Rectangle 21"/>
          <p:cNvSpPr>
            <a:spLocks noChangeArrowheads="1"/>
          </p:cNvSpPr>
          <p:nvPr/>
        </p:nvSpPr>
        <p:spPr bwMode="auto">
          <a:xfrm>
            <a:off x="1689100" y="4424363"/>
            <a:ext cx="5761038" cy="396875"/>
          </a:xfrm>
          <a:prstGeom prst="rect">
            <a:avLst/>
          </a:prstGeom>
          <a:noFill/>
          <a:ln w="9525">
            <a:noFill/>
            <a:miter lim="800000"/>
            <a:headEnd/>
            <a:tailEnd/>
          </a:ln>
        </p:spPr>
        <p:txBody>
          <a:bodyPr anchor="ctr">
            <a:spAutoFit/>
          </a:bodyPr>
          <a:lstStyle/>
          <a:p>
            <a:pPr algn="just">
              <a:lnSpc>
                <a:spcPct val="100000"/>
              </a:lnSpc>
              <a:buClr>
                <a:schemeClr val="folHlink"/>
              </a:buClr>
              <a:buSzPct val="75000"/>
              <a:buFont typeface="Wingdings" pitchFamily="2" charset="2"/>
              <a:buChar char="l"/>
            </a:pPr>
            <a:r>
              <a:rPr lang="zh-CN" altLang="zh-CN" sz="2000">
                <a:solidFill>
                  <a:schemeClr val="tx1"/>
                </a:solidFill>
                <a:latin typeface="Times New Roman" pitchFamily="18" charset="0"/>
              </a:rPr>
              <a:t>由给定频率和定子电流求得定子电压给定</a:t>
            </a:r>
            <a:endParaRPr lang="zh-CN" altLang="en-US" sz="2000">
              <a:solidFill>
                <a:schemeClr val="tx1"/>
              </a:solidFill>
              <a:latin typeface="Times New Roman" pitchFamily="18" charset="0"/>
            </a:endParaRPr>
          </a:p>
        </p:txBody>
      </p:sp>
      <p:graphicFrame>
        <p:nvGraphicFramePr>
          <p:cNvPr id="83971" name="Object 22"/>
          <p:cNvGraphicFramePr>
            <a:graphicFrameLocks/>
          </p:cNvGraphicFramePr>
          <p:nvPr/>
        </p:nvGraphicFramePr>
        <p:xfrm>
          <a:off x="2098675" y="5019675"/>
          <a:ext cx="2093913" cy="449263"/>
        </p:xfrm>
        <a:graphic>
          <a:graphicData uri="http://schemas.openxmlformats.org/presentationml/2006/ole">
            <p:oleObj spid="_x0000_s83971" r:id="rId4" imgW="939392" imgH="241195" progId="">
              <p:embed/>
            </p:oleObj>
          </a:graphicData>
        </a:graphic>
      </p:graphicFrame>
      <p:sp>
        <p:nvSpPr>
          <p:cNvPr id="440343" name="Rectangle 23"/>
          <p:cNvSpPr>
            <a:spLocks noChangeArrowheads="1"/>
          </p:cNvSpPr>
          <p:nvPr/>
        </p:nvSpPr>
        <p:spPr bwMode="auto">
          <a:xfrm>
            <a:off x="1704975" y="3708400"/>
            <a:ext cx="7467600" cy="701675"/>
          </a:xfrm>
          <a:prstGeom prst="rect">
            <a:avLst/>
          </a:prstGeom>
          <a:noFill/>
          <a:ln w="9525">
            <a:noFill/>
            <a:miter lim="800000"/>
          </a:ln>
          <a:effectLst/>
        </p:spPr>
        <p:txBody>
          <a:bodyPr anchor="ctr">
            <a:spAutoFit/>
          </a:bodyPr>
          <a:lstStyle/>
          <a:p>
            <a:pPr algn="just">
              <a:lnSpc>
                <a:spcPct val="100000"/>
              </a:lnSpc>
              <a:buClr>
                <a:schemeClr val="folHlink"/>
              </a:buClr>
              <a:buSzPct val="75000"/>
              <a:buFont typeface="Wingdings" panose="05000000000000000000" pitchFamily="2" charset="2"/>
              <a:buChar char="l"/>
              <a:defRPr/>
            </a:pPr>
            <a:r>
              <a:rPr kumimoji="1" lang="zh-CN" altLang="en-US" sz="2000">
                <a:solidFill>
                  <a:srgbClr val="CC0000"/>
                </a:solidFill>
                <a:effectLst>
                  <a:outerShdw blurRad="38100" dist="38100" dir="2700000" algn="tl">
                    <a:srgbClr val="C0C0C0"/>
                  </a:outerShdw>
                </a:effectLst>
                <a:latin typeface="Times New Roman" panose="02020603050405020304" pitchFamily="18" charset="0"/>
                <a:sym typeface="+mn-ea"/>
              </a:rPr>
              <a:t>由于正反馈是不稳定结构，必需设置转速负反馈外环，才能使系统稳定运行。</a:t>
            </a:r>
          </a:p>
        </p:txBody>
      </p:sp>
      <p:sp>
        <p:nvSpPr>
          <p:cNvPr id="83980" name="Rectangle 24"/>
          <p:cNvSpPr>
            <a:spLocks noChangeArrowheads="1"/>
          </p:cNvSpPr>
          <p:nvPr/>
        </p:nvSpPr>
        <p:spPr bwMode="auto">
          <a:xfrm>
            <a:off x="4497388" y="6042025"/>
            <a:ext cx="2295525" cy="396875"/>
          </a:xfrm>
          <a:prstGeom prst="rect">
            <a:avLst/>
          </a:prstGeom>
          <a:noFill/>
          <a:ln w="9525">
            <a:noFill/>
            <a:miter lim="800000"/>
            <a:headEnd/>
            <a:tailEnd/>
          </a:ln>
        </p:spPr>
        <p:txBody>
          <a:bodyPr anchor="ctr">
            <a:spAutoFit/>
          </a:bodyPr>
          <a:lstStyle/>
          <a:p>
            <a:pPr algn="just">
              <a:lnSpc>
                <a:spcPct val="100000"/>
              </a:lnSpc>
              <a:buClr>
                <a:schemeClr val="folHlink"/>
              </a:buClr>
              <a:buSzPct val="75000"/>
              <a:buFont typeface="Wingdings" pitchFamily="2" charset="2"/>
              <a:buNone/>
            </a:pPr>
            <a:r>
              <a:rPr lang="zh-CN" altLang="en-US" sz="2000">
                <a:solidFill>
                  <a:schemeClr val="tx1"/>
                </a:solidFill>
                <a:latin typeface="Times New Roman" pitchFamily="18" charset="0"/>
              </a:rPr>
              <a:t>控制</a:t>
            </a:r>
            <a:r>
              <a:rPr lang="en-US" altLang="zh-CN" sz="2000">
                <a:solidFill>
                  <a:schemeClr val="tx1"/>
                </a:solidFill>
                <a:latin typeface="Times New Roman" pitchFamily="18" charset="0"/>
              </a:rPr>
              <a:t>PWM</a:t>
            </a:r>
            <a:r>
              <a:rPr lang="zh-CN" altLang="en-US" sz="2000">
                <a:solidFill>
                  <a:schemeClr val="tx1"/>
                </a:solidFill>
                <a:latin typeface="Times New Roman" pitchFamily="18" charset="0"/>
              </a:rPr>
              <a:t>变频器。</a:t>
            </a:r>
          </a:p>
        </p:txBody>
      </p:sp>
      <p:graphicFrame>
        <p:nvGraphicFramePr>
          <p:cNvPr id="83972" name="Object 25"/>
          <p:cNvGraphicFramePr>
            <a:graphicFrameLocks noGrp="1"/>
          </p:cNvGraphicFramePr>
          <p:nvPr>
            <p:ph sz="half" idx="1"/>
          </p:nvPr>
        </p:nvGraphicFramePr>
        <p:xfrm>
          <a:off x="2189163" y="6026150"/>
          <a:ext cx="1344612" cy="452438"/>
        </p:xfrm>
        <a:graphic>
          <a:graphicData uri="http://schemas.openxmlformats.org/presentationml/2006/ole">
            <p:oleObj spid="_x0000_s83972" r:id="rId5" imgW="507780" imgH="241195" progId="">
              <p:embed/>
            </p:oleObj>
          </a:graphicData>
        </a:graphic>
      </p:graphicFrame>
      <p:sp>
        <p:nvSpPr>
          <p:cNvPr id="19" name="Rectangle 13"/>
          <p:cNvSpPr>
            <a:spLocks noChangeArrowheads="1"/>
          </p:cNvSpPr>
          <p:nvPr/>
        </p:nvSpPr>
        <p:spPr bwMode="auto">
          <a:xfrm>
            <a:off x="0" y="5075238"/>
            <a:ext cx="1687513" cy="8509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1905000" y="206375"/>
            <a:ext cx="5667375" cy="741363"/>
          </a:xfrm>
        </p:spPr>
        <p:txBody>
          <a:bodyPr/>
          <a:lstStyle/>
          <a:p>
            <a:pPr eaLnBrk="1" hangingPunct="1">
              <a:defRPr/>
            </a:pPr>
            <a:r>
              <a:rPr lang="en-US" altLang="zh-CN" sz="2800" dirty="0" smtClean="0">
                <a:effectLst>
                  <a:outerShdw blurRad="38100" dist="38100" dir="2700000" algn="tl">
                    <a:srgbClr val="C0C0C0"/>
                  </a:outerShdw>
                </a:effectLst>
                <a:ea typeface="宋体" panose="02010600030101010101" pitchFamily="2" charset="-122"/>
              </a:rPr>
              <a:t>6.2  </a:t>
            </a:r>
            <a:r>
              <a:rPr lang="zh-CN" altLang="en-US" sz="2800" dirty="0" smtClean="0">
                <a:effectLst>
                  <a:outerShdw blurRad="38100" dist="38100" dir="2700000" algn="tl">
                    <a:srgbClr val="C0C0C0"/>
                  </a:outerShdw>
                </a:effectLst>
                <a:ea typeface="宋体" panose="02010600030101010101" pitchFamily="2" charset="-122"/>
              </a:rPr>
              <a:t>异步电动机调压调速</a:t>
            </a:r>
            <a:endParaRPr lang="zh-CN" altLang="en-US" sz="2800" dirty="0" smtClean="0">
              <a:ea typeface="宋体" panose="02010600030101010101" pitchFamily="2" charset="-122"/>
            </a:endParaRPr>
          </a:p>
        </p:txBody>
      </p:sp>
      <p:sp>
        <p:nvSpPr>
          <p:cNvPr id="600068" name="Rectangle 4"/>
          <p:cNvSpPr>
            <a:spLocks noChangeArrowheads="1"/>
          </p:cNvSpPr>
          <p:nvPr/>
        </p:nvSpPr>
        <p:spPr bwMode="auto">
          <a:xfrm>
            <a:off x="2062163" y="1408113"/>
            <a:ext cx="4029075" cy="700087"/>
          </a:xfrm>
          <a:prstGeom prst="rect">
            <a:avLst/>
          </a:prstGeom>
          <a:noFill/>
          <a:ln w="9525">
            <a:noFill/>
            <a:miter lim="800000"/>
          </a:ln>
          <a:effectLst/>
        </p:spPr>
        <p:txBody>
          <a:bodyPr lIns="0" tIns="0" bIns="0" anchor="ctr"/>
          <a:lstStyle/>
          <a:p>
            <a:pPr>
              <a:buFontTx/>
              <a:buNone/>
              <a:defRPr/>
            </a:pPr>
            <a:r>
              <a:rPr lang="zh-CN" altLang="en-US" sz="4800">
                <a:solidFill>
                  <a:schemeClr val="tx1"/>
                </a:solidFill>
                <a:effectLst>
                  <a:outerShdw blurRad="38100" dist="38100" dir="2700000" algn="tl">
                    <a:srgbClr val="C0C0C0"/>
                  </a:outerShdw>
                </a:effectLst>
                <a:latin typeface="Arial" panose="020B0604020202020204" pitchFamily="34" charset="0"/>
                <a:sym typeface="+mn-ea"/>
              </a:rPr>
              <a:t>知识点：</a:t>
            </a:r>
          </a:p>
        </p:txBody>
      </p:sp>
      <p:sp>
        <p:nvSpPr>
          <p:cNvPr id="600069" name="Rectangle 5"/>
          <p:cNvSpPr>
            <a:spLocks noGrp="1" noChangeArrowheads="1"/>
          </p:cNvSpPr>
          <p:nvPr>
            <p:ph idx="1"/>
          </p:nvPr>
        </p:nvSpPr>
        <p:spPr>
          <a:xfrm>
            <a:off x="2625725" y="3351213"/>
            <a:ext cx="5848350" cy="879475"/>
          </a:xfrm>
        </p:spPr>
        <p:txBody>
          <a:bodyPr/>
          <a:lstStyle/>
          <a:p>
            <a:pPr algn="ctr" eaLnBrk="1" hangingPunct="1">
              <a:defRPr/>
            </a:pPr>
            <a:r>
              <a:rPr lang="zh-CN" altLang="en-US" sz="4400" smtClean="0">
                <a:effectLst>
                  <a:outerShdw blurRad="38100" dist="38100" dir="2700000" algn="tl">
                    <a:srgbClr val="C0C0C0"/>
                  </a:outerShdw>
                </a:effectLst>
                <a:ea typeface="隶书" panose="02010509060101010101" pitchFamily="49" charset="-122"/>
              </a:rPr>
              <a:t>感应电动机调压调速</a:t>
            </a:r>
          </a:p>
        </p:txBody>
      </p:sp>
      <p:sp>
        <p:nvSpPr>
          <p:cNvPr id="5"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6"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7" name="Rectangle 15"/>
          <p:cNvSpPr>
            <a:spLocks noChangeArrowheads="1"/>
          </p:cNvSpPr>
          <p:nvPr/>
        </p:nvSpPr>
        <p:spPr bwMode="auto">
          <a:xfrm>
            <a:off x="0" y="2038350"/>
            <a:ext cx="1671638" cy="614363"/>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8"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9"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0"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0069">
                                            <p:txEl>
                                              <p:pRg st="0" end="0"/>
                                            </p:txEl>
                                          </p:spTgt>
                                        </p:tgtEl>
                                        <p:attrNameLst>
                                          <p:attrName>style.visibility</p:attrName>
                                        </p:attrNameLst>
                                      </p:cBhvr>
                                      <p:to>
                                        <p:strVal val="visible"/>
                                      </p:to>
                                    </p:set>
                                    <p:animEffect transition="in" filter="wipe(left)">
                                      <p:cBhvr>
                                        <p:cTn id="7" dur="500"/>
                                        <p:tgtEl>
                                          <p:spTgt spid="6000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69"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a:xfrm>
            <a:off x="1697038" y="166688"/>
            <a:ext cx="2427287" cy="762000"/>
          </a:xfrm>
        </p:spPr>
        <p:txBody>
          <a:bodyPr/>
          <a:lstStyle/>
          <a:p>
            <a:pPr marL="838200" indent="-838200" eaLnBrk="1" hangingPunct="1">
              <a:defRPr/>
            </a:pPr>
            <a:r>
              <a:rPr lang="zh-CN" altLang="en-US" smtClean="0">
                <a:effectLst>
                  <a:outerShdw blurRad="38100" dist="38100" dir="2700000" algn="tl">
                    <a:srgbClr val="C0C0C0"/>
                  </a:outerShdw>
                </a:effectLst>
                <a:ea typeface="宋体" panose="02010600030101010101" pitchFamily="2" charset="-122"/>
              </a:rPr>
              <a:t>起动过程</a:t>
            </a:r>
          </a:p>
        </p:txBody>
      </p:sp>
      <p:sp>
        <p:nvSpPr>
          <p:cNvPr id="442371" name="Rectangle 3"/>
          <p:cNvSpPr>
            <a:spLocks noChangeArrowheads="1"/>
          </p:cNvSpPr>
          <p:nvPr/>
        </p:nvSpPr>
        <p:spPr bwMode="auto">
          <a:xfrm>
            <a:off x="1663700" y="949325"/>
            <a:ext cx="7480300" cy="701675"/>
          </a:xfrm>
          <a:prstGeom prst="rect">
            <a:avLst/>
          </a:prstGeom>
          <a:noFill/>
          <a:ln w="9525">
            <a:noFill/>
            <a:miter lim="800000"/>
          </a:ln>
          <a:effectLst/>
        </p:spPr>
        <p:txBody>
          <a:bodyPr anchor="ctr">
            <a:spAutoFit/>
          </a:bodyPr>
          <a:lstStyle/>
          <a:p>
            <a:pPr algn="just">
              <a:lnSpc>
                <a:spcPct val="100000"/>
              </a:lnSpc>
              <a:buClr>
                <a:schemeClr val="folHlink"/>
              </a:buClr>
              <a:buSzPct val="75000"/>
              <a:buFont typeface="Wingdings" panose="05000000000000000000" pitchFamily="2" charset="2"/>
              <a:buChar char="l"/>
              <a:defRPr/>
            </a:pPr>
            <a:r>
              <a:rPr kumimoji="1" lang="zh-CN" altLang="zh-CN" sz="2000">
                <a:solidFill>
                  <a:srgbClr val="FF0000"/>
                </a:solidFill>
                <a:effectLst>
                  <a:outerShdw blurRad="38100" dist="38100" dir="2700000" algn="tl">
                    <a:srgbClr val="C0C0C0"/>
                  </a:outerShdw>
                </a:effectLst>
                <a:latin typeface="Times New Roman" panose="02020603050405020304" pitchFamily="18" charset="0"/>
                <a:sym typeface="+mn-ea"/>
              </a:rPr>
              <a:t>在</a:t>
            </a:r>
            <a:r>
              <a:rPr kumimoji="1" lang="en-US" altLang="zh-CN" sz="2000">
                <a:solidFill>
                  <a:srgbClr val="FF0000"/>
                </a:solidFill>
                <a:effectLst>
                  <a:outerShdw blurRad="38100" dist="38100" dir="2700000" algn="tl">
                    <a:srgbClr val="C0C0C0"/>
                  </a:outerShdw>
                </a:effectLst>
                <a:latin typeface="Times New Roman" panose="02020603050405020304" pitchFamily="18" charset="0"/>
                <a:sym typeface="+mn-ea"/>
              </a:rPr>
              <a:t>t=0</a:t>
            </a:r>
            <a:r>
              <a:rPr kumimoji="1" lang="zh-CN" altLang="en-US" sz="2000">
                <a:solidFill>
                  <a:srgbClr val="FF0000"/>
                </a:solidFill>
                <a:effectLst>
                  <a:outerShdw blurRad="38100" dist="38100" dir="2700000" algn="tl">
                    <a:srgbClr val="C0C0C0"/>
                  </a:outerShdw>
                </a:effectLst>
                <a:latin typeface="Times New Roman" panose="02020603050405020304" pitchFamily="18" charset="0"/>
                <a:sym typeface="+mn-ea"/>
              </a:rPr>
              <a:t>时，</a:t>
            </a:r>
            <a:r>
              <a:rPr kumimoji="1" lang="zh-CN" altLang="en-US" sz="2000">
                <a:solidFill>
                  <a:schemeClr val="tx1"/>
                </a:solidFill>
                <a:latin typeface="Times New Roman" panose="02020603050405020304" pitchFamily="18" charset="0"/>
                <a:sym typeface="+mn-ea"/>
              </a:rPr>
              <a:t>突加给定，转速调节器</a:t>
            </a:r>
            <a:r>
              <a:rPr kumimoji="1" lang="en-US" altLang="zh-CN" sz="2000">
                <a:solidFill>
                  <a:schemeClr val="tx1"/>
                </a:solidFill>
                <a:latin typeface="Times New Roman" panose="02020603050405020304" pitchFamily="18" charset="0"/>
                <a:sym typeface="+mn-ea"/>
              </a:rPr>
              <a:t>ASR</a:t>
            </a:r>
            <a:r>
              <a:rPr kumimoji="1" lang="zh-CN" altLang="en-US" sz="2000">
                <a:solidFill>
                  <a:schemeClr val="tx1"/>
                </a:solidFill>
                <a:latin typeface="Times New Roman" panose="02020603050405020304" pitchFamily="18" charset="0"/>
                <a:sym typeface="+mn-ea"/>
              </a:rPr>
              <a:t>很快进入饱和，输出为限幅值，转速和电流尚未建立，给定定子频率</a:t>
            </a:r>
          </a:p>
        </p:txBody>
      </p:sp>
      <p:graphicFrame>
        <p:nvGraphicFramePr>
          <p:cNvPr id="84994" name="Object 8"/>
          <p:cNvGraphicFramePr>
            <a:graphicFrameLocks/>
          </p:cNvGraphicFramePr>
          <p:nvPr/>
        </p:nvGraphicFramePr>
        <p:xfrm>
          <a:off x="6645275" y="1169988"/>
          <a:ext cx="1601788" cy="561975"/>
        </p:xfrm>
        <a:graphic>
          <a:graphicData uri="http://schemas.openxmlformats.org/presentationml/2006/ole">
            <p:oleObj spid="_x0000_s84994" r:id="rId3" imgW="672808" imgH="241195" progId="">
              <p:embed/>
            </p:oleObj>
          </a:graphicData>
        </a:graphic>
      </p:graphicFrame>
      <p:sp>
        <p:nvSpPr>
          <p:cNvPr id="85001" name="Rectangle 9"/>
          <p:cNvSpPr>
            <a:spLocks noChangeArrowheads="1"/>
          </p:cNvSpPr>
          <p:nvPr/>
        </p:nvSpPr>
        <p:spPr bwMode="auto">
          <a:xfrm>
            <a:off x="1673225" y="1663700"/>
            <a:ext cx="2747963"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定子电压</a:t>
            </a:r>
          </a:p>
        </p:txBody>
      </p:sp>
      <p:graphicFrame>
        <p:nvGraphicFramePr>
          <p:cNvPr id="84995" name="Object 11"/>
          <p:cNvGraphicFramePr>
            <a:graphicFrameLocks/>
          </p:cNvGraphicFramePr>
          <p:nvPr/>
        </p:nvGraphicFramePr>
        <p:xfrm>
          <a:off x="3008313" y="1671638"/>
          <a:ext cx="1762125" cy="485775"/>
        </p:xfrm>
        <a:graphic>
          <a:graphicData uri="http://schemas.openxmlformats.org/presentationml/2006/ole">
            <p:oleObj spid="_x0000_s84995" r:id="rId4" imgW="825500" imgH="241300" progId="">
              <p:embed/>
            </p:oleObj>
          </a:graphicData>
        </a:graphic>
      </p:graphicFrame>
      <p:sp>
        <p:nvSpPr>
          <p:cNvPr id="442393" name="Rectangle 25"/>
          <p:cNvSpPr>
            <a:spLocks noChangeArrowheads="1"/>
          </p:cNvSpPr>
          <p:nvPr/>
        </p:nvSpPr>
        <p:spPr bwMode="auto">
          <a:xfrm>
            <a:off x="1687513" y="2097088"/>
            <a:ext cx="7077075" cy="396875"/>
          </a:xfrm>
          <a:prstGeom prst="rect">
            <a:avLst/>
          </a:prstGeom>
          <a:noFill/>
          <a:ln w="9525">
            <a:noFill/>
            <a:miter lim="800000"/>
          </a:ln>
        </p:spPr>
        <p:txBody>
          <a:bodyPr anchor="ctr">
            <a:spAutoFit/>
          </a:bodyPr>
          <a:lstStyle/>
          <a:p>
            <a:pPr algn="just">
              <a:lnSpc>
                <a:spcPct val="100000"/>
              </a:lnSpc>
              <a:buClr>
                <a:schemeClr val="folHlink"/>
              </a:buClr>
              <a:buSzPct val="75000"/>
              <a:buFont typeface="Wingdings" panose="05000000000000000000" pitchFamily="2" charset="2"/>
              <a:buChar char="l"/>
              <a:defRPr/>
            </a:pPr>
            <a:r>
              <a:rPr lang="zh-CN" altLang="en-US" sz="2000">
                <a:solidFill>
                  <a:srgbClr val="FF0000"/>
                </a:solidFill>
                <a:effectLst>
                  <a:outerShdw blurRad="38100" dist="38100" dir="2700000" algn="tl">
                    <a:srgbClr val="C0C0C0"/>
                  </a:outerShdw>
                </a:effectLst>
                <a:latin typeface="Times New Roman" panose="02020603050405020304" pitchFamily="18" charset="0"/>
              </a:rPr>
              <a:t>当</a:t>
            </a:r>
            <a:r>
              <a:rPr lang="en-US" altLang="zh-CN" sz="2000">
                <a:solidFill>
                  <a:srgbClr val="FF0000"/>
                </a:solidFill>
                <a:effectLst>
                  <a:outerShdw blurRad="38100" dist="38100" dir="2700000" algn="tl">
                    <a:srgbClr val="C0C0C0"/>
                  </a:outerShdw>
                </a:effectLst>
                <a:latin typeface="Times New Roman" panose="02020603050405020304" pitchFamily="18" charset="0"/>
              </a:rPr>
              <a:t>t=t</a:t>
            </a:r>
            <a:r>
              <a:rPr lang="en-US" altLang="zh-CN" sz="2000" baseline="-25000">
                <a:solidFill>
                  <a:srgbClr val="FF0000"/>
                </a:solidFill>
                <a:effectLst>
                  <a:outerShdw blurRad="38100" dist="38100" dir="2700000" algn="tl">
                    <a:srgbClr val="C0C0C0"/>
                  </a:outerShdw>
                </a:effectLst>
                <a:latin typeface="Times New Roman" panose="02020603050405020304" pitchFamily="18" charset="0"/>
              </a:rPr>
              <a:t>1</a:t>
            </a:r>
            <a:r>
              <a:rPr lang="zh-CN" altLang="en-US" sz="2000">
                <a:solidFill>
                  <a:srgbClr val="FF0000"/>
                </a:solidFill>
                <a:effectLst>
                  <a:outerShdw blurRad="38100" dist="38100" dir="2700000" algn="tl">
                    <a:srgbClr val="C0C0C0"/>
                  </a:outerShdw>
                </a:effectLst>
                <a:latin typeface="Times New Roman" panose="02020603050405020304" pitchFamily="18" charset="0"/>
              </a:rPr>
              <a:t>时</a:t>
            </a:r>
            <a:r>
              <a:rPr lang="zh-CN" altLang="en-US" sz="2000">
                <a:solidFill>
                  <a:schemeClr val="tx1"/>
                </a:solidFill>
                <a:latin typeface="Times New Roman" panose="02020603050405020304" pitchFamily="18" charset="0"/>
              </a:rPr>
              <a:t>，电流达到最大值，起动电流等于最大的允许电流</a:t>
            </a:r>
          </a:p>
        </p:txBody>
      </p:sp>
      <p:sp>
        <p:nvSpPr>
          <p:cNvPr id="85003" name="Rectangle 26"/>
          <p:cNvSpPr>
            <a:spLocks noChangeArrowheads="1"/>
          </p:cNvSpPr>
          <p:nvPr/>
        </p:nvSpPr>
        <p:spPr bwMode="auto">
          <a:xfrm>
            <a:off x="1681163" y="3525838"/>
            <a:ext cx="5483225" cy="396875"/>
          </a:xfrm>
          <a:prstGeom prst="rect">
            <a:avLst/>
          </a:prstGeom>
          <a:noFill/>
          <a:ln w="9525">
            <a:noFill/>
            <a:miter lim="800000"/>
            <a:headEnd/>
            <a:tailEnd/>
          </a:ln>
        </p:spPr>
        <p:txBody>
          <a:bodyPr anchor="ctr">
            <a:spAutoFit/>
          </a:bodyPr>
          <a:lstStyle/>
          <a:p>
            <a:pPr algn="just">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起动转矩等于系统最大的允许输出转矩</a:t>
            </a:r>
            <a:r>
              <a:rPr lang="zh-CN" altLang="en-US" sz="2000" b="0">
                <a:solidFill>
                  <a:srgbClr val="FF3300"/>
                </a:solidFill>
                <a:latin typeface="Times New Roman" pitchFamily="18" charset="0"/>
              </a:rPr>
              <a:t> </a:t>
            </a:r>
            <a:endParaRPr lang="zh-CN" altLang="en-US" sz="2000">
              <a:solidFill>
                <a:srgbClr val="FF3300"/>
              </a:solidFill>
              <a:latin typeface="Times New Roman" pitchFamily="18" charset="0"/>
            </a:endParaRPr>
          </a:p>
        </p:txBody>
      </p:sp>
      <p:graphicFrame>
        <p:nvGraphicFramePr>
          <p:cNvPr id="84996" name="Object 27"/>
          <p:cNvGraphicFramePr>
            <a:graphicFrameLocks/>
          </p:cNvGraphicFramePr>
          <p:nvPr/>
        </p:nvGraphicFramePr>
        <p:xfrm>
          <a:off x="2084388" y="2368550"/>
          <a:ext cx="5184775" cy="1154113"/>
        </p:xfrm>
        <a:graphic>
          <a:graphicData uri="http://schemas.openxmlformats.org/presentationml/2006/ole">
            <p:oleObj spid="_x0000_s84996" r:id="rId5" imgW="3467100" imgH="774700" progId="">
              <p:embed/>
            </p:oleObj>
          </a:graphicData>
        </a:graphic>
      </p:graphicFrame>
      <p:graphicFrame>
        <p:nvGraphicFramePr>
          <p:cNvPr id="84997" name="Object 28"/>
          <p:cNvGraphicFramePr>
            <a:graphicFrameLocks/>
          </p:cNvGraphicFramePr>
          <p:nvPr/>
        </p:nvGraphicFramePr>
        <p:xfrm>
          <a:off x="2068513" y="3811588"/>
          <a:ext cx="5102225" cy="688975"/>
        </p:xfrm>
        <a:graphic>
          <a:graphicData uri="http://schemas.openxmlformats.org/presentationml/2006/ole">
            <p:oleObj spid="_x0000_s84997" r:id="rId6" imgW="2717800" imgH="508000" progId="">
              <p:embed/>
            </p:oleObj>
          </a:graphicData>
        </a:graphic>
      </p:graphicFrame>
      <p:sp>
        <p:nvSpPr>
          <p:cNvPr id="85004" name="Rectangle 29"/>
          <p:cNvSpPr>
            <a:spLocks noChangeArrowheads="1"/>
          </p:cNvSpPr>
          <p:nvPr/>
        </p:nvSpPr>
        <p:spPr bwMode="auto">
          <a:xfrm>
            <a:off x="1766888" y="4446588"/>
            <a:ext cx="7377112" cy="1008062"/>
          </a:xfrm>
          <a:prstGeom prst="rect">
            <a:avLst/>
          </a:prstGeom>
          <a:noFill/>
          <a:ln w="9525">
            <a:noFill/>
            <a:miter lim="800000"/>
            <a:headEnd/>
            <a:tailEnd/>
          </a:ln>
        </p:spPr>
        <p:txBody>
          <a:bodyPr anchor="ctr">
            <a:spAutoFit/>
          </a:bodyPr>
          <a:lstStyle/>
          <a:p>
            <a:pPr algn="just">
              <a:lnSpc>
                <a:spcPct val="100000"/>
              </a:lnSpc>
              <a:buClr>
                <a:schemeClr val="folHlink"/>
              </a:buClr>
              <a:buSzPct val="75000"/>
              <a:buFont typeface="Wingdings" pitchFamily="2" charset="2"/>
              <a:buChar char="l"/>
            </a:pPr>
            <a:r>
              <a:rPr lang="zh-CN" altLang="en-US" sz="2000" dirty="0">
                <a:solidFill>
                  <a:schemeClr val="tx1"/>
                </a:solidFill>
                <a:latin typeface="Times New Roman" pitchFamily="18" charset="0"/>
              </a:rPr>
              <a:t>随着电流的建立和转速的上升，定子电压和频率上升，</a:t>
            </a:r>
            <a:r>
              <a:rPr lang="zh-CN" altLang="en-US" sz="2000" dirty="0">
                <a:solidFill>
                  <a:srgbClr val="CC0000"/>
                </a:solidFill>
                <a:latin typeface="Times New Roman" pitchFamily="18" charset="0"/>
              </a:rPr>
              <a:t>转差频率</a:t>
            </a:r>
            <a:r>
              <a:rPr lang="zh-CN" altLang="en-US" sz="2000" dirty="0" smtClean="0">
                <a:solidFill>
                  <a:srgbClr val="CC0000"/>
                </a:solidFill>
                <a:latin typeface="Times New Roman" pitchFamily="18" charset="0"/>
              </a:rPr>
              <a:t>不变</a:t>
            </a:r>
            <a:r>
              <a:rPr lang="en-US" altLang="zh-CN" sz="2000" dirty="0" smtClean="0">
                <a:solidFill>
                  <a:srgbClr val="CC0000"/>
                </a:solidFill>
                <a:latin typeface="Times New Roman" pitchFamily="18" charset="0"/>
              </a:rPr>
              <a:t>,</a:t>
            </a:r>
            <a:r>
              <a:rPr lang="zh-CN" altLang="en-US" sz="2000" dirty="0" smtClean="0">
                <a:solidFill>
                  <a:srgbClr val="CC0000"/>
                </a:solidFill>
              </a:rPr>
              <a:t>起动电流</a:t>
            </a:r>
            <a:r>
              <a:rPr lang="zh-CN" altLang="en-US" sz="2000" dirty="0">
                <a:solidFill>
                  <a:srgbClr val="CC0000"/>
                </a:solidFill>
              </a:rPr>
              <a:t>和起动转矩也不变</a:t>
            </a:r>
            <a:r>
              <a:rPr lang="zh-CN" altLang="en-US" sz="2000" dirty="0">
                <a:solidFill>
                  <a:schemeClr val="tx1"/>
                </a:solidFill>
              </a:rPr>
              <a:t>，电动机在允许的最大输出转矩下加速运行。</a:t>
            </a:r>
          </a:p>
        </p:txBody>
      </p:sp>
      <p:sp>
        <p:nvSpPr>
          <p:cNvPr id="442398" name="Rectangle 30"/>
          <p:cNvSpPr>
            <a:spLocks noChangeArrowheads="1"/>
          </p:cNvSpPr>
          <p:nvPr/>
        </p:nvSpPr>
        <p:spPr bwMode="auto">
          <a:xfrm>
            <a:off x="1725613" y="6115050"/>
            <a:ext cx="7389812" cy="701675"/>
          </a:xfrm>
          <a:prstGeom prst="rect">
            <a:avLst/>
          </a:prstGeom>
          <a:noFill/>
          <a:ln w="9525">
            <a:noFill/>
            <a:miter lim="800000"/>
          </a:ln>
          <a:effectLst/>
        </p:spPr>
        <p:txBody>
          <a:bodyPr anchor="ctr">
            <a:spAutoFit/>
          </a:bodyPr>
          <a:lstStyle/>
          <a:p>
            <a:pPr>
              <a:lnSpc>
                <a:spcPct val="100000"/>
              </a:lnSpc>
              <a:buClr>
                <a:schemeClr val="folHlink"/>
              </a:buClr>
              <a:buSzPct val="75000"/>
              <a:buFont typeface="Wingdings" panose="05000000000000000000" pitchFamily="2" charset="2"/>
              <a:buChar char="l"/>
              <a:defRPr/>
            </a:pPr>
            <a:r>
              <a:rPr kumimoji="1" lang="zh-CN" altLang="en-US" sz="2000">
                <a:solidFill>
                  <a:srgbClr val="0000FF"/>
                </a:solidFill>
                <a:effectLst>
                  <a:outerShdw blurRad="38100" dist="38100" dir="2700000" algn="tl">
                    <a:srgbClr val="C0C0C0"/>
                  </a:outerShdw>
                </a:effectLst>
                <a:latin typeface="Times New Roman" panose="02020603050405020304" pitchFamily="18" charset="0"/>
                <a:sym typeface="+mn-ea"/>
              </a:rPr>
              <a:t>转差频率控制变压变频调速系统通过最大转差频率间接限制了最大的允许电流。</a:t>
            </a:r>
          </a:p>
        </p:txBody>
      </p:sp>
      <p:graphicFrame>
        <p:nvGraphicFramePr>
          <p:cNvPr id="84998" name="Object 31"/>
          <p:cNvGraphicFramePr>
            <a:graphicFrameLocks/>
          </p:cNvGraphicFramePr>
          <p:nvPr/>
        </p:nvGraphicFramePr>
        <p:xfrm>
          <a:off x="2527300" y="5480050"/>
          <a:ext cx="1879600" cy="595313"/>
        </p:xfrm>
        <a:graphic>
          <a:graphicData uri="http://schemas.openxmlformats.org/presentationml/2006/ole">
            <p:oleObj spid="_x0000_s84998" r:id="rId7" imgW="660400" imgH="228600" progId="">
              <p:embed/>
            </p:oleObj>
          </a:graphicData>
        </a:graphic>
      </p:graphicFrame>
      <p:sp>
        <p:nvSpPr>
          <p:cNvPr id="20" name="Rectangle 13"/>
          <p:cNvSpPr>
            <a:spLocks noChangeArrowheads="1"/>
          </p:cNvSpPr>
          <p:nvPr/>
        </p:nvSpPr>
        <p:spPr bwMode="auto">
          <a:xfrm>
            <a:off x="0" y="5075238"/>
            <a:ext cx="1687513" cy="8509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a:xfrm>
            <a:off x="1722438" y="192088"/>
            <a:ext cx="4371975" cy="762000"/>
          </a:xfrm>
        </p:spPr>
        <p:txBody>
          <a:bodyPr/>
          <a:lstStyle/>
          <a:p>
            <a:pPr marL="838200" indent="-838200" eaLnBrk="1" hangingPunct="1"/>
            <a:r>
              <a:rPr lang="zh-CN" altLang="en-US" smtClean="0">
                <a:ea typeface="宋体" pitchFamily="2" charset="-122"/>
              </a:rPr>
              <a:t>起动过程</a:t>
            </a:r>
          </a:p>
        </p:txBody>
      </p:sp>
      <p:sp>
        <p:nvSpPr>
          <p:cNvPr id="86021" name="Rectangle 6"/>
          <p:cNvSpPr>
            <a:spLocks noChangeArrowheads="1"/>
          </p:cNvSpPr>
          <p:nvPr/>
        </p:nvSpPr>
        <p:spPr bwMode="auto">
          <a:xfrm>
            <a:off x="0" y="330993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86022" name="Rectangle 7"/>
          <p:cNvSpPr>
            <a:spLocks noChangeArrowheads="1"/>
          </p:cNvSpPr>
          <p:nvPr/>
        </p:nvSpPr>
        <p:spPr bwMode="auto">
          <a:xfrm>
            <a:off x="0" y="330993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86023" name="Rectangle 8"/>
          <p:cNvSpPr>
            <a:spLocks noChangeArrowheads="1"/>
          </p:cNvSpPr>
          <p:nvPr/>
        </p:nvSpPr>
        <p:spPr bwMode="auto">
          <a:xfrm>
            <a:off x="0" y="330993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86024" name="Rectangle 10"/>
          <p:cNvSpPr>
            <a:spLocks noChangeArrowheads="1"/>
          </p:cNvSpPr>
          <p:nvPr/>
        </p:nvSpPr>
        <p:spPr bwMode="auto">
          <a:xfrm>
            <a:off x="0" y="304323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444441" name="Rectangle 25"/>
          <p:cNvSpPr>
            <a:spLocks noChangeArrowheads="1"/>
          </p:cNvSpPr>
          <p:nvPr/>
        </p:nvSpPr>
        <p:spPr bwMode="auto">
          <a:xfrm>
            <a:off x="1701800" y="912813"/>
            <a:ext cx="7442200" cy="701675"/>
          </a:xfrm>
          <a:prstGeom prst="rect">
            <a:avLst/>
          </a:prstGeom>
          <a:noFill/>
          <a:ln w="9525">
            <a:noFill/>
            <a:miter lim="800000"/>
          </a:ln>
        </p:spPr>
        <p:txBody>
          <a:bodyPr anchor="ctr">
            <a:spAutoFit/>
          </a:bodyPr>
          <a:lstStyle/>
          <a:p>
            <a:pPr algn="just">
              <a:lnSpc>
                <a:spcPct val="100000"/>
              </a:lnSpc>
              <a:buClr>
                <a:schemeClr val="folHlink"/>
              </a:buClr>
              <a:buSzPct val="75000"/>
              <a:buFont typeface="Wingdings" pitchFamily="2" charset="2"/>
              <a:buChar char="l"/>
              <a:defRPr/>
            </a:pPr>
            <a:r>
              <a:rPr lang="zh-CN" altLang="en-US" sz="2000">
                <a:solidFill>
                  <a:srgbClr val="FF0000"/>
                </a:solidFill>
                <a:effectLst>
                  <a:outerShdw blurRad="38100" dist="38100" dir="2700000" algn="tl">
                    <a:srgbClr val="C0C0C0"/>
                  </a:outerShdw>
                </a:effectLst>
                <a:latin typeface="Times New Roman" pitchFamily="18" charset="0"/>
              </a:rPr>
              <a:t>当</a:t>
            </a:r>
            <a:r>
              <a:rPr lang="en-US" altLang="zh-CN" sz="2000">
                <a:solidFill>
                  <a:srgbClr val="FF0000"/>
                </a:solidFill>
                <a:effectLst>
                  <a:outerShdw blurRad="38100" dist="38100" dir="2700000" algn="tl">
                    <a:srgbClr val="C0C0C0"/>
                  </a:outerShdw>
                </a:effectLst>
                <a:latin typeface="Times New Roman" pitchFamily="18" charset="0"/>
              </a:rPr>
              <a:t>t=t</a:t>
            </a:r>
            <a:r>
              <a:rPr lang="en-US" altLang="zh-CN" sz="2000" baseline="-25000">
                <a:solidFill>
                  <a:srgbClr val="FF0000"/>
                </a:solidFill>
                <a:effectLst>
                  <a:outerShdw blurRad="38100" dist="38100" dir="2700000" algn="tl">
                    <a:srgbClr val="C0C0C0"/>
                  </a:outerShdw>
                </a:effectLst>
                <a:latin typeface="Times New Roman" pitchFamily="18" charset="0"/>
              </a:rPr>
              <a:t>2</a:t>
            </a:r>
            <a:r>
              <a:rPr lang="zh-CN" altLang="en-US" sz="2000">
                <a:solidFill>
                  <a:srgbClr val="FF0000"/>
                </a:solidFill>
                <a:effectLst>
                  <a:outerShdw blurRad="38100" dist="38100" dir="2700000" algn="tl">
                    <a:srgbClr val="C0C0C0"/>
                  </a:outerShdw>
                </a:effectLst>
                <a:latin typeface="Times New Roman" pitchFamily="18" charset="0"/>
              </a:rPr>
              <a:t>时</a:t>
            </a:r>
            <a:r>
              <a:rPr lang="zh-CN" altLang="en-US" sz="2000">
                <a:solidFill>
                  <a:schemeClr val="tx1"/>
                </a:solidFill>
                <a:latin typeface="Times New Roman" pitchFamily="18" charset="0"/>
              </a:rPr>
              <a:t>，转速达到给定值，</a:t>
            </a:r>
            <a:r>
              <a:rPr lang="en-US" altLang="zh-CN" sz="2000">
                <a:solidFill>
                  <a:schemeClr val="tx1"/>
                </a:solidFill>
                <a:latin typeface="Times New Roman" pitchFamily="18" charset="0"/>
              </a:rPr>
              <a:t>ASR</a:t>
            </a:r>
            <a:r>
              <a:rPr lang="zh-CN" altLang="en-US" sz="2000">
                <a:solidFill>
                  <a:schemeClr val="tx1"/>
                </a:solidFill>
                <a:latin typeface="Times New Roman" pitchFamily="18" charset="0"/>
              </a:rPr>
              <a:t>开始退饱和，转速略有超调后，到达稳态</a:t>
            </a:r>
            <a:r>
              <a:rPr lang="zh-CN" altLang="en-US" sz="2000" b="0">
                <a:solidFill>
                  <a:srgbClr val="FF3300"/>
                </a:solidFill>
                <a:latin typeface="Times New Roman" pitchFamily="18" charset="0"/>
              </a:rPr>
              <a:t> </a:t>
            </a:r>
          </a:p>
        </p:txBody>
      </p:sp>
      <p:sp>
        <p:nvSpPr>
          <p:cNvPr id="86026" name="Rectangle 26"/>
          <p:cNvSpPr>
            <a:spLocks noChangeArrowheads="1"/>
          </p:cNvSpPr>
          <p:nvPr/>
        </p:nvSpPr>
        <p:spPr bwMode="auto">
          <a:xfrm>
            <a:off x="1698625" y="2089150"/>
            <a:ext cx="5067300" cy="396875"/>
          </a:xfrm>
          <a:prstGeom prst="rect">
            <a:avLst/>
          </a:prstGeom>
          <a:noFill/>
          <a:ln w="9525">
            <a:noFill/>
            <a:miter lim="800000"/>
            <a:headEnd/>
            <a:tailEnd/>
          </a:ln>
        </p:spPr>
        <p:txBody>
          <a:bodyPr anchor="ctr">
            <a:spAutoFit/>
          </a:bodyPr>
          <a:lstStyle/>
          <a:p>
            <a:pPr algn="just">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 转差频率与负载有关</a:t>
            </a:r>
            <a:endParaRPr lang="zh-CN" altLang="en-US" sz="2000" b="0">
              <a:solidFill>
                <a:srgbClr val="FF3300"/>
              </a:solidFill>
              <a:latin typeface="Times New Roman" pitchFamily="18" charset="0"/>
            </a:endParaRPr>
          </a:p>
        </p:txBody>
      </p:sp>
      <p:graphicFrame>
        <p:nvGraphicFramePr>
          <p:cNvPr id="86018" name="Object 27"/>
          <p:cNvGraphicFramePr>
            <a:graphicFrameLocks/>
          </p:cNvGraphicFramePr>
          <p:nvPr/>
        </p:nvGraphicFramePr>
        <p:xfrm>
          <a:off x="3425825" y="1147763"/>
          <a:ext cx="1225550" cy="466725"/>
        </p:xfrm>
        <a:graphic>
          <a:graphicData uri="http://schemas.openxmlformats.org/presentationml/2006/ole">
            <p:oleObj spid="_x0000_s86018" r:id="rId3" imgW="457002" imgH="203112" progId="">
              <p:embed/>
            </p:oleObj>
          </a:graphicData>
        </a:graphic>
      </p:graphicFrame>
      <p:sp>
        <p:nvSpPr>
          <p:cNvPr id="86027" name="Rectangle 28"/>
          <p:cNvSpPr>
            <a:spLocks noChangeArrowheads="1"/>
          </p:cNvSpPr>
          <p:nvPr/>
        </p:nvSpPr>
        <p:spPr bwMode="auto">
          <a:xfrm>
            <a:off x="1695450" y="1668463"/>
            <a:ext cx="1924050" cy="396875"/>
          </a:xfrm>
          <a:prstGeom prst="rect">
            <a:avLst/>
          </a:prstGeom>
          <a:noFill/>
          <a:ln w="9525">
            <a:noFill/>
            <a:miter lim="800000"/>
            <a:headEnd/>
            <a:tailEnd/>
          </a:ln>
        </p:spPr>
        <p:txBody>
          <a:bodyPr wrap="none"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定子电压频率</a:t>
            </a:r>
            <a:r>
              <a:rPr lang="zh-CN" altLang="en-US" sz="2000" b="0">
                <a:solidFill>
                  <a:srgbClr val="FF3300"/>
                </a:solidFill>
                <a:latin typeface="Times New Roman" pitchFamily="18" charset="0"/>
              </a:rPr>
              <a:t> </a:t>
            </a:r>
          </a:p>
        </p:txBody>
      </p:sp>
      <p:graphicFrame>
        <p:nvGraphicFramePr>
          <p:cNvPr id="86019" name="Object 29"/>
          <p:cNvGraphicFramePr>
            <a:graphicFrameLocks/>
          </p:cNvGraphicFramePr>
          <p:nvPr/>
        </p:nvGraphicFramePr>
        <p:xfrm>
          <a:off x="3586163" y="1631950"/>
          <a:ext cx="1658937" cy="490538"/>
        </p:xfrm>
        <a:graphic>
          <a:graphicData uri="http://schemas.openxmlformats.org/presentationml/2006/ole">
            <p:oleObj spid="_x0000_s86019" r:id="rId4" imgW="723586" imgH="228501" progId="">
              <p:embed/>
            </p:oleObj>
          </a:graphicData>
        </a:graphic>
      </p:graphicFrame>
      <p:sp>
        <p:nvSpPr>
          <p:cNvPr id="444446" name="Rectangle 30"/>
          <p:cNvSpPr>
            <a:spLocks noChangeArrowheads="1"/>
          </p:cNvSpPr>
          <p:nvPr/>
        </p:nvSpPr>
        <p:spPr bwMode="auto">
          <a:xfrm>
            <a:off x="1714500" y="2462213"/>
            <a:ext cx="7429500" cy="1616075"/>
          </a:xfrm>
          <a:prstGeom prst="rect">
            <a:avLst/>
          </a:prstGeom>
          <a:noFill/>
          <a:ln w="9525">
            <a:noFill/>
            <a:miter lim="800000"/>
          </a:ln>
          <a:effectLst/>
        </p:spPr>
        <p:txBody>
          <a:bodyPr anchor="ctr">
            <a:spAutoFit/>
          </a:bodyPr>
          <a:lstStyle/>
          <a:p>
            <a:pPr algn="just">
              <a:lnSpc>
                <a:spcPct val="100000"/>
              </a:lnSpc>
              <a:buClr>
                <a:schemeClr val="folHlink"/>
              </a:buClr>
              <a:buSzPct val="75000"/>
              <a:buFont typeface="Wingdings" panose="05000000000000000000" pitchFamily="2" charset="2"/>
              <a:buChar char="l"/>
              <a:defRPr/>
            </a:pPr>
            <a:r>
              <a:rPr kumimoji="1" lang="zh-CN" altLang="en-US" sz="2000" dirty="0">
                <a:solidFill>
                  <a:srgbClr val="0000FF"/>
                </a:solidFill>
                <a:effectLst>
                  <a:outerShdw blurRad="38100" dist="38100" dir="2700000" algn="tl">
                    <a:srgbClr val="C0C0C0"/>
                  </a:outerShdw>
                </a:effectLst>
                <a:latin typeface="Times New Roman" panose="02020603050405020304" pitchFamily="18" charset="0"/>
                <a:sym typeface="+mn-ea"/>
              </a:rPr>
              <a:t>与直流调速系统相似，起动过程可分为转矩上升、恒转矩升速与转速调节三个阶段。</a:t>
            </a:r>
          </a:p>
          <a:p>
            <a:pPr algn="just">
              <a:lnSpc>
                <a:spcPct val="100000"/>
              </a:lnSpc>
              <a:buClr>
                <a:schemeClr val="folHlink"/>
              </a:buClr>
              <a:buSzPct val="75000"/>
              <a:buFont typeface="Wingdings" panose="05000000000000000000" pitchFamily="2" charset="2"/>
              <a:buChar char="l"/>
              <a:defRPr/>
            </a:pPr>
            <a:r>
              <a:rPr kumimoji="1" lang="zh-CN" altLang="en-US" sz="2000" dirty="0">
                <a:solidFill>
                  <a:srgbClr val="008080"/>
                </a:solidFill>
                <a:effectLst>
                  <a:outerShdw blurRad="38100" dist="38100" dir="2700000" algn="tl">
                    <a:srgbClr val="000000">
                      <a:alpha val="43137"/>
                    </a:srgbClr>
                  </a:outerShdw>
                </a:effectLst>
                <a:latin typeface="Times New Roman" panose="02020603050405020304" pitchFamily="18" charset="0"/>
                <a:sym typeface="+mn-ea"/>
              </a:rPr>
              <a:t>在恒转矩升速阶段内</a:t>
            </a:r>
            <a:r>
              <a:rPr kumimoji="1" lang="zh-CN" altLang="en-US" sz="2000" dirty="0">
                <a:solidFill>
                  <a:schemeClr val="tx1"/>
                </a:solidFill>
                <a:latin typeface="Times New Roman" panose="02020603050405020304" pitchFamily="18" charset="0"/>
                <a:sym typeface="+mn-ea"/>
              </a:rPr>
              <a:t>，</a:t>
            </a:r>
            <a:r>
              <a:rPr kumimoji="1" lang="zh-CN" altLang="en-US" sz="2000" dirty="0">
                <a:solidFill>
                  <a:srgbClr val="0000FF"/>
                </a:solidFill>
                <a:latin typeface="Times New Roman" panose="02020603050405020304" pitchFamily="18" charset="0"/>
                <a:sym typeface="+mn-ea"/>
              </a:rPr>
              <a:t>转速调节器</a:t>
            </a:r>
            <a:r>
              <a:rPr kumimoji="1" lang="en-US" altLang="zh-CN" sz="2000" dirty="0">
                <a:solidFill>
                  <a:srgbClr val="0000FF"/>
                </a:solidFill>
                <a:latin typeface="Times New Roman" panose="02020603050405020304" pitchFamily="18" charset="0"/>
                <a:sym typeface="+mn-ea"/>
              </a:rPr>
              <a:t>ASR</a:t>
            </a:r>
            <a:r>
              <a:rPr kumimoji="1" lang="zh-CN" altLang="en-US" sz="2000" dirty="0">
                <a:solidFill>
                  <a:srgbClr val="0000FF"/>
                </a:solidFill>
                <a:latin typeface="Times New Roman" panose="02020603050405020304" pitchFamily="18" charset="0"/>
                <a:sym typeface="+mn-ea"/>
              </a:rPr>
              <a:t>不参与调节，相当于转速开环，在正反馈内环的作用下，保持加速度恒定。</a:t>
            </a:r>
          </a:p>
          <a:p>
            <a:pPr algn="just">
              <a:lnSpc>
                <a:spcPct val="100000"/>
              </a:lnSpc>
              <a:buClr>
                <a:schemeClr val="folHlink"/>
              </a:buClr>
              <a:buSzPct val="75000"/>
              <a:buFont typeface="Wingdings" panose="05000000000000000000" pitchFamily="2" charset="2"/>
              <a:buChar char="l"/>
              <a:defRPr/>
            </a:pPr>
            <a:r>
              <a:rPr kumimoji="1" lang="zh-CN" altLang="en-US" sz="2000" dirty="0">
                <a:solidFill>
                  <a:schemeClr val="tx1"/>
                </a:solidFill>
                <a:latin typeface="Times New Roman" panose="02020603050405020304" pitchFamily="18" charset="0"/>
                <a:sym typeface="+mn-ea"/>
              </a:rPr>
              <a:t>转速超调后，</a:t>
            </a:r>
            <a:r>
              <a:rPr kumimoji="1" lang="en-US" altLang="zh-CN" sz="2000" dirty="0">
                <a:solidFill>
                  <a:schemeClr val="tx1"/>
                </a:solidFill>
                <a:latin typeface="Times New Roman" panose="02020603050405020304" pitchFamily="18" charset="0"/>
                <a:sym typeface="+mn-ea"/>
              </a:rPr>
              <a:t>ASR</a:t>
            </a:r>
            <a:r>
              <a:rPr kumimoji="1" lang="zh-CN" altLang="en-US" sz="2000" dirty="0">
                <a:solidFill>
                  <a:schemeClr val="tx1"/>
                </a:solidFill>
                <a:latin typeface="Times New Roman" panose="02020603050405020304" pitchFamily="18" charset="0"/>
                <a:sym typeface="+mn-ea"/>
              </a:rPr>
              <a:t>退出饱和进入转速调节阶段，最后达到稳态。</a:t>
            </a:r>
          </a:p>
        </p:txBody>
      </p:sp>
      <p:sp>
        <p:nvSpPr>
          <p:cNvPr id="86029" name="Rectangle 31"/>
          <p:cNvSpPr>
            <a:spLocks noChangeArrowheads="1"/>
          </p:cNvSpPr>
          <p:nvPr/>
        </p:nvSpPr>
        <p:spPr bwMode="auto">
          <a:xfrm>
            <a:off x="2030413" y="6475413"/>
            <a:ext cx="6908800" cy="366712"/>
          </a:xfrm>
          <a:prstGeom prst="rect">
            <a:avLst/>
          </a:prstGeom>
          <a:noFill/>
          <a:ln w="9525">
            <a:noFill/>
            <a:miter lim="800000"/>
            <a:headEnd/>
            <a:tailEnd/>
          </a:ln>
        </p:spPr>
        <p:txBody>
          <a:bodyPr anchor="ctr">
            <a:spAutoFit/>
          </a:bodyPr>
          <a:lstStyle/>
          <a:p>
            <a:pPr algn="ctr">
              <a:lnSpc>
                <a:spcPct val="100000"/>
              </a:lnSpc>
              <a:buClr>
                <a:schemeClr val="folHlink"/>
              </a:buClr>
              <a:buSzPct val="75000"/>
              <a:buFont typeface="Wingdings" pitchFamily="2" charset="2"/>
              <a:buNone/>
            </a:pPr>
            <a:r>
              <a:rPr lang="zh-CN" altLang="en-US" sz="1800">
                <a:solidFill>
                  <a:schemeClr val="tx1"/>
                </a:solidFill>
                <a:latin typeface="Times New Roman" pitchFamily="18" charset="0"/>
              </a:rPr>
              <a:t>图</a:t>
            </a:r>
            <a:r>
              <a:rPr lang="en-US" altLang="zh-CN" sz="1800">
                <a:solidFill>
                  <a:schemeClr val="tx1"/>
                </a:solidFill>
                <a:latin typeface="Times New Roman" pitchFamily="18" charset="0"/>
              </a:rPr>
              <a:t>6-45 </a:t>
            </a:r>
            <a:r>
              <a:rPr lang="zh-CN" altLang="en-US" sz="1800">
                <a:solidFill>
                  <a:schemeClr val="tx1"/>
                </a:solidFill>
                <a:latin typeface="Times New Roman" pitchFamily="18" charset="0"/>
              </a:rPr>
              <a:t>转差频率控制的转速闭环变压变频调速系统静态特性</a:t>
            </a:r>
          </a:p>
        </p:txBody>
      </p:sp>
      <p:pic>
        <p:nvPicPr>
          <p:cNvPr id="86030" name="Picture 32" descr="0545"/>
          <p:cNvPicPr>
            <a:picLocks noChangeAspect="1" noChangeArrowheads="1"/>
          </p:cNvPicPr>
          <p:nvPr/>
        </p:nvPicPr>
        <p:blipFill>
          <a:blip r:embed="rId5" cstate="print"/>
          <a:srcRect/>
          <a:stretch>
            <a:fillRect/>
          </a:stretch>
        </p:blipFill>
        <p:spPr bwMode="auto">
          <a:xfrm>
            <a:off x="4281488" y="4365625"/>
            <a:ext cx="3875087" cy="2166938"/>
          </a:xfrm>
          <a:prstGeom prst="rect">
            <a:avLst/>
          </a:prstGeom>
          <a:noFill/>
          <a:ln w="9525">
            <a:noFill/>
            <a:miter lim="800000"/>
            <a:headEnd/>
            <a:tailEnd/>
          </a:ln>
        </p:spPr>
      </p:pic>
      <p:sp>
        <p:nvSpPr>
          <p:cNvPr id="21" name="Rectangle 13"/>
          <p:cNvSpPr>
            <a:spLocks noChangeArrowheads="1"/>
          </p:cNvSpPr>
          <p:nvPr/>
        </p:nvSpPr>
        <p:spPr bwMode="auto">
          <a:xfrm>
            <a:off x="0" y="5075238"/>
            <a:ext cx="1687513" cy="8509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6"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9" name="Rectangle 2"/>
          <p:cNvSpPr>
            <a:spLocks noGrp="1" noChangeArrowheads="1"/>
          </p:cNvSpPr>
          <p:nvPr>
            <p:ph type="title"/>
          </p:nvPr>
        </p:nvSpPr>
        <p:spPr>
          <a:xfrm>
            <a:off x="1776413" y="206375"/>
            <a:ext cx="3443287" cy="741363"/>
          </a:xfrm>
        </p:spPr>
        <p:txBody>
          <a:bodyPr/>
          <a:lstStyle/>
          <a:p>
            <a:pPr marL="838200" indent="-838200" eaLnBrk="1" hangingPunct="1"/>
            <a:r>
              <a:rPr lang="zh-CN" altLang="en-US" smtClean="0">
                <a:ea typeface="宋体" pitchFamily="2" charset="-122"/>
              </a:rPr>
              <a:t>加载过程 </a:t>
            </a:r>
          </a:p>
        </p:txBody>
      </p:sp>
      <p:sp>
        <p:nvSpPr>
          <p:cNvPr id="87050" name="Rectangle 3"/>
          <p:cNvSpPr>
            <a:spLocks noChangeArrowheads="1"/>
          </p:cNvSpPr>
          <p:nvPr/>
        </p:nvSpPr>
        <p:spPr bwMode="auto">
          <a:xfrm>
            <a:off x="1701800" y="1028700"/>
            <a:ext cx="7442200" cy="701675"/>
          </a:xfrm>
          <a:prstGeom prst="rect">
            <a:avLst/>
          </a:prstGeom>
          <a:noFill/>
          <a:ln w="9525">
            <a:noFill/>
            <a:miter lim="800000"/>
            <a:headEnd/>
            <a:tailEnd/>
          </a:ln>
        </p:spPr>
        <p:txBody>
          <a:bodyPr anchor="ctr">
            <a:spAutoFit/>
          </a:bodyPr>
          <a:lstStyle/>
          <a:p>
            <a:pPr algn="just">
              <a:lnSpc>
                <a:spcPct val="100000"/>
              </a:lnSpc>
              <a:buClr>
                <a:schemeClr val="folHlink"/>
              </a:buClr>
              <a:buSzPct val="75000"/>
              <a:buFont typeface="Wingdings" pitchFamily="2" charset="2"/>
              <a:buChar char="l"/>
            </a:pPr>
            <a:r>
              <a:rPr lang="zh-CN" altLang="en-US" sz="2000">
                <a:solidFill>
                  <a:srgbClr val="CC0000"/>
                </a:solidFill>
                <a:latin typeface="Times New Roman" pitchFamily="18" charset="0"/>
              </a:rPr>
              <a:t>系统已进入稳定运行，转速等于给定值，电磁转矩等于负载转矩</a:t>
            </a:r>
          </a:p>
        </p:txBody>
      </p:sp>
      <p:graphicFrame>
        <p:nvGraphicFramePr>
          <p:cNvPr id="87042" name="Object 8"/>
          <p:cNvGraphicFramePr>
            <a:graphicFrameLocks/>
          </p:cNvGraphicFramePr>
          <p:nvPr/>
        </p:nvGraphicFramePr>
        <p:xfrm>
          <a:off x="2773363" y="1725613"/>
          <a:ext cx="1338262" cy="574675"/>
        </p:xfrm>
        <a:graphic>
          <a:graphicData uri="http://schemas.openxmlformats.org/presentationml/2006/ole">
            <p:oleObj spid="_x0000_s87042" r:id="rId3" imgW="444307" imgH="203112" progId="">
              <p:embed/>
            </p:oleObj>
          </a:graphicData>
        </a:graphic>
      </p:graphicFrame>
      <p:graphicFrame>
        <p:nvGraphicFramePr>
          <p:cNvPr id="87043" name="Object 10"/>
          <p:cNvGraphicFramePr>
            <a:graphicFrameLocks/>
          </p:cNvGraphicFramePr>
          <p:nvPr/>
        </p:nvGraphicFramePr>
        <p:xfrm>
          <a:off x="4586288" y="1819275"/>
          <a:ext cx="1365250" cy="531813"/>
        </p:xfrm>
        <a:graphic>
          <a:graphicData uri="http://schemas.openxmlformats.org/presentationml/2006/ole">
            <p:oleObj spid="_x0000_s87043" r:id="rId4" imgW="457200" imgH="228600" progId="">
              <p:embed/>
            </p:oleObj>
          </a:graphicData>
        </a:graphic>
      </p:graphicFrame>
      <p:sp>
        <p:nvSpPr>
          <p:cNvPr id="87051" name="Rectangle 11"/>
          <p:cNvSpPr>
            <a:spLocks noChangeArrowheads="1"/>
          </p:cNvSpPr>
          <p:nvPr/>
        </p:nvSpPr>
        <p:spPr bwMode="auto">
          <a:xfrm>
            <a:off x="1722438" y="3384550"/>
            <a:ext cx="3295650" cy="398463"/>
          </a:xfrm>
          <a:prstGeom prst="rect">
            <a:avLst/>
          </a:prstGeom>
          <a:noFill/>
          <a:ln w="9525">
            <a:noFill/>
            <a:miter lim="800000"/>
            <a:headEnd/>
            <a:tailEnd/>
          </a:ln>
        </p:spPr>
        <p:txBody>
          <a:bodyPr anchor="ctr">
            <a:spAutoFit/>
          </a:bodyPr>
          <a:lstStyle/>
          <a:p>
            <a:pPr algn="just">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负载转矩增大为 </a:t>
            </a:r>
          </a:p>
        </p:txBody>
      </p:sp>
      <p:sp>
        <p:nvSpPr>
          <p:cNvPr id="87052" name="Rectangle 12"/>
          <p:cNvSpPr>
            <a:spLocks noChangeArrowheads="1"/>
          </p:cNvSpPr>
          <p:nvPr/>
        </p:nvSpPr>
        <p:spPr bwMode="auto">
          <a:xfrm>
            <a:off x="1703388" y="2565400"/>
            <a:ext cx="1924050" cy="396875"/>
          </a:xfrm>
          <a:prstGeom prst="rect">
            <a:avLst/>
          </a:prstGeom>
          <a:noFill/>
          <a:ln w="9525">
            <a:noFill/>
            <a:miter lim="800000"/>
            <a:headEnd/>
            <a:tailEnd/>
          </a:ln>
        </p:spPr>
        <p:txBody>
          <a:bodyPr wrap="none"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定子电压频率</a:t>
            </a:r>
            <a:r>
              <a:rPr lang="zh-CN" altLang="en-US" sz="2000" b="0">
                <a:solidFill>
                  <a:srgbClr val="FF3300"/>
                </a:solidFill>
                <a:latin typeface="Times New Roman" pitchFamily="18" charset="0"/>
              </a:rPr>
              <a:t> </a:t>
            </a:r>
          </a:p>
        </p:txBody>
      </p:sp>
      <p:graphicFrame>
        <p:nvGraphicFramePr>
          <p:cNvPr id="87044" name="Object 13"/>
          <p:cNvGraphicFramePr>
            <a:graphicFrameLocks noGrp="1"/>
          </p:cNvGraphicFramePr>
          <p:nvPr>
            <p:ph idx="1"/>
          </p:nvPr>
        </p:nvGraphicFramePr>
        <p:xfrm>
          <a:off x="3870325" y="2455863"/>
          <a:ext cx="1916113" cy="606425"/>
        </p:xfrm>
        <a:graphic>
          <a:graphicData uri="http://schemas.openxmlformats.org/presentationml/2006/ole">
            <p:oleObj spid="_x0000_s87044" r:id="rId5" imgW="723586" imgH="228501" progId="">
              <p:embed/>
            </p:oleObj>
          </a:graphicData>
        </a:graphic>
      </p:graphicFrame>
      <p:graphicFrame>
        <p:nvGraphicFramePr>
          <p:cNvPr id="87045" name="Object 15"/>
          <p:cNvGraphicFramePr>
            <a:graphicFrameLocks/>
          </p:cNvGraphicFramePr>
          <p:nvPr/>
        </p:nvGraphicFramePr>
        <p:xfrm>
          <a:off x="3957638" y="3338513"/>
          <a:ext cx="587375" cy="538162"/>
        </p:xfrm>
        <a:graphic>
          <a:graphicData uri="http://schemas.openxmlformats.org/presentationml/2006/ole">
            <p:oleObj spid="_x0000_s87045" r:id="rId6" imgW="177646" imgH="228402" progId="">
              <p:embed/>
            </p:oleObj>
          </a:graphicData>
        </a:graphic>
      </p:graphicFrame>
      <p:sp>
        <p:nvSpPr>
          <p:cNvPr id="447517" name="Rectangle 29"/>
          <p:cNvSpPr>
            <a:spLocks noChangeArrowheads="1"/>
          </p:cNvSpPr>
          <p:nvPr/>
        </p:nvSpPr>
        <p:spPr bwMode="auto">
          <a:xfrm>
            <a:off x="1704975" y="4068763"/>
            <a:ext cx="7396163" cy="1006475"/>
          </a:xfrm>
          <a:prstGeom prst="rect">
            <a:avLst/>
          </a:prstGeom>
          <a:noFill/>
          <a:ln w="9525">
            <a:noFill/>
            <a:miter lim="800000"/>
          </a:ln>
          <a:effectLst/>
        </p:spPr>
        <p:txBody>
          <a:bodyPr anchor="ctr">
            <a:spAutoFit/>
          </a:bodyPr>
          <a:lstStyle/>
          <a:p>
            <a:pPr algn="just">
              <a:lnSpc>
                <a:spcPct val="100000"/>
              </a:lnSpc>
              <a:buClr>
                <a:schemeClr val="folHlink"/>
              </a:buClr>
              <a:buSzPct val="75000"/>
              <a:buFont typeface="Wingdings" panose="05000000000000000000" pitchFamily="2" charset="2"/>
              <a:buChar char="l"/>
              <a:defRPr/>
            </a:pPr>
            <a:r>
              <a:rPr kumimoji="1" lang="zh-CN" altLang="en-US" sz="2000">
                <a:solidFill>
                  <a:srgbClr val="CC0000"/>
                </a:solidFill>
                <a:effectLst>
                  <a:outerShdw blurRad="38100" dist="38100" dir="2700000" algn="tl">
                    <a:srgbClr val="C0C0C0"/>
                  </a:outerShdw>
                </a:effectLst>
                <a:latin typeface="Times New Roman" panose="02020603050405020304" pitchFamily="18" charset="0"/>
                <a:sym typeface="+mn-ea"/>
              </a:rPr>
              <a:t>在负载转矩的作用下</a:t>
            </a:r>
            <a:r>
              <a:rPr kumimoji="1" lang="zh-CN" altLang="en-US" sz="2000">
                <a:solidFill>
                  <a:schemeClr val="tx1"/>
                </a:solidFill>
                <a:effectLst>
                  <a:outerShdw blurRad="38100" dist="38100" dir="2700000" algn="tl">
                    <a:srgbClr val="C0C0C0"/>
                  </a:outerShdw>
                </a:effectLst>
                <a:latin typeface="Times New Roman" panose="02020603050405020304" pitchFamily="18" charset="0"/>
                <a:sym typeface="+mn-ea"/>
              </a:rPr>
              <a:t>转速下降</a:t>
            </a:r>
            <a:r>
              <a:rPr kumimoji="1" lang="zh-CN" altLang="en-US" sz="2000">
                <a:solidFill>
                  <a:srgbClr val="CC0000"/>
                </a:solidFill>
                <a:effectLst>
                  <a:outerShdw blurRad="38100" dist="38100" dir="2700000" algn="tl">
                    <a:srgbClr val="C0C0C0"/>
                  </a:outerShdw>
                </a:effectLst>
                <a:latin typeface="Times New Roman" panose="02020603050405020304" pitchFamily="18" charset="0"/>
                <a:sym typeface="+mn-ea"/>
              </a:rPr>
              <a:t>，正反馈内环的作用使</a:t>
            </a:r>
            <a:r>
              <a:rPr kumimoji="1" lang="zh-CN" altLang="en-US" sz="2000">
                <a:solidFill>
                  <a:srgbClr val="0000FF"/>
                </a:solidFill>
                <a:effectLst>
                  <a:outerShdw blurRad="38100" dist="38100" dir="2700000" algn="tl">
                    <a:srgbClr val="C0C0C0"/>
                  </a:outerShdw>
                </a:effectLst>
                <a:latin typeface="Times New Roman" panose="02020603050405020304" pitchFamily="18" charset="0"/>
                <a:sym typeface="+mn-ea"/>
              </a:rPr>
              <a:t>定子电压频率下降</a:t>
            </a:r>
            <a:r>
              <a:rPr kumimoji="1" lang="zh-CN" altLang="en-US" sz="2000">
                <a:solidFill>
                  <a:srgbClr val="CC0000"/>
                </a:solidFill>
                <a:effectLst>
                  <a:outerShdw blurRad="38100" dist="38100" dir="2700000" algn="tl">
                    <a:srgbClr val="C0C0C0"/>
                  </a:outerShdw>
                </a:effectLst>
                <a:latin typeface="Times New Roman" panose="02020603050405020304" pitchFamily="18" charset="0"/>
                <a:sym typeface="+mn-ea"/>
              </a:rPr>
              <a:t>，但在外环的作用下，给定转差频率上升，</a:t>
            </a:r>
            <a:r>
              <a:rPr kumimoji="1" lang="zh-CN" altLang="en-US" sz="2000">
                <a:solidFill>
                  <a:srgbClr val="0000FF"/>
                </a:solidFill>
                <a:effectLst>
                  <a:outerShdw blurRad="38100" dist="38100" dir="2700000" algn="tl">
                    <a:srgbClr val="C0C0C0"/>
                  </a:outerShdw>
                </a:effectLst>
                <a:latin typeface="Times New Roman" panose="02020603050405020304" pitchFamily="18" charset="0"/>
                <a:sym typeface="+mn-ea"/>
              </a:rPr>
              <a:t>定子电压频率上升</a:t>
            </a:r>
            <a:r>
              <a:rPr kumimoji="1" lang="zh-CN" altLang="en-US" sz="2000">
                <a:solidFill>
                  <a:srgbClr val="CC0000"/>
                </a:solidFill>
                <a:effectLst>
                  <a:outerShdw blurRad="38100" dist="38100" dir="2700000" algn="tl">
                    <a:srgbClr val="C0C0C0"/>
                  </a:outerShdw>
                </a:effectLst>
                <a:latin typeface="Times New Roman" panose="02020603050405020304" pitchFamily="18" charset="0"/>
                <a:sym typeface="+mn-ea"/>
              </a:rPr>
              <a:t>，电磁转矩增大，</a:t>
            </a:r>
            <a:r>
              <a:rPr kumimoji="1" lang="zh-CN" altLang="en-US" sz="2000">
                <a:solidFill>
                  <a:schemeClr val="tx1"/>
                </a:solidFill>
                <a:effectLst>
                  <a:outerShdw blurRad="38100" dist="38100" dir="2700000" algn="tl">
                    <a:srgbClr val="C0C0C0"/>
                  </a:outerShdw>
                </a:effectLst>
                <a:latin typeface="Times New Roman" panose="02020603050405020304" pitchFamily="18" charset="0"/>
                <a:sym typeface="+mn-ea"/>
              </a:rPr>
              <a:t>转速回升</a:t>
            </a:r>
            <a:r>
              <a:rPr kumimoji="1" lang="zh-CN" altLang="en-US" sz="2000">
                <a:solidFill>
                  <a:srgbClr val="CC0000"/>
                </a:solidFill>
                <a:effectLst>
                  <a:outerShdw blurRad="38100" dist="38100" dir="2700000" algn="tl">
                    <a:srgbClr val="C0C0C0"/>
                  </a:outerShdw>
                </a:effectLst>
                <a:latin typeface="Times New Roman" panose="02020603050405020304" pitchFamily="18" charset="0"/>
                <a:sym typeface="+mn-ea"/>
              </a:rPr>
              <a:t>，</a:t>
            </a:r>
            <a:r>
              <a:rPr kumimoji="1" lang="zh-CN" altLang="en-US" sz="2000">
                <a:solidFill>
                  <a:schemeClr val="tx1"/>
                </a:solidFill>
                <a:effectLst>
                  <a:outerShdw blurRad="38100" dist="38100" dir="2700000" algn="tl">
                    <a:srgbClr val="C0C0C0"/>
                  </a:outerShdw>
                </a:effectLst>
                <a:latin typeface="Times New Roman" panose="02020603050405020304" pitchFamily="18" charset="0"/>
                <a:sym typeface="+mn-ea"/>
              </a:rPr>
              <a:t>到达新的稳态</a:t>
            </a:r>
            <a:r>
              <a:rPr kumimoji="1" lang="zh-CN" altLang="en-US" sz="2000">
                <a:solidFill>
                  <a:srgbClr val="CC0000"/>
                </a:solidFill>
                <a:effectLst>
                  <a:outerShdw blurRad="38100" dist="38100" dir="2700000" algn="tl">
                    <a:srgbClr val="C0C0C0"/>
                  </a:outerShdw>
                </a:effectLst>
                <a:latin typeface="Times New Roman" panose="02020603050405020304" pitchFamily="18" charset="0"/>
                <a:sym typeface="+mn-ea"/>
              </a:rPr>
              <a:t>。</a:t>
            </a:r>
          </a:p>
        </p:txBody>
      </p:sp>
      <p:graphicFrame>
        <p:nvGraphicFramePr>
          <p:cNvPr id="87046" name="Object 30"/>
          <p:cNvGraphicFramePr>
            <a:graphicFrameLocks/>
          </p:cNvGraphicFramePr>
          <p:nvPr/>
        </p:nvGraphicFramePr>
        <p:xfrm>
          <a:off x="2220913" y="5137150"/>
          <a:ext cx="1641475" cy="646113"/>
        </p:xfrm>
        <a:graphic>
          <a:graphicData uri="http://schemas.openxmlformats.org/presentationml/2006/ole">
            <p:oleObj spid="_x0000_s87046" r:id="rId7" imgW="444307" imgH="203112" progId="">
              <p:embed/>
            </p:oleObj>
          </a:graphicData>
        </a:graphic>
      </p:graphicFrame>
      <p:graphicFrame>
        <p:nvGraphicFramePr>
          <p:cNvPr id="87047" name="Object 31"/>
          <p:cNvGraphicFramePr>
            <a:graphicFrameLocks/>
          </p:cNvGraphicFramePr>
          <p:nvPr/>
        </p:nvGraphicFramePr>
        <p:xfrm>
          <a:off x="4633913" y="5322888"/>
          <a:ext cx="2032000" cy="536575"/>
        </p:xfrm>
        <a:graphic>
          <a:graphicData uri="http://schemas.openxmlformats.org/presentationml/2006/ole">
            <p:oleObj spid="_x0000_s87047" r:id="rId8" imgW="748975" imgH="241195" progId="">
              <p:embed/>
            </p:oleObj>
          </a:graphicData>
        </a:graphic>
      </p:graphicFrame>
      <p:graphicFrame>
        <p:nvGraphicFramePr>
          <p:cNvPr id="87048" name="Object 32"/>
          <p:cNvGraphicFramePr>
            <a:graphicFrameLocks/>
          </p:cNvGraphicFramePr>
          <p:nvPr/>
        </p:nvGraphicFramePr>
        <p:xfrm>
          <a:off x="2241550" y="5913438"/>
          <a:ext cx="4752975" cy="708025"/>
        </p:xfrm>
        <a:graphic>
          <a:graphicData uri="http://schemas.openxmlformats.org/presentationml/2006/ole">
            <p:oleObj spid="_x0000_s87048" r:id="rId9" imgW="1600200" imgH="241300" progId="">
              <p:embed/>
            </p:oleObj>
          </a:graphicData>
        </a:graphic>
      </p:graphicFrame>
      <p:sp>
        <p:nvSpPr>
          <p:cNvPr id="20" name="Rectangle 13"/>
          <p:cNvSpPr>
            <a:spLocks noChangeArrowheads="1"/>
          </p:cNvSpPr>
          <p:nvPr/>
        </p:nvSpPr>
        <p:spPr bwMode="auto">
          <a:xfrm>
            <a:off x="0" y="5075238"/>
            <a:ext cx="1687513" cy="8509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0" name="Rectangle 2"/>
          <p:cNvSpPr>
            <a:spLocks noGrp="1" noChangeArrowheads="1"/>
          </p:cNvSpPr>
          <p:nvPr>
            <p:ph type="title"/>
          </p:nvPr>
        </p:nvSpPr>
        <p:spPr>
          <a:xfrm>
            <a:off x="1682750" y="196850"/>
            <a:ext cx="5973763" cy="762000"/>
          </a:xfrm>
        </p:spPr>
        <p:txBody>
          <a:bodyPr/>
          <a:lstStyle/>
          <a:p>
            <a:pPr marL="838200" indent="-838200" eaLnBrk="1" hangingPunct="1"/>
            <a:r>
              <a:rPr lang="en-US" altLang="zh-CN" smtClean="0">
                <a:ea typeface="宋体" pitchFamily="2" charset="-122"/>
              </a:rPr>
              <a:t>6.6.3* </a:t>
            </a:r>
            <a:r>
              <a:rPr lang="zh-CN" altLang="en-US" smtClean="0">
                <a:ea typeface="宋体" pitchFamily="2" charset="-122"/>
              </a:rPr>
              <a:t>最大转差频率的计算</a:t>
            </a:r>
          </a:p>
        </p:txBody>
      </p:sp>
      <p:sp>
        <p:nvSpPr>
          <p:cNvPr id="450563" name="Rectangle 3"/>
          <p:cNvSpPr>
            <a:spLocks noChangeArrowheads="1"/>
          </p:cNvSpPr>
          <p:nvPr/>
        </p:nvSpPr>
        <p:spPr bwMode="auto">
          <a:xfrm>
            <a:off x="1714500" y="931863"/>
            <a:ext cx="7429500" cy="701675"/>
          </a:xfrm>
          <a:prstGeom prst="rect">
            <a:avLst/>
          </a:prstGeom>
          <a:noFill/>
          <a:ln w="9525">
            <a:noFill/>
            <a:miter lim="800000"/>
          </a:ln>
          <a:effectLst/>
        </p:spPr>
        <p:txBody>
          <a:bodyPr anchor="ctr">
            <a:spAutoFit/>
          </a:bodyPr>
          <a:lstStyle/>
          <a:p>
            <a:pPr algn="just">
              <a:lnSpc>
                <a:spcPct val="100000"/>
              </a:lnSpc>
              <a:buClr>
                <a:schemeClr val="folHlink"/>
              </a:buClr>
              <a:buSzPct val="75000"/>
              <a:buFont typeface="Wingdings" panose="05000000000000000000" pitchFamily="2" charset="2"/>
              <a:buChar char="l"/>
              <a:defRPr/>
            </a:pPr>
            <a:r>
              <a:rPr kumimoji="1" lang="zh-CN" altLang="en-US" sz="2000">
                <a:solidFill>
                  <a:srgbClr val="CC0000"/>
                </a:solidFill>
                <a:effectLst>
                  <a:outerShdw blurRad="38100" dist="38100" dir="2700000" algn="tl">
                    <a:srgbClr val="C0C0C0"/>
                  </a:outerShdw>
                </a:effectLst>
                <a:latin typeface="Times New Roman" panose="02020603050405020304" pitchFamily="18" charset="0"/>
                <a:sym typeface="+mn-ea"/>
              </a:rPr>
              <a:t>从理论上说，只要使系统最大的允许转差频率小于临界转差频率，</a:t>
            </a:r>
            <a:r>
              <a:rPr kumimoji="1" lang="zh-CN" altLang="en-US" sz="2000">
                <a:solidFill>
                  <a:srgbClr val="CC0000"/>
                </a:solidFill>
                <a:effectLst>
                  <a:outerShdw blurRad="38100" dist="38100" dir="2700000" algn="tl">
                    <a:srgbClr val="C0C0C0"/>
                  </a:outerShdw>
                </a:effectLst>
                <a:sym typeface="+mn-ea"/>
              </a:rPr>
              <a:t>就可使系统稳定运行，并通过转差频率来控制电磁转矩。</a:t>
            </a:r>
          </a:p>
        </p:txBody>
      </p:sp>
      <p:graphicFrame>
        <p:nvGraphicFramePr>
          <p:cNvPr id="88066" name="Object 9"/>
          <p:cNvGraphicFramePr>
            <a:graphicFrameLocks/>
          </p:cNvGraphicFramePr>
          <p:nvPr/>
        </p:nvGraphicFramePr>
        <p:xfrm>
          <a:off x="2430463" y="1481138"/>
          <a:ext cx="2406650" cy="973137"/>
        </p:xfrm>
        <a:graphic>
          <a:graphicData uri="http://schemas.openxmlformats.org/presentationml/2006/ole">
            <p:oleObj spid="_x0000_s88066" r:id="rId3" imgW="1091726" imgH="431613" progId="">
              <p:embed/>
            </p:oleObj>
          </a:graphicData>
        </a:graphic>
      </p:graphicFrame>
      <p:sp>
        <p:nvSpPr>
          <p:cNvPr id="450584" name="Rectangle 24"/>
          <p:cNvSpPr>
            <a:spLocks noChangeArrowheads="1"/>
          </p:cNvSpPr>
          <p:nvPr/>
        </p:nvSpPr>
        <p:spPr bwMode="auto">
          <a:xfrm>
            <a:off x="1728788" y="2357438"/>
            <a:ext cx="5264150" cy="396875"/>
          </a:xfrm>
          <a:prstGeom prst="rect">
            <a:avLst/>
          </a:prstGeom>
          <a:noFill/>
          <a:ln w="9525">
            <a:noFill/>
            <a:miter lim="800000"/>
          </a:ln>
          <a:effectLst/>
        </p:spPr>
        <p:txBody>
          <a:bodyPr anchor="ctr">
            <a:spAutoFit/>
          </a:bodyPr>
          <a:lstStyle/>
          <a:p>
            <a:pPr algn="just">
              <a:lnSpc>
                <a:spcPct val="100000"/>
              </a:lnSpc>
              <a:buClr>
                <a:schemeClr val="folHlink"/>
              </a:buClr>
              <a:buSzPct val="75000"/>
              <a:buFont typeface="Wingdings" pitchFamily="2" charset="2"/>
              <a:buChar char="l"/>
              <a:defRPr/>
            </a:pPr>
            <a:r>
              <a:rPr lang="zh-CN" altLang="en-US" sz="2000">
                <a:solidFill>
                  <a:srgbClr val="CC0000"/>
                </a:solidFill>
                <a:effectLst>
                  <a:outerShdw blurRad="38100" dist="38100" dir="2700000" algn="tl">
                    <a:srgbClr val="C0C0C0"/>
                  </a:outerShdw>
                </a:effectLst>
                <a:latin typeface="Times New Roman" pitchFamily="18" charset="0"/>
              </a:rPr>
              <a:t>最大转差频率与</a:t>
            </a:r>
            <a:r>
              <a:rPr lang="zh-CN" altLang="en-US" sz="2000">
                <a:solidFill>
                  <a:srgbClr val="0000FF"/>
                </a:solidFill>
                <a:effectLst>
                  <a:outerShdw blurRad="38100" dist="38100" dir="2700000" algn="tl">
                    <a:srgbClr val="C0C0C0"/>
                  </a:outerShdw>
                </a:effectLst>
                <a:latin typeface="Times New Roman" pitchFamily="18" charset="0"/>
              </a:rPr>
              <a:t>起动电流</a:t>
            </a:r>
            <a:r>
              <a:rPr lang="zh-CN" altLang="en-US" sz="2000">
                <a:solidFill>
                  <a:srgbClr val="CC0000"/>
                </a:solidFill>
                <a:effectLst>
                  <a:outerShdw blurRad="38100" dist="38100" dir="2700000" algn="tl">
                    <a:srgbClr val="C0C0C0"/>
                  </a:outerShdw>
                </a:effectLst>
                <a:latin typeface="Times New Roman" pitchFamily="18" charset="0"/>
              </a:rPr>
              <a:t>和</a:t>
            </a:r>
            <a:r>
              <a:rPr lang="zh-CN" altLang="en-US" sz="2000">
                <a:solidFill>
                  <a:srgbClr val="0000FF"/>
                </a:solidFill>
                <a:effectLst>
                  <a:outerShdw blurRad="38100" dist="38100" dir="2700000" algn="tl">
                    <a:srgbClr val="C0C0C0"/>
                  </a:outerShdw>
                </a:effectLst>
                <a:latin typeface="Times New Roman" pitchFamily="18" charset="0"/>
              </a:rPr>
              <a:t>起动转矩</a:t>
            </a:r>
            <a:r>
              <a:rPr lang="zh-CN" altLang="en-US" sz="2000">
                <a:solidFill>
                  <a:srgbClr val="CC0000"/>
                </a:solidFill>
                <a:effectLst>
                  <a:outerShdw blurRad="38100" dist="38100" dir="2700000" algn="tl">
                    <a:srgbClr val="C0C0C0"/>
                  </a:outerShdw>
                </a:effectLst>
                <a:latin typeface="Times New Roman" pitchFamily="18" charset="0"/>
              </a:rPr>
              <a:t>有关。</a:t>
            </a:r>
            <a:r>
              <a:rPr lang="zh-CN" altLang="en-US" sz="2000" b="0">
                <a:solidFill>
                  <a:srgbClr val="CC0000"/>
                </a:solidFill>
                <a:effectLst>
                  <a:outerShdw blurRad="38100" dist="38100" dir="2700000" algn="tl">
                    <a:srgbClr val="C0C0C0"/>
                  </a:outerShdw>
                </a:effectLst>
                <a:latin typeface="Times New Roman" pitchFamily="18" charset="0"/>
              </a:rPr>
              <a:t> </a:t>
            </a:r>
          </a:p>
        </p:txBody>
      </p:sp>
      <p:sp>
        <p:nvSpPr>
          <p:cNvPr id="88073" name="Rectangle 25"/>
          <p:cNvSpPr>
            <a:spLocks noChangeArrowheads="1"/>
          </p:cNvSpPr>
          <p:nvPr/>
        </p:nvSpPr>
        <p:spPr bwMode="auto">
          <a:xfrm>
            <a:off x="1697038" y="3811588"/>
            <a:ext cx="4454525"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要求的起动转矩倍数</a:t>
            </a:r>
          </a:p>
        </p:txBody>
      </p:sp>
      <p:sp>
        <p:nvSpPr>
          <p:cNvPr id="88074" name="Rectangle 26"/>
          <p:cNvSpPr>
            <a:spLocks noChangeArrowheads="1"/>
          </p:cNvSpPr>
          <p:nvPr/>
        </p:nvSpPr>
        <p:spPr bwMode="auto">
          <a:xfrm>
            <a:off x="1755775" y="2946400"/>
            <a:ext cx="4454525"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允许的过流倍数</a:t>
            </a:r>
          </a:p>
        </p:txBody>
      </p:sp>
      <p:graphicFrame>
        <p:nvGraphicFramePr>
          <p:cNvPr id="88067" name="Object 27"/>
          <p:cNvGraphicFramePr>
            <a:graphicFrameLocks/>
          </p:cNvGraphicFramePr>
          <p:nvPr/>
        </p:nvGraphicFramePr>
        <p:xfrm>
          <a:off x="4210050" y="2663825"/>
          <a:ext cx="1190625" cy="965200"/>
        </p:xfrm>
        <a:graphic>
          <a:graphicData uri="http://schemas.openxmlformats.org/presentationml/2006/ole">
            <p:oleObj spid="_x0000_s88067" r:id="rId4" imgW="558800" imgH="457200" progId="">
              <p:embed/>
            </p:oleObj>
          </a:graphicData>
        </a:graphic>
      </p:graphicFrame>
      <p:graphicFrame>
        <p:nvGraphicFramePr>
          <p:cNvPr id="88068" name="Object 28"/>
          <p:cNvGraphicFramePr>
            <a:graphicFrameLocks/>
          </p:cNvGraphicFramePr>
          <p:nvPr/>
        </p:nvGraphicFramePr>
        <p:xfrm>
          <a:off x="4552950" y="3608388"/>
          <a:ext cx="1133475" cy="855662"/>
        </p:xfrm>
        <a:graphic>
          <a:graphicData uri="http://schemas.openxmlformats.org/presentationml/2006/ole">
            <p:oleObj spid="_x0000_s88068" r:id="rId5" imgW="583947" imgH="457002" progId="">
              <p:embed/>
            </p:oleObj>
          </a:graphicData>
        </a:graphic>
      </p:graphicFrame>
      <p:sp>
        <p:nvSpPr>
          <p:cNvPr id="88075" name="Rectangle 29"/>
          <p:cNvSpPr>
            <a:spLocks noChangeArrowheads="1"/>
          </p:cNvSpPr>
          <p:nvPr/>
        </p:nvSpPr>
        <p:spPr bwMode="auto">
          <a:xfrm>
            <a:off x="1676400" y="4440238"/>
            <a:ext cx="7467600" cy="701675"/>
          </a:xfrm>
          <a:prstGeom prst="rect">
            <a:avLst/>
          </a:prstGeom>
          <a:noFill/>
          <a:ln w="9525">
            <a:noFill/>
            <a:miter lim="800000"/>
            <a:headEnd/>
            <a:tailEnd/>
          </a:ln>
        </p:spPr>
        <p:txBody>
          <a:bodyPr anchor="ctr">
            <a:spAutoFit/>
          </a:bodyPr>
          <a:lstStyle/>
          <a:p>
            <a:pPr algn="just">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使系统具有一定的重载起动和过载能力，且起动电流小于允许电流，则最大转差频率</a:t>
            </a:r>
            <a:r>
              <a:rPr lang="zh-CN" altLang="en-US" sz="2000" b="0">
                <a:solidFill>
                  <a:schemeClr val="tx1"/>
                </a:solidFill>
                <a:latin typeface="Times New Roman" pitchFamily="18" charset="0"/>
              </a:rPr>
              <a:t> </a:t>
            </a:r>
          </a:p>
        </p:txBody>
      </p:sp>
      <p:graphicFrame>
        <p:nvGraphicFramePr>
          <p:cNvPr id="88069" name="Object 30"/>
          <p:cNvGraphicFramePr>
            <a:graphicFrameLocks/>
          </p:cNvGraphicFramePr>
          <p:nvPr/>
        </p:nvGraphicFramePr>
        <p:xfrm>
          <a:off x="2241550" y="5037138"/>
          <a:ext cx="5618163" cy="1192212"/>
        </p:xfrm>
        <a:graphic>
          <a:graphicData uri="http://schemas.openxmlformats.org/presentationml/2006/ole">
            <p:oleObj spid="_x0000_s88069" r:id="rId6" imgW="2311400" imgH="520700" progId="">
              <p:embed/>
            </p:oleObj>
          </a:graphicData>
        </a:graphic>
      </p:graphicFrame>
      <p:sp>
        <p:nvSpPr>
          <p:cNvPr id="450591" name="Rectangle 31"/>
          <p:cNvSpPr>
            <a:spLocks noChangeArrowheads="1"/>
          </p:cNvSpPr>
          <p:nvPr/>
        </p:nvSpPr>
        <p:spPr bwMode="auto">
          <a:xfrm>
            <a:off x="1697038" y="6156325"/>
            <a:ext cx="7446962" cy="701675"/>
          </a:xfrm>
          <a:prstGeom prst="rect">
            <a:avLst/>
          </a:prstGeom>
          <a:noFill/>
          <a:ln w="9525">
            <a:noFill/>
            <a:miter lim="800000"/>
          </a:ln>
          <a:effectLst/>
        </p:spPr>
        <p:txBody>
          <a:bodyPr anchor="ctr">
            <a:spAutoFit/>
          </a:bodyPr>
          <a:lstStyle/>
          <a:p>
            <a:pPr>
              <a:lnSpc>
                <a:spcPct val="100000"/>
              </a:lnSpc>
              <a:buClr>
                <a:schemeClr val="folHlink"/>
              </a:buClr>
              <a:buSzPct val="75000"/>
              <a:buFont typeface="Wingdings" panose="05000000000000000000" pitchFamily="2" charset="2"/>
              <a:buChar char="l"/>
              <a:defRPr/>
            </a:pPr>
            <a:r>
              <a:rPr kumimoji="1" lang="zh-CN" altLang="en-US" sz="2000">
                <a:solidFill>
                  <a:srgbClr val="CC0000"/>
                </a:solidFill>
                <a:effectLst>
                  <a:outerShdw blurRad="38100" dist="38100" dir="2700000" algn="tl">
                    <a:srgbClr val="C0C0C0"/>
                  </a:outerShdw>
                </a:effectLst>
                <a:latin typeface="Times New Roman" panose="02020603050405020304" pitchFamily="18" charset="0"/>
                <a:sym typeface="+mn-ea"/>
              </a:rPr>
              <a:t>根据起动转矩倍数确定最大转差频率，然后，由最大转差频率求得过流倍数，并由此确定变频器主回路的容量。</a:t>
            </a:r>
          </a:p>
        </p:txBody>
      </p:sp>
      <p:sp>
        <p:nvSpPr>
          <p:cNvPr id="19" name="Rectangle 13"/>
          <p:cNvSpPr>
            <a:spLocks noChangeArrowheads="1"/>
          </p:cNvSpPr>
          <p:nvPr/>
        </p:nvSpPr>
        <p:spPr bwMode="auto">
          <a:xfrm>
            <a:off x="0" y="5075238"/>
            <a:ext cx="1687513" cy="8509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1700213" y="217488"/>
            <a:ext cx="4989512" cy="762000"/>
          </a:xfrm>
        </p:spPr>
        <p:txBody>
          <a:bodyPr/>
          <a:lstStyle/>
          <a:p>
            <a:pPr marL="838200" indent="-838200" eaLnBrk="1" hangingPunct="1"/>
            <a:r>
              <a:rPr lang="en-US" altLang="zh-CN" smtClean="0">
                <a:ea typeface="宋体" pitchFamily="2" charset="-122"/>
              </a:rPr>
              <a:t>6.6.4 </a:t>
            </a:r>
            <a:r>
              <a:rPr lang="zh-CN" altLang="en-US" smtClean="0">
                <a:ea typeface="宋体" pitchFamily="2" charset="-122"/>
              </a:rPr>
              <a:t>转差频率控制系统的特点</a:t>
            </a:r>
          </a:p>
        </p:txBody>
      </p:sp>
      <p:sp>
        <p:nvSpPr>
          <p:cNvPr id="453635" name="Rectangle 3"/>
          <p:cNvSpPr>
            <a:spLocks noChangeArrowheads="1"/>
          </p:cNvSpPr>
          <p:nvPr/>
        </p:nvSpPr>
        <p:spPr bwMode="auto">
          <a:xfrm>
            <a:off x="1741488" y="1060450"/>
            <a:ext cx="7402512" cy="1465263"/>
          </a:xfrm>
          <a:prstGeom prst="rect">
            <a:avLst/>
          </a:prstGeom>
          <a:noFill/>
          <a:ln w="9525">
            <a:noFill/>
            <a:miter lim="800000"/>
          </a:ln>
          <a:effectLst/>
        </p:spPr>
        <p:txBody>
          <a:bodyPr anchor="ctr">
            <a:spAutoFit/>
          </a:bodyPr>
          <a:lstStyle/>
          <a:p>
            <a:pPr algn="just">
              <a:lnSpc>
                <a:spcPct val="100000"/>
              </a:lnSpc>
              <a:buClr>
                <a:schemeClr val="folHlink"/>
              </a:buClr>
              <a:buSzPct val="75000"/>
              <a:defRPr/>
            </a:pPr>
            <a:r>
              <a:rPr lang="zh-CN" altLang="en-US" sz="1800">
                <a:solidFill>
                  <a:srgbClr val="0000FF"/>
                </a:solidFill>
                <a:effectLst>
                  <a:outerShdw blurRad="38100" dist="38100" dir="2700000" algn="tl">
                    <a:srgbClr val="C0C0C0"/>
                  </a:outerShdw>
                </a:effectLst>
                <a:latin typeface="Times New Roman" pitchFamily="18" charset="0"/>
              </a:rPr>
              <a:t>转差频率控制系统突出的特点或优点</a:t>
            </a:r>
          </a:p>
          <a:p>
            <a:pPr algn="just">
              <a:lnSpc>
                <a:spcPct val="100000"/>
              </a:lnSpc>
              <a:buClr>
                <a:schemeClr val="folHlink"/>
              </a:buClr>
              <a:buSzPct val="75000"/>
              <a:buFont typeface="Wingdings" pitchFamily="2" charset="2"/>
              <a:buChar char="l"/>
              <a:defRPr/>
            </a:pPr>
            <a:r>
              <a:rPr lang="zh-CN" altLang="en-US" sz="1800">
                <a:solidFill>
                  <a:schemeClr val="tx1"/>
                </a:solidFill>
                <a:latin typeface="Times New Roman" pitchFamily="18" charset="0"/>
              </a:rPr>
              <a:t>转差角频率与实测转速相加后得到定子频率。在调速过程中，实际频率随着实际转速同步地上升或下降，加、减速平滑。</a:t>
            </a:r>
          </a:p>
          <a:p>
            <a:pPr algn="just">
              <a:lnSpc>
                <a:spcPct val="100000"/>
              </a:lnSpc>
              <a:buClr>
                <a:schemeClr val="folHlink"/>
              </a:buClr>
              <a:buSzPct val="75000"/>
              <a:buFont typeface="Wingdings" pitchFamily="2" charset="2"/>
              <a:buChar char="l"/>
              <a:defRPr/>
            </a:pPr>
            <a:r>
              <a:rPr lang="zh-CN" altLang="en-US" sz="1800">
                <a:solidFill>
                  <a:schemeClr val="tx1"/>
                </a:solidFill>
                <a:latin typeface="Times New Roman" pitchFamily="18" charset="0"/>
              </a:rPr>
              <a:t>在动态过程中转速调节器</a:t>
            </a:r>
            <a:r>
              <a:rPr lang="en-US" altLang="zh-CN" sz="1800">
                <a:solidFill>
                  <a:schemeClr val="tx1"/>
                </a:solidFill>
                <a:latin typeface="Times New Roman" pitchFamily="18" charset="0"/>
              </a:rPr>
              <a:t>ASR</a:t>
            </a:r>
            <a:r>
              <a:rPr lang="zh-CN" altLang="en-US" sz="1800">
                <a:solidFill>
                  <a:schemeClr val="tx1"/>
                </a:solidFill>
                <a:latin typeface="Times New Roman" pitchFamily="18" charset="0"/>
              </a:rPr>
              <a:t>饱和，系统以对应于最大转差频率的最大转矩起、制动，并限制了最大电流，保证了在允许条件下的快速性。</a:t>
            </a:r>
            <a:r>
              <a:rPr lang="zh-CN" altLang="en-US" sz="1800" b="0">
                <a:solidFill>
                  <a:schemeClr val="tx1"/>
                </a:solidFill>
                <a:latin typeface="Times New Roman" pitchFamily="18" charset="0"/>
              </a:rPr>
              <a:t> </a:t>
            </a:r>
          </a:p>
        </p:txBody>
      </p:sp>
      <p:sp>
        <p:nvSpPr>
          <p:cNvPr id="156676" name="Rectangle 7"/>
          <p:cNvSpPr>
            <a:spLocks noChangeArrowheads="1"/>
          </p:cNvSpPr>
          <p:nvPr/>
        </p:nvSpPr>
        <p:spPr bwMode="auto">
          <a:xfrm>
            <a:off x="0" y="330993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56677" name="Rectangle 8"/>
          <p:cNvSpPr>
            <a:spLocks noChangeArrowheads="1"/>
          </p:cNvSpPr>
          <p:nvPr/>
        </p:nvSpPr>
        <p:spPr bwMode="auto">
          <a:xfrm>
            <a:off x="0" y="3167063"/>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453654" name="Rectangle 22"/>
          <p:cNvSpPr>
            <a:spLocks noChangeArrowheads="1"/>
          </p:cNvSpPr>
          <p:nvPr/>
        </p:nvSpPr>
        <p:spPr bwMode="auto">
          <a:xfrm>
            <a:off x="1766888" y="2430463"/>
            <a:ext cx="7377112" cy="3351212"/>
          </a:xfrm>
          <a:prstGeom prst="rect">
            <a:avLst/>
          </a:prstGeom>
          <a:noFill/>
          <a:ln w="9525">
            <a:noFill/>
            <a:miter lim="800000"/>
          </a:ln>
          <a:effectLst/>
        </p:spPr>
        <p:txBody>
          <a:bodyPr anchor="ctr">
            <a:spAutoFit/>
          </a:bodyPr>
          <a:lstStyle/>
          <a:p>
            <a:pPr>
              <a:lnSpc>
                <a:spcPct val="105000"/>
              </a:lnSpc>
              <a:spcBef>
                <a:spcPct val="10000"/>
              </a:spcBef>
              <a:buClr>
                <a:schemeClr val="folHlink"/>
              </a:buClr>
              <a:buSzPct val="75000"/>
              <a:buFont typeface="Wingdings" panose="05000000000000000000" pitchFamily="2" charset="2"/>
              <a:buNone/>
              <a:defRPr/>
            </a:pPr>
            <a:r>
              <a:rPr kumimoji="1" lang="zh-CN" altLang="en-US" sz="1800">
                <a:solidFill>
                  <a:srgbClr val="0000FF"/>
                </a:solidFill>
                <a:effectLst>
                  <a:outerShdw blurRad="38100" dist="38100" dir="2700000" algn="tl">
                    <a:srgbClr val="C0C0C0"/>
                  </a:outerShdw>
                </a:effectLst>
                <a:latin typeface="Times New Roman" panose="02020603050405020304" pitchFamily="18" charset="0"/>
                <a:sym typeface="+mn-ea"/>
              </a:rPr>
              <a:t>转速闭环转差频率控制的交流变压变频调速系统的性能还不能完全达到直流双闭环系统的水平，其原因如下：</a:t>
            </a:r>
          </a:p>
          <a:p>
            <a:pPr>
              <a:lnSpc>
                <a:spcPct val="105000"/>
              </a:lnSpc>
              <a:spcBef>
                <a:spcPct val="10000"/>
              </a:spcBef>
              <a:buFontTx/>
              <a:buNone/>
              <a:defRPr/>
            </a:pPr>
            <a:r>
              <a:rPr kumimoji="1" lang="zh-CN" altLang="en-US" sz="1800">
                <a:solidFill>
                  <a:schemeClr val="tx1"/>
                </a:solidFill>
                <a:latin typeface="Times New Roman" panose="02020603050405020304" pitchFamily="18" charset="0"/>
                <a:sym typeface="+mn-ea"/>
              </a:rPr>
              <a:t>（</a:t>
            </a:r>
            <a:r>
              <a:rPr kumimoji="1" lang="en-US" altLang="zh-CN" sz="1800">
                <a:solidFill>
                  <a:schemeClr val="tx1"/>
                </a:solidFill>
                <a:latin typeface="Times New Roman" panose="02020603050405020304" pitchFamily="18" charset="0"/>
                <a:sym typeface="+mn-ea"/>
              </a:rPr>
              <a:t>1</a:t>
            </a:r>
            <a:r>
              <a:rPr kumimoji="1" lang="zh-CN" altLang="en-US" sz="1800">
                <a:solidFill>
                  <a:schemeClr val="tx1"/>
                </a:solidFill>
                <a:latin typeface="Times New Roman" panose="02020603050405020304" pitchFamily="18" charset="0"/>
                <a:sym typeface="+mn-ea"/>
              </a:rPr>
              <a:t>）转差频率控制系统是基于异步电动机稳态模型的，所谓的“保持磁通恒定”的结论也</a:t>
            </a:r>
            <a:r>
              <a:rPr kumimoji="1" lang="zh-CN" altLang="en-US" sz="1800">
                <a:solidFill>
                  <a:srgbClr val="CC0000"/>
                </a:solidFill>
                <a:effectLst>
                  <a:outerShdw blurRad="38100" dist="38100" dir="2700000" algn="tl">
                    <a:srgbClr val="C0C0C0"/>
                  </a:outerShdw>
                </a:effectLst>
                <a:latin typeface="Times New Roman" panose="02020603050405020304" pitchFamily="18" charset="0"/>
                <a:sym typeface="+mn-ea"/>
              </a:rPr>
              <a:t>只在稳态情况下才能成立</a:t>
            </a:r>
            <a:r>
              <a:rPr kumimoji="1" lang="zh-CN" altLang="en-US" sz="1800">
                <a:solidFill>
                  <a:schemeClr val="tx1"/>
                </a:solidFill>
                <a:latin typeface="Times New Roman" panose="02020603050405020304" pitchFamily="18" charset="0"/>
                <a:sym typeface="+mn-ea"/>
              </a:rPr>
              <a:t>。</a:t>
            </a:r>
            <a:r>
              <a:rPr kumimoji="1" lang="zh-CN" altLang="en-US" sz="1800">
                <a:solidFill>
                  <a:srgbClr val="CC0000"/>
                </a:solidFill>
                <a:effectLst>
                  <a:outerShdw blurRad="38100" dist="38100" dir="2700000" algn="tl">
                    <a:srgbClr val="C0C0C0"/>
                  </a:outerShdw>
                </a:effectLst>
                <a:latin typeface="Times New Roman" panose="02020603050405020304" pitchFamily="18" charset="0"/>
                <a:sym typeface="+mn-ea"/>
              </a:rPr>
              <a:t>在动态中难以保持磁通恒定</a:t>
            </a:r>
            <a:r>
              <a:rPr kumimoji="1" lang="zh-CN" altLang="en-US" sz="1800">
                <a:solidFill>
                  <a:schemeClr val="tx1"/>
                </a:solidFill>
                <a:latin typeface="Times New Roman" panose="02020603050405020304" pitchFamily="18" charset="0"/>
                <a:sym typeface="+mn-ea"/>
              </a:rPr>
              <a:t>，这将影响到系统的动态性能。</a:t>
            </a:r>
          </a:p>
          <a:p>
            <a:pPr>
              <a:lnSpc>
                <a:spcPct val="105000"/>
              </a:lnSpc>
              <a:spcBef>
                <a:spcPct val="10000"/>
              </a:spcBef>
              <a:buFontTx/>
              <a:buNone/>
              <a:defRPr/>
            </a:pPr>
            <a:r>
              <a:rPr kumimoji="1" lang="zh-CN" altLang="en-US" sz="1800">
                <a:solidFill>
                  <a:schemeClr val="tx1"/>
                </a:solidFill>
                <a:latin typeface="Times New Roman" panose="02020603050405020304" pitchFamily="18" charset="0"/>
                <a:sym typeface="+mn-ea"/>
              </a:rPr>
              <a:t>（</a:t>
            </a:r>
            <a:r>
              <a:rPr kumimoji="1" lang="en-US" altLang="zh-CN" sz="1800">
                <a:solidFill>
                  <a:schemeClr val="tx1"/>
                </a:solidFill>
                <a:latin typeface="Times New Roman" panose="02020603050405020304" pitchFamily="18" charset="0"/>
                <a:sym typeface="+mn-ea"/>
              </a:rPr>
              <a:t>2</a:t>
            </a:r>
            <a:r>
              <a:rPr kumimoji="1" lang="zh-CN" altLang="en-US" sz="1800">
                <a:solidFill>
                  <a:schemeClr val="tx1"/>
                </a:solidFill>
                <a:latin typeface="Times New Roman" panose="02020603050405020304" pitchFamily="18" charset="0"/>
                <a:sym typeface="+mn-ea"/>
              </a:rPr>
              <a:t>）</a:t>
            </a:r>
            <a:r>
              <a:rPr kumimoji="1" lang="zh-CN" altLang="en-US" sz="1800">
                <a:solidFill>
                  <a:schemeClr val="tx1"/>
                </a:solidFill>
                <a:sym typeface="+mn-ea"/>
              </a:rPr>
              <a:t>压频函数中</a:t>
            </a:r>
            <a:r>
              <a:rPr kumimoji="1" lang="zh-CN" altLang="en-US" sz="1800">
                <a:solidFill>
                  <a:srgbClr val="CC0000"/>
                </a:solidFill>
                <a:effectLst>
                  <a:outerShdw blurRad="38100" dist="38100" dir="2700000" algn="tl">
                    <a:srgbClr val="C0C0C0"/>
                  </a:outerShdw>
                </a:effectLst>
                <a:sym typeface="+mn-ea"/>
              </a:rPr>
              <a:t>只抓住了定子电流的幅值，没有控制到电流的相位</a:t>
            </a:r>
            <a:r>
              <a:rPr kumimoji="1" lang="zh-CN" altLang="en-US" sz="1800">
                <a:solidFill>
                  <a:schemeClr val="tx1"/>
                </a:solidFill>
                <a:sym typeface="+mn-ea"/>
              </a:rPr>
              <a:t>，而在动态中电流的相位也是影响转矩变化的因素。</a:t>
            </a:r>
          </a:p>
          <a:p>
            <a:pPr>
              <a:lnSpc>
                <a:spcPct val="105000"/>
              </a:lnSpc>
              <a:spcBef>
                <a:spcPct val="10000"/>
              </a:spcBef>
              <a:buFontTx/>
              <a:buNone/>
              <a:defRPr/>
            </a:pPr>
            <a:r>
              <a:rPr kumimoji="1" lang="zh-CN" altLang="en-US" sz="1800">
                <a:solidFill>
                  <a:schemeClr val="tx1"/>
                </a:solidFill>
                <a:latin typeface="Times New Roman" panose="02020603050405020304" pitchFamily="18" charset="0"/>
                <a:sym typeface="+mn-ea"/>
              </a:rPr>
              <a:t>（</a:t>
            </a:r>
            <a:r>
              <a:rPr kumimoji="1" lang="en-US" altLang="zh-CN" sz="1800">
                <a:solidFill>
                  <a:schemeClr val="tx1"/>
                </a:solidFill>
                <a:latin typeface="Times New Roman" panose="02020603050405020304" pitchFamily="18" charset="0"/>
                <a:sym typeface="+mn-ea"/>
              </a:rPr>
              <a:t>3</a:t>
            </a:r>
            <a:r>
              <a:rPr kumimoji="1" lang="zh-CN" altLang="en-US" sz="1800">
                <a:solidFill>
                  <a:schemeClr val="tx1"/>
                </a:solidFill>
                <a:latin typeface="Times New Roman" panose="02020603050405020304" pitchFamily="18" charset="0"/>
                <a:sym typeface="+mn-ea"/>
              </a:rPr>
              <a:t>）</a:t>
            </a:r>
            <a:r>
              <a:rPr kumimoji="1" lang="zh-CN" altLang="en-US" sz="1800">
                <a:solidFill>
                  <a:schemeClr val="tx1"/>
                </a:solidFill>
                <a:sym typeface="+mn-ea"/>
              </a:rPr>
              <a:t>频率与转速同步升降，这本是转差频率控制的优点。然而，</a:t>
            </a:r>
            <a:r>
              <a:rPr kumimoji="1" lang="zh-CN" altLang="en-US" sz="1800">
                <a:solidFill>
                  <a:srgbClr val="CC0000"/>
                </a:solidFill>
                <a:effectLst>
                  <a:outerShdw blurRad="38100" dist="38100" dir="2700000" algn="tl">
                    <a:srgbClr val="C0C0C0"/>
                  </a:outerShdw>
                </a:effectLst>
                <a:sym typeface="+mn-ea"/>
              </a:rPr>
              <a:t>如果转速检测信号不准确或存在干扰</a:t>
            </a:r>
            <a:r>
              <a:rPr kumimoji="1" lang="zh-CN" altLang="en-US" sz="1800">
                <a:solidFill>
                  <a:schemeClr val="tx1"/>
                </a:solidFill>
                <a:sym typeface="+mn-ea"/>
              </a:rPr>
              <a:t>，也就会直接给频率造成误差，因为所有这些偏差和干扰都以正反馈的形式毫无衰减地传递到频率控制信号上来了。</a:t>
            </a:r>
            <a:endParaRPr kumimoji="1" lang="zh-CN" altLang="en-US" sz="1800">
              <a:solidFill>
                <a:schemeClr val="tx1"/>
              </a:solidFill>
              <a:latin typeface="Times New Roman" panose="02020603050405020304" pitchFamily="18" charset="0"/>
              <a:sym typeface="+mn-ea"/>
            </a:endParaRPr>
          </a:p>
        </p:txBody>
      </p:sp>
      <p:sp>
        <p:nvSpPr>
          <p:cNvPr id="453656" name="Rectangle 24"/>
          <p:cNvSpPr>
            <a:spLocks noChangeArrowheads="1"/>
          </p:cNvSpPr>
          <p:nvPr/>
        </p:nvSpPr>
        <p:spPr bwMode="auto">
          <a:xfrm>
            <a:off x="1749425" y="5665788"/>
            <a:ext cx="7394575" cy="1006475"/>
          </a:xfrm>
          <a:prstGeom prst="rect">
            <a:avLst/>
          </a:prstGeom>
          <a:noFill/>
          <a:ln w="9525">
            <a:noFill/>
            <a:miter lim="800000"/>
          </a:ln>
          <a:effectLst/>
        </p:spPr>
        <p:txBody>
          <a:bodyPr anchor="ctr">
            <a:spAutoFit/>
          </a:bodyPr>
          <a:lstStyle/>
          <a:p>
            <a:pPr algn="just">
              <a:lnSpc>
                <a:spcPct val="100000"/>
              </a:lnSpc>
              <a:buClr>
                <a:schemeClr val="folHlink"/>
              </a:buClr>
              <a:buSzPct val="75000"/>
              <a:buFont typeface="Wingdings" panose="05000000000000000000" pitchFamily="2" charset="2"/>
              <a:buNone/>
              <a:defRPr/>
            </a:pPr>
            <a:r>
              <a:rPr kumimoji="1" lang="zh-CN" altLang="en-US" sz="2000" dirty="0">
                <a:solidFill>
                  <a:srgbClr val="7030A0"/>
                </a:solidFill>
                <a:effectLst>
                  <a:outerShdw blurRad="38100" dist="38100" dir="2700000" algn="tl">
                    <a:srgbClr val="C0C0C0"/>
                  </a:outerShdw>
                </a:effectLst>
                <a:latin typeface="Times New Roman" panose="02020603050405020304" pitchFamily="18" charset="0"/>
                <a:sym typeface="+mn-ea"/>
              </a:rPr>
              <a:t>要进一步提高异步电动机调速性能，必须从</a:t>
            </a:r>
            <a:r>
              <a:rPr kumimoji="1" lang="zh-CN" altLang="en-US" sz="2000" dirty="0">
                <a:solidFill>
                  <a:srgbClr val="C00000"/>
                </a:solidFill>
                <a:effectLst>
                  <a:outerShdw blurRad="38100" dist="38100" dir="2700000" algn="tl">
                    <a:srgbClr val="C0C0C0"/>
                  </a:outerShdw>
                </a:effectLst>
                <a:latin typeface="Times New Roman" panose="02020603050405020304" pitchFamily="18" charset="0"/>
                <a:sym typeface="+mn-ea"/>
              </a:rPr>
              <a:t>异步电动机动态模型</a:t>
            </a:r>
            <a:r>
              <a:rPr kumimoji="1" lang="zh-CN" altLang="en-US" sz="2000" dirty="0">
                <a:solidFill>
                  <a:srgbClr val="7030A0"/>
                </a:solidFill>
                <a:effectLst>
                  <a:outerShdw blurRad="38100" dist="38100" dir="2700000" algn="tl">
                    <a:srgbClr val="C0C0C0"/>
                  </a:outerShdw>
                </a:effectLst>
                <a:latin typeface="Times New Roman" panose="02020603050405020304" pitchFamily="18" charset="0"/>
                <a:sym typeface="+mn-ea"/>
              </a:rPr>
              <a:t>出发，研究其控制规律，高动态性能的异步电动机调速系统将在第</a:t>
            </a:r>
            <a:r>
              <a:rPr kumimoji="1" lang="en-US" altLang="zh-CN" sz="2000" dirty="0">
                <a:solidFill>
                  <a:srgbClr val="7030A0"/>
                </a:solidFill>
                <a:effectLst>
                  <a:outerShdw blurRad="38100" dist="38100" dir="2700000" algn="tl">
                    <a:srgbClr val="C0C0C0"/>
                  </a:outerShdw>
                </a:effectLst>
                <a:latin typeface="Times New Roman" panose="02020603050405020304" pitchFamily="18" charset="0"/>
                <a:sym typeface="+mn-ea"/>
              </a:rPr>
              <a:t>7</a:t>
            </a:r>
            <a:r>
              <a:rPr kumimoji="1" lang="zh-CN" altLang="en-US" sz="2000" dirty="0">
                <a:solidFill>
                  <a:srgbClr val="7030A0"/>
                </a:solidFill>
                <a:effectLst>
                  <a:outerShdw blurRad="38100" dist="38100" dir="2700000" algn="tl">
                    <a:srgbClr val="C0C0C0"/>
                  </a:outerShdw>
                </a:effectLst>
                <a:latin typeface="Times New Roman" panose="02020603050405020304" pitchFamily="18" charset="0"/>
                <a:sym typeface="+mn-ea"/>
              </a:rPr>
              <a:t>章作详细的讨论。</a:t>
            </a:r>
          </a:p>
        </p:txBody>
      </p:sp>
      <p:sp>
        <p:nvSpPr>
          <p:cNvPr id="14" name="Rectangle 13"/>
          <p:cNvSpPr>
            <a:spLocks noChangeArrowheads="1"/>
          </p:cNvSpPr>
          <p:nvPr/>
        </p:nvSpPr>
        <p:spPr bwMode="auto">
          <a:xfrm>
            <a:off x="0" y="5075238"/>
            <a:ext cx="1687513" cy="8509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a:xfrm>
            <a:off x="1711325" y="214313"/>
            <a:ext cx="7086600" cy="701675"/>
          </a:xfrm>
        </p:spPr>
        <p:txBody>
          <a:bodyPr/>
          <a:lstStyle/>
          <a:p>
            <a:pPr eaLnBrk="1" hangingPunct="1">
              <a:defRPr/>
            </a:pPr>
            <a:r>
              <a:rPr lang="zh-CN" altLang="en-US" smtClean="0">
                <a:solidFill>
                  <a:srgbClr val="A50021"/>
                </a:solidFill>
                <a:effectLst>
                  <a:outerShdw blurRad="38100" dist="38100" dir="2700000" algn="tl">
                    <a:srgbClr val="C0C0C0"/>
                  </a:outerShdw>
                </a:effectLst>
                <a:ea typeface="隶书" pitchFamily="49" charset="-122"/>
              </a:rPr>
              <a:t>补充材料</a:t>
            </a:r>
            <a:br>
              <a:rPr lang="zh-CN" altLang="en-US" smtClean="0">
                <a:solidFill>
                  <a:srgbClr val="A50021"/>
                </a:solidFill>
                <a:effectLst>
                  <a:outerShdw blurRad="38100" dist="38100" dir="2700000" algn="tl">
                    <a:srgbClr val="C0C0C0"/>
                  </a:outerShdw>
                </a:effectLst>
                <a:ea typeface="隶书" pitchFamily="49" charset="-122"/>
              </a:rPr>
            </a:br>
            <a:r>
              <a:rPr lang="zh-CN" altLang="en-US" smtClean="0">
                <a:solidFill>
                  <a:srgbClr val="A50021"/>
                </a:solidFill>
                <a:effectLst>
                  <a:outerShdw blurRad="38100" dist="38100" dir="2700000" algn="tl">
                    <a:srgbClr val="C0C0C0"/>
                  </a:outerShdw>
                </a:effectLst>
                <a:ea typeface="隶书" pitchFamily="49" charset="-122"/>
              </a:rPr>
              <a:t>转差频率控制的变频调速系统结构原理图</a:t>
            </a:r>
          </a:p>
        </p:txBody>
      </p:sp>
      <p:pic>
        <p:nvPicPr>
          <p:cNvPr id="157699" name="Picture 10"/>
          <p:cNvPicPr>
            <a:picLocks noChangeAspect="1" noChangeArrowheads="1"/>
          </p:cNvPicPr>
          <p:nvPr/>
        </p:nvPicPr>
        <p:blipFill>
          <a:blip r:embed="rId2" cstate="print"/>
          <a:srcRect/>
          <a:stretch>
            <a:fillRect/>
          </a:stretch>
        </p:blipFill>
        <p:spPr bwMode="auto">
          <a:xfrm>
            <a:off x="1751013" y="1600200"/>
            <a:ext cx="7392987" cy="3883025"/>
          </a:xfrm>
          <a:prstGeom prst="rect">
            <a:avLst/>
          </a:prstGeom>
          <a:noFill/>
          <a:ln w="9525">
            <a:noFill/>
            <a:miter lim="800000"/>
            <a:headEnd/>
            <a:tailEnd/>
          </a:ln>
        </p:spPr>
      </p:pic>
      <p:pic>
        <p:nvPicPr>
          <p:cNvPr id="157700" name="Picture 3" descr="zhuanchapinlv"/>
          <p:cNvPicPr>
            <a:picLocks noChangeAspect="1" noChangeArrowheads="1"/>
          </p:cNvPicPr>
          <p:nvPr/>
        </p:nvPicPr>
        <p:blipFill>
          <a:blip r:embed="rId3" cstate="print"/>
          <a:srcRect/>
          <a:stretch>
            <a:fillRect/>
          </a:stretch>
        </p:blipFill>
        <p:spPr bwMode="auto">
          <a:xfrm>
            <a:off x="1693863" y="1292225"/>
            <a:ext cx="7450137" cy="4800600"/>
          </a:xfrm>
          <a:prstGeom prst="rect">
            <a:avLst/>
          </a:prstGeom>
          <a:solidFill>
            <a:schemeClr val="bg1"/>
          </a:solidFill>
          <a:ln w="9525">
            <a:noFill/>
            <a:miter lim="800000"/>
            <a:headEnd/>
            <a:tailEnd/>
          </a:ln>
        </p:spPr>
      </p:pic>
      <p:sp>
        <p:nvSpPr>
          <p:cNvPr id="11" name="Rectangle 13"/>
          <p:cNvSpPr>
            <a:spLocks noChangeArrowheads="1"/>
          </p:cNvSpPr>
          <p:nvPr/>
        </p:nvSpPr>
        <p:spPr bwMode="auto">
          <a:xfrm>
            <a:off x="0" y="5075238"/>
            <a:ext cx="1687513" cy="8509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2"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a:xfrm>
            <a:off x="1724025" y="241300"/>
            <a:ext cx="7086600" cy="568325"/>
          </a:xfrm>
        </p:spPr>
        <p:txBody>
          <a:bodyPr anchor="b"/>
          <a:lstStyle/>
          <a:p>
            <a:pPr eaLnBrk="1" hangingPunct="1">
              <a:defRPr/>
            </a:pPr>
            <a:r>
              <a:rPr lang="zh-CN" altLang="en-US" smtClean="0">
                <a:solidFill>
                  <a:srgbClr val="A50021"/>
                </a:solidFill>
                <a:effectLst>
                  <a:outerShdw blurRad="38100" dist="38100" dir="2700000" algn="tl">
                    <a:srgbClr val="C0C0C0"/>
                  </a:outerShdw>
                </a:effectLst>
                <a:ea typeface="隶书" pitchFamily="49" charset="-122"/>
              </a:rPr>
              <a:t>补充材料</a:t>
            </a:r>
            <a:br>
              <a:rPr lang="zh-CN" altLang="en-US" smtClean="0">
                <a:solidFill>
                  <a:srgbClr val="A50021"/>
                </a:solidFill>
                <a:effectLst>
                  <a:outerShdw blurRad="38100" dist="38100" dir="2700000" algn="tl">
                    <a:srgbClr val="C0C0C0"/>
                  </a:outerShdw>
                </a:effectLst>
                <a:ea typeface="隶书" pitchFamily="49" charset="-122"/>
              </a:rPr>
            </a:br>
            <a:r>
              <a:rPr lang="zh-CN" altLang="en-US" smtClean="0">
                <a:solidFill>
                  <a:srgbClr val="A50021"/>
                </a:solidFill>
                <a:effectLst>
                  <a:outerShdw blurRad="38100" dist="38100" dir="2700000" algn="tl">
                    <a:srgbClr val="C0C0C0"/>
                  </a:outerShdw>
                </a:effectLst>
                <a:ea typeface="隶书" pitchFamily="49" charset="-122"/>
              </a:rPr>
              <a:t>转差频率控制的变频调速系统结构原理图</a:t>
            </a:r>
          </a:p>
        </p:txBody>
      </p:sp>
      <p:sp>
        <p:nvSpPr>
          <p:cNvPr id="89092" name="Rectangle 3"/>
          <p:cNvSpPr>
            <a:spLocks noChangeArrowheads="1"/>
          </p:cNvSpPr>
          <p:nvPr/>
        </p:nvSpPr>
        <p:spPr bwMode="auto">
          <a:xfrm>
            <a:off x="0" y="1885950"/>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89090" name="Object 4"/>
          <p:cNvGraphicFramePr>
            <a:graphicFrameLocks/>
          </p:cNvGraphicFramePr>
          <p:nvPr/>
        </p:nvGraphicFramePr>
        <p:xfrm>
          <a:off x="1712913" y="1585913"/>
          <a:ext cx="7431087" cy="4730750"/>
        </p:xfrm>
        <a:graphic>
          <a:graphicData uri="http://schemas.openxmlformats.org/presentationml/2006/ole">
            <p:oleObj spid="_x0000_s89090" r:id="rId3" imgW="6357461" imgH="3870246" progId="">
              <p:embed/>
            </p:oleObj>
          </a:graphicData>
        </a:graphic>
      </p:graphicFrame>
      <p:sp>
        <p:nvSpPr>
          <p:cNvPr id="11" name="Rectangle 13"/>
          <p:cNvSpPr>
            <a:spLocks noChangeArrowheads="1"/>
          </p:cNvSpPr>
          <p:nvPr/>
        </p:nvSpPr>
        <p:spPr bwMode="auto">
          <a:xfrm>
            <a:off x="0" y="5075238"/>
            <a:ext cx="1687513" cy="850900"/>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2"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35696" y="107921"/>
            <a:ext cx="6984776" cy="584775"/>
          </a:xfrm>
          <a:prstGeom prst="rect">
            <a:avLst/>
          </a:prstGeom>
        </p:spPr>
        <p:txBody>
          <a:bodyPr wrap="square">
            <a:spAutoFit/>
          </a:bodyPr>
          <a:lstStyle/>
          <a:p>
            <a:r>
              <a:rPr lang="zh-CN" altLang="en-US" sz="3200" b="1" dirty="0" smtClean="0">
                <a:solidFill>
                  <a:srgbClr val="FF0000"/>
                </a:solidFill>
                <a:effectLst>
                  <a:outerShdw blurRad="38100" dist="38100" dir="2700000" algn="tl">
                    <a:srgbClr val="000000">
                      <a:alpha val="43137"/>
                    </a:srgbClr>
                  </a:outerShdw>
                </a:effectLst>
              </a:rPr>
              <a:t>推导：</a:t>
            </a:r>
            <a:r>
              <a:rPr lang="zh-CN" altLang="en-US" b="1" dirty="0" smtClean="0">
                <a:solidFill>
                  <a:srgbClr val="FF0000"/>
                </a:solidFill>
                <a:effectLst>
                  <a:outerShdw blurRad="38100" dist="38100" dir="2700000" algn="tl">
                    <a:srgbClr val="000000">
                      <a:alpha val="43137"/>
                    </a:srgbClr>
                  </a:outerShdw>
                </a:effectLst>
              </a:rPr>
              <a:t>电磁转矩由来和临界转矩和临界转差率</a:t>
            </a:r>
            <a:endParaRPr lang="zh-CN" altLang="en-US" b="1" dirty="0">
              <a:solidFill>
                <a:srgbClr val="FF0000"/>
              </a:solidFill>
              <a:effectLst>
                <a:outerShdw blurRad="38100" dist="38100" dir="2700000" algn="tl">
                  <a:srgbClr val="000000">
                    <a:alpha val="43137"/>
                  </a:srgbClr>
                </a:outerShdw>
              </a:effectLst>
            </a:endParaRPr>
          </a:p>
        </p:txBody>
      </p:sp>
      <p:pic>
        <p:nvPicPr>
          <p:cNvPr id="19458" name="Picture 2" descr="C:\Users\asus\AppData\Roaming\Tencent\Users\68111572\QQ\WinTemp\RichOle\($$[0GRWB2(0~H5D{Y6U~@U.png"/>
          <p:cNvPicPr>
            <a:picLocks noChangeAspect="1" noChangeArrowheads="1"/>
          </p:cNvPicPr>
          <p:nvPr/>
        </p:nvPicPr>
        <p:blipFill>
          <a:blip r:embed="rId2" cstate="print"/>
          <a:srcRect/>
          <a:stretch>
            <a:fillRect/>
          </a:stretch>
        </p:blipFill>
        <p:spPr bwMode="auto">
          <a:xfrm>
            <a:off x="2123728" y="908720"/>
            <a:ext cx="5832648" cy="4824536"/>
          </a:xfrm>
          <a:prstGeom prst="rect">
            <a:avLst/>
          </a:prstGeom>
          <a:noFill/>
        </p:spPr>
      </p:pic>
    </p:spTree>
  </p:cSld>
  <p:clrMapOvr>
    <a:masterClrMapping/>
  </p:clrMapOvr>
  <p:transition spd="med">
    <p:wipe dir="d"/>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descr="C:\Users\asus\AppData\Roaming\Tencent\Users\68111572\QQ\WinTemp\RichOle\0G{%5IZ(GW0]}}N3GLL[C[N.png"/>
          <p:cNvPicPr>
            <a:picLocks noChangeAspect="1" noChangeArrowheads="1"/>
          </p:cNvPicPr>
          <p:nvPr/>
        </p:nvPicPr>
        <p:blipFill>
          <a:blip r:embed="rId2" cstate="print"/>
          <a:srcRect/>
          <a:stretch>
            <a:fillRect/>
          </a:stretch>
        </p:blipFill>
        <p:spPr bwMode="auto">
          <a:xfrm>
            <a:off x="1979712" y="0"/>
            <a:ext cx="6552728" cy="6858000"/>
          </a:xfrm>
          <a:prstGeom prst="rect">
            <a:avLst/>
          </a:prstGeom>
          <a:noFill/>
        </p:spPr>
      </p:pic>
    </p:spTree>
  </p:cSld>
  <p:clrMapOvr>
    <a:masterClrMapping/>
  </p:clrMapOvr>
  <p:transition spd="med">
    <p:wipe dir="d"/>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3712" y="-26988"/>
            <a:ext cx="6984751" cy="771526"/>
          </a:xfrm>
        </p:spPr>
        <p:txBody>
          <a:bodyPr/>
          <a:lstStyle/>
          <a:p>
            <a:r>
              <a:rPr lang="zh-CN" altLang="en-US" sz="3200" dirty="0" smtClean="0">
                <a:solidFill>
                  <a:srgbClr val="FF0000"/>
                </a:solidFill>
              </a:rPr>
              <a:t>推导：</a:t>
            </a:r>
            <a:r>
              <a:rPr lang="zh-CN" altLang="zh-CN" sz="2400" dirty="0" smtClean="0">
                <a:solidFill>
                  <a:srgbClr val="FF0000"/>
                </a:solidFill>
              </a:rPr>
              <a:t>恒压频比控制机械特性临界值矩</a:t>
            </a:r>
            <a:r>
              <a:rPr lang="en-US" altLang="zh-CN" sz="2400" dirty="0" smtClean="0">
                <a:solidFill>
                  <a:srgbClr val="FF0000"/>
                </a:solidFill>
              </a:rPr>
              <a:t>T</a:t>
            </a:r>
            <a:r>
              <a:rPr lang="en-US" altLang="zh-CN" sz="2400" baseline="-25000" dirty="0" smtClean="0">
                <a:solidFill>
                  <a:srgbClr val="FF0000"/>
                </a:solidFill>
              </a:rPr>
              <a:t>em</a:t>
            </a:r>
            <a:r>
              <a:rPr lang="zh-CN" altLang="en-US" sz="2400" dirty="0" smtClean="0">
                <a:solidFill>
                  <a:srgbClr val="FF0000"/>
                </a:solidFill>
              </a:rPr>
              <a:t>和</a:t>
            </a:r>
            <a:r>
              <a:rPr lang="en-US" altLang="zh-CN" sz="2400" dirty="0" err="1" smtClean="0">
                <a:solidFill>
                  <a:srgbClr val="FF0000"/>
                </a:solidFill>
              </a:rPr>
              <a:t>S</a:t>
            </a:r>
            <a:r>
              <a:rPr lang="en-US" altLang="zh-CN" sz="2400" baseline="-25000" dirty="0" err="1" smtClean="0">
                <a:solidFill>
                  <a:srgbClr val="FF0000"/>
                </a:solidFill>
              </a:rPr>
              <a:t>m</a:t>
            </a:r>
            <a:endParaRPr lang="zh-CN" altLang="en-US" sz="2400" baseline="-25000" dirty="0">
              <a:solidFill>
                <a:srgbClr val="FF0000"/>
              </a:solidFill>
            </a:endParaRPr>
          </a:p>
        </p:txBody>
      </p:sp>
      <p:pic>
        <p:nvPicPr>
          <p:cNvPr id="23553" name="Picture 1" descr="C:\Users\asus\AppData\Roaming\Tencent\Users\68111572\QQ\WinTemp\RichOle\N7T`4B2]TY0I{AZR%8Q[EMH.png"/>
          <p:cNvPicPr>
            <a:picLocks noChangeAspect="1" noChangeArrowheads="1"/>
          </p:cNvPicPr>
          <p:nvPr/>
        </p:nvPicPr>
        <p:blipFill>
          <a:blip r:embed="rId2" cstate="print"/>
          <a:srcRect/>
          <a:stretch>
            <a:fillRect/>
          </a:stretch>
        </p:blipFill>
        <p:spPr bwMode="auto">
          <a:xfrm>
            <a:off x="2339752" y="836712"/>
            <a:ext cx="5900539" cy="5904656"/>
          </a:xfrm>
          <a:prstGeom prst="rect">
            <a:avLst/>
          </a:prstGeom>
          <a:noFill/>
        </p:spPr>
      </p:pic>
    </p:spTree>
  </p:cSld>
  <p:clrMapOvr>
    <a:masterClrMapping/>
  </p:clrMapOvr>
  <p:transition spd="med">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a:xfrm>
            <a:off x="1689100" y="212725"/>
            <a:ext cx="7056438" cy="762000"/>
          </a:xfrm>
        </p:spPr>
        <p:txBody>
          <a:bodyPr/>
          <a:lstStyle/>
          <a:p>
            <a:pPr eaLnBrk="1" hangingPunct="1">
              <a:defRPr/>
            </a:pPr>
            <a:r>
              <a:rPr lang="en-US" altLang="zh-CN" sz="2800" dirty="0" smtClean="0">
                <a:effectLst>
                  <a:outerShdw blurRad="38100" dist="38100" dir="2700000" algn="tl">
                    <a:srgbClr val="C0C0C0"/>
                  </a:outerShdw>
                </a:effectLst>
                <a:ea typeface="宋体" panose="02010600030101010101" pitchFamily="2" charset="-122"/>
              </a:rPr>
              <a:t>6.2  </a:t>
            </a:r>
            <a:r>
              <a:rPr lang="zh-CN" altLang="en-US" sz="2800" dirty="0" smtClean="0">
                <a:effectLst>
                  <a:outerShdw blurRad="38100" dist="38100" dir="2700000" algn="tl">
                    <a:srgbClr val="C0C0C0"/>
                  </a:outerShdw>
                </a:effectLst>
                <a:ea typeface="宋体" panose="02010600030101010101" pitchFamily="2" charset="-122"/>
              </a:rPr>
              <a:t>异步电动机调压调速</a:t>
            </a:r>
          </a:p>
        </p:txBody>
      </p:sp>
      <p:sp>
        <p:nvSpPr>
          <p:cNvPr id="272387" name="Rectangle 3"/>
          <p:cNvSpPr>
            <a:spLocks noGrp="1" noChangeArrowheads="1"/>
          </p:cNvSpPr>
          <p:nvPr>
            <p:ph idx="1"/>
          </p:nvPr>
        </p:nvSpPr>
        <p:spPr>
          <a:xfrm>
            <a:off x="1711325" y="1385888"/>
            <a:ext cx="7432675" cy="1446212"/>
          </a:xfrm>
        </p:spPr>
        <p:txBody>
          <a:bodyPr/>
          <a:lstStyle/>
          <a:p>
            <a:pPr algn="just" eaLnBrk="1" hangingPunct="1">
              <a:lnSpc>
                <a:spcPct val="90000"/>
              </a:lnSpc>
              <a:spcBef>
                <a:spcPct val="50000"/>
              </a:spcBef>
              <a:defRPr/>
            </a:pPr>
            <a:r>
              <a:rPr lang="zh-CN" altLang="en-US" sz="2200" dirty="0" smtClean="0">
                <a:ea typeface="宋体" panose="02010600030101010101" pitchFamily="2" charset="-122"/>
              </a:rPr>
              <a:t>保持电源频率为额定频率，只改变定子电压的调速方法称作</a:t>
            </a:r>
            <a:r>
              <a:rPr lang="zh-CN" altLang="en-US" sz="2200" dirty="0" smtClean="0">
                <a:solidFill>
                  <a:srgbClr val="FF0000"/>
                </a:solidFill>
                <a:effectLst>
                  <a:outerShdw blurRad="38100" dist="38100" dir="2700000" algn="tl">
                    <a:srgbClr val="C0C0C0"/>
                  </a:outerShdw>
                </a:effectLst>
                <a:ea typeface="宋体" panose="02010600030101010101" pitchFamily="2" charset="-122"/>
              </a:rPr>
              <a:t>调压调速</a:t>
            </a:r>
            <a:r>
              <a:rPr lang="zh-CN" altLang="en-US" sz="2200" dirty="0" smtClean="0">
                <a:ea typeface="宋体" panose="02010600030101010101" pitchFamily="2" charset="-122"/>
              </a:rPr>
              <a:t>。</a:t>
            </a:r>
          </a:p>
          <a:p>
            <a:pPr algn="just" eaLnBrk="1" hangingPunct="1">
              <a:lnSpc>
                <a:spcPct val="90000"/>
              </a:lnSpc>
              <a:spcBef>
                <a:spcPct val="50000"/>
              </a:spcBef>
              <a:defRPr/>
            </a:pPr>
            <a:r>
              <a:rPr lang="zh-CN" altLang="en-US" sz="2200" dirty="0" smtClean="0">
                <a:ea typeface="宋体" panose="02010600030101010101" pitchFamily="2" charset="-122"/>
              </a:rPr>
              <a:t>由于受电动机</a:t>
            </a:r>
            <a:r>
              <a:rPr lang="zh-CN" altLang="en-US" sz="2200" dirty="0" smtClean="0">
                <a:solidFill>
                  <a:srgbClr val="C00000"/>
                </a:solidFill>
                <a:effectLst>
                  <a:outerShdw blurRad="38100" dist="38100" dir="2700000" algn="tl">
                    <a:srgbClr val="000000">
                      <a:alpha val="43137"/>
                    </a:srgbClr>
                  </a:outerShdw>
                </a:effectLst>
                <a:ea typeface="宋体" panose="02010600030101010101" pitchFamily="2" charset="-122"/>
              </a:rPr>
              <a:t>绝缘</a:t>
            </a:r>
            <a:r>
              <a:rPr lang="zh-CN" altLang="en-US" sz="2200" dirty="0" smtClean="0">
                <a:ea typeface="宋体" panose="02010600030101010101" pitchFamily="2" charset="-122"/>
              </a:rPr>
              <a:t>和</a:t>
            </a:r>
            <a:r>
              <a:rPr lang="zh-CN" altLang="en-US" sz="2200" dirty="0" smtClean="0">
                <a:solidFill>
                  <a:srgbClr val="C00000"/>
                </a:solidFill>
                <a:effectLst>
                  <a:outerShdw blurRad="38100" dist="38100" dir="2700000" algn="tl">
                    <a:srgbClr val="000000">
                      <a:alpha val="43137"/>
                    </a:srgbClr>
                  </a:outerShdw>
                </a:effectLst>
                <a:ea typeface="宋体" panose="02010600030101010101" pitchFamily="2" charset="-122"/>
              </a:rPr>
              <a:t>磁路饱和</a:t>
            </a:r>
            <a:r>
              <a:rPr lang="zh-CN" altLang="en-US" sz="2200" dirty="0" smtClean="0">
                <a:ea typeface="宋体" panose="02010600030101010101" pitchFamily="2" charset="-122"/>
              </a:rPr>
              <a:t>的限制，定子电压只能降低，不能升高，故又称作</a:t>
            </a:r>
            <a:r>
              <a:rPr lang="zh-CN" altLang="en-US" sz="2200" dirty="0" smtClean="0">
                <a:solidFill>
                  <a:srgbClr val="FF0000"/>
                </a:solidFill>
                <a:effectLst>
                  <a:outerShdw blurRad="38100" dist="38100" dir="2700000" algn="tl">
                    <a:srgbClr val="C0C0C0"/>
                  </a:outerShdw>
                </a:effectLst>
                <a:ea typeface="宋体" panose="02010600030101010101" pitchFamily="2" charset="-122"/>
              </a:rPr>
              <a:t>降压调速</a:t>
            </a:r>
            <a:r>
              <a:rPr lang="zh-CN" altLang="en-US" sz="2200" dirty="0" smtClean="0">
                <a:ea typeface="宋体" panose="02010600030101010101" pitchFamily="2" charset="-122"/>
              </a:rPr>
              <a:t>。</a:t>
            </a:r>
          </a:p>
        </p:txBody>
      </p:sp>
      <p:sp>
        <p:nvSpPr>
          <p:cNvPr id="819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272396" name="Rectangle 12"/>
          <p:cNvSpPr>
            <a:spLocks noChangeArrowheads="1"/>
          </p:cNvSpPr>
          <p:nvPr/>
        </p:nvSpPr>
        <p:spPr bwMode="auto">
          <a:xfrm>
            <a:off x="1728788" y="2979738"/>
            <a:ext cx="7110412" cy="347662"/>
          </a:xfrm>
          <a:prstGeom prst="rect">
            <a:avLst/>
          </a:prstGeom>
          <a:noFill/>
          <a:ln w="9525">
            <a:noFill/>
            <a:miter lim="800000"/>
          </a:ln>
        </p:spPr>
        <p:txBody>
          <a:bodyPr lIns="0" tIns="0" rIns="90000" bIns="0"/>
          <a:lstStyle/>
          <a:p>
            <a:pPr algn="just">
              <a:buClr>
                <a:srgbClr val="FF9933"/>
              </a:buClr>
              <a:defRPr/>
            </a:pPr>
            <a:r>
              <a:rPr lang="zh-CN" altLang="en-US" sz="2000">
                <a:solidFill>
                  <a:schemeClr val="tx1"/>
                </a:solidFill>
                <a:latin typeface="Arial" pitchFamily="34" charset="0"/>
              </a:rPr>
              <a:t>调压调速的</a:t>
            </a:r>
            <a:r>
              <a:rPr lang="zh-CN" altLang="en-US" sz="2000">
                <a:solidFill>
                  <a:srgbClr val="FF0000"/>
                </a:solidFill>
                <a:effectLst>
                  <a:outerShdw blurRad="38100" dist="38100" dir="2700000" algn="tl">
                    <a:srgbClr val="C0C0C0"/>
                  </a:outerShdw>
                </a:effectLst>
                <a:latin typeface="Arial" pitchFamily="34" charset="0"/>
              </a:rPr>
              <a:t>基本特征</a:t>
            </a:r>
            <a:r>
              <a:rPr lang="zh-CN" altLang="en-US" sz="2000">
                <a:solidFill>
                  <a:schemeClr val="tx1"/>
                </a:solidFill>
                <a:latin typeface="Arial" pitchFamily="34" charset="0"/>
              </a:rPr>
              <a:t>：</a:t>
            </a:r>
            <a:r>
              <a:rPr lang="zh-CN" altLang="en-US" sz="2000">
                <a:solidFill>
                  <a:srgbClr val="0000CC"/>
                </a:solidFill>
                <a:latin typeface="Arial" pitchFamily="34" charset="0"/>
              </a:rPr>
              <a:t>电动机</a:t>
            </a:r>
            <a:r>
              <a:rPr lang="zh-CN" altLang="en-US" sz="2000">
                <a:solidFill>
                  <a:srgbClr val="CC0000"/>
                </a:solidFill>
                <a:effectLst>
                  <a:outerShdw blurRad="38100" dist="38100" dir="2700000" algn="tl">
                    <a:srgbClr val="C0C0C0"/>
                  </a:outerShdw>
                </a:effectLst>
                <a:latin typeface="Arial" pitchFamily="34" charset="0"/>
              </a:rPr>
              <a:t>同步转速</a:t>
            </a:r>
            <a:r>
              <a:rPr lang="en-US" altLang="zh-CN" sz="2000" i="1">
                <a:solidFill>
                  <a:srgbClr val="CC0000"/>
                </a:solidFill>
                <a:effectLst>
                  <a:outerShdw blurRad="38100" dist="38100" dir="2700000" algn="tl">
                    <a:srgbClr val="C0C0C0"/>
                  </a:outerShdw>
                </a:effectLst>
                <a:latin typeface="Times New Roman" pitchFamily="18" charset="0"/>
              </a:rPr>
              <a:t>n</a:t>
            </a:r>
            <a:r>
              <a:rPr lang="en-US" altLang="zh-CN" sz="2000" baseline="-25000">
                <a:solidFill>
                  <a:srgbClr val="CC0000"/>
                </a:solidFill>
                <a:effectLst>
                  <a:outerShdw blurRad="38100" dist="38100" dir="2700000" algn="tl">
                    <a:srgbClr val="C0C0C0"/>
                  </a:outerShdw>
                </a:effectLst>
                <a:latin typeface="Arial" pitchFamily="34" charset="0"/>
              </a:rPr>
              <a:t>1</a:t>
            </a:r>
            <a:r>
              <a:rPr lang="zh-CN" altLang="en-US" sz="2000">
                <a:solidFill>
                  <a:srgbClr val="0000CC"/>
                </a:solidFill>
                <a:latin typeface="Arial" pitchFamily="34" charset="0"/>
              </a:rPr>
              <a:t>保持额定值不变 </a:t>
            </a:r>
          </a:p>
        </p:txBody>
      </p:sp>
      <p:sp>
        <p:nvSpPr>
          <p:cNvPr id="272397" name="Rectangle 13"/>
          <p:cNvSpPr>
            <a:spLocks noChangeArrowheads="1"/>
          </p:cNvSpPr>
          <p:nvPr/>
        </p:nvSpPr>
        <p:spPr bwMode="auto">
          <a:xfrm>
            <a:off x="1649413" y="5715000"/>
            <a:ext cx="6508750" cy="442913"/>
          </a:xfrm>
          <a:prstGeom prst="rect">
            <a:avLst/>
          </a:prstGeom>
          <a:noFill/>
          <a:ln w="9525">
            <a:noFill/>
            <a:miter lim="800000"/>
          </a:ln>
          <a:effectLst/>
        </p:spPr>
        <p:txBody>
          <a:bodyPr/>
          <a:lstStyle/>
          <a:p>
            <a:pPr algn="just">
              <a:lnSpc>
                <a:spcPct val="100000"/>
              </a:lnSpc>
              <a:buClr>
                <a:srgbClr val="FF9933"/>
              </a:buClr>
              <a:buFont typeface="Wingdings" panose="05000000000000000000" pitchFamily="2" charset="2"/>
              <a:buNone/>
              <a:defRPr/>
            </a:pPr>
            <a:r>
              <a:rPr lang="zh-CN" altLang="en-US" sz="2000">
                <a:solidFill>
                  <a:schemeClr val="tx1"/>
                </a:solidFill>
                <a:latin typeface="Arial" panose="020B0604020202020204" pitchFamily="34" charset="0"/>
                <a:sym typeface="+mn-ea"/>
              </a:rPr>
              <a:t>气隙磁通随定子电压的降低而减小，</a:t>
            </a:r>
            <a:r>
              <a:rPr lang="zh-CN" altLang="en-US" sz="2000">
                <a:solidFill>
                  <a:srgbClr val="FF0000"/>
                </a:solidFill>
                <a:effectLst>
                  <a:outerShdw blurRad="38100" dist="38100" dir="2700000" algn="tl">
                    <a:srgbClr val="C0C0C0"/>
                  </a:outerShdw>
                </a:effectLst>
                <a:latin typeface="Arial" panose="020B0604020202020204" pitchFamily="34" charset="0"/>
                <a:sym typeface="+mn-ea"/>
              </a:rPr>
              <a:t>属于弱磁调速</a:t>
            </a:r>
            <a:r>
              <a:rPr lang="zh-CN" altLang="en-US" sz="2000">
                <a:solidFill>
                  <a:schemeClr val="tx1"/>
                </a:solidFill>
                <a:latin typeface="Arial" panose="020B0604020202020204" pitchFamily="34" charset="0"/>
                <a:sym typeface="+mn-ea"/>
              </a:rPr>
              <a:t>。</a:t>
            </a:r>
          </a:p>
        </p:txBody>
      </p:sp>
      <p:graphicFrame>
        <p:nvGraphicFramePr>
          <p:cNvPr id="8194" name="Object 14"/>
          <p:cNvGraphicFramePr>
            <a:graphicFrameLocks/>
          </p:cNvGraphicFramePr>
          <p:nvPr/>
        </p:nvGraphicFramePr>
        <p:xfrm>
          <a:off x="1917700" y="3417888"/>
          <a:ext cx="2592388" cy="1117600"/>
        </p:xfrm>
        <a:graphic>
          <a:graphicData uri="http://schemas.openxmlformats.org/presentationml/2006/ole">
            <p:oleObj spid="_x0000_s8194" r:id="rId3" imgW="1040948" imgH="444307" progId="">
              <p:embed/>
            </p:oleObj>
          </a:graphicData>
        </a:graphic>
      </p:graphicFrame>
      <p:graphicFrame>
        <p:nvGraphicFramePr>
          <p:cNvPr id="8195" name="Object 15"/>
          <p:cNvGraphicFramePr>
            <a:graphicFrameLocks/>
          </p:cNvGraphicFramePr>
          <p:nvPr/>
        </p:nvGraphicFramePr>
        <p:xfrm>
          <a:off x="1909763" y="4521200"/>
          <a:ext cx="2803525" cy="1096963"/>
        </p:xfrm>
        <a:graphic>
          <a:graphicData uri="http://schemas.openxmlformats.org/presentationml/2006/ole">
            <p:oleObj spid="_x0000_s8195" r:id="rId4" imgW="1168400" imgH="457200" progId="">
              <p:embed/>
            </p:oleObj>
          </a:graphicData>
        </a:graphic>
      </p:graphicFrame>
      <p:sp>
        <p:nvSpPr>
          <p:cNvPr id="15"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5"/>
          <p:cNvSpPr>
            <a:spLocks noChangeArrowheads="1"/>
          </p:cNvSpPr>
          <p:nvPr/>
        </p:nvSpPr>
        <p:spPr bwMode="auto">
          <a:xfrm>
            <a:off x="0" y="2038350"/>
            <a:ext cx="1671638" cy="614363"/>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矩形 20"/>
          <p:cNvSpPr/>
          <p:nvPr/>
        </p:nvSpPr>
        <p:spPr>
          <a:xfrm>
            <a:off x="1646238" y="6278563"/>
            <a:ext cx="5135562" cy="430212"/>
          </a:xfrm>
          <a:prstGeom prst="rect">
            <a:avLst/>
          </a:prstGeom>
        </p:spPr>
        <p:txBody>
          <a:bodyPr wrap="none">
            <a:spAutoFit/>
          </a:bodyPr>
          <a:lstStyle/>
          <a:p>
            <a:pPr algn="ctr">
              <a:buFontTx/>
              <a:buNone/>
              <a:defRPr/>
            </a:pPr>
            <a:r>
              <a:rPr kumimoji="1" lang="zh-CN" altLang="en-US" dirty="0">
                <a:solidFill>
                  <a:srgbClr val="CC0000"/>
                </a:solidFill>
                <a:effectLst>
                  <a:outerShdw blurRad="38100" dist="38100" dir="2700000" algn="tl">
                    <a:srgbClr val="C0C0C0"/>
                  </a:outerShdw>
                </a:effectLst>
                <a:ea typeface="隶书" panose="02010509060101010101" pitchFamily="49" charset="-122"/>
                <a:sym typeface="+mn-ea"/>
              </a:rPr>
              <a:t>降电压压调速属于转差功率消耗型！</a:t>
            </a:r>
            <a:endParaRPr lang="zh-CN" altLang="en-US" dirty="0">
              <a:sym typeface="+mn-ea"/>
            </a:endParaRPr>
          </a:p>
        </p:txBody>
      </p:sp>
    </p:spTree>
  </p:cSld>
  <p:clrMapOvr>
    <a:masterClrMapping/>
  </p:clrMapOvr>
  <p:transition spd="med">
    <p:wipe dir="d"/>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1680" y="-27384"/>
            <a:ext cx="7380288" cy="771526"/>
          </a:xfrm>
        </p:spPr>
        <p:txBody>
          <a:bodyPr/>
          <a:lstStyle/>
          <a:p>
            <a:r>
              <a:rPr lang="zh-CN" altLang="en-US" dirty="0" smtClean="0">
                <a:solidFill>
                  <a:srgbClr val="FF0000"/>
                </a:solidFill>
              </a:rPr>
              <a:t>推导：</a:t>
            </a:r>
            <a:r>
              <a:rPr lang="zh-CN" altLang="zh-CN" sz="2000" dirty="0" smtClean="0">
                <a:solidFill>
                  <a:srgbClr val="FF0000"/>
                </a:solidFill>
              </a:rPr>
              <a:t>恒</a:t>
            </a:r>
            <a:r>
              <a:rPr lang="zh-CN" altLang="en-US" sz="2000" dirty="0" smtClean="0">
                <a:solidFill>
                  <a:srgbClr val="FF0000"/>
                </a:solidFill>
              </a:rPr>
              <a:t>气隙感应电动势</a:t>
            </a:r>
            <a:r>
              <a:rPr lang="zh-CN" altLang="zh-CN" sz="2000" dirty="0" smtClean="0">
                <a:solidFill>
                  <a:srgbClr val="FF0000"/>
                </a:solidFill>
              </a:rPr>
              <a:t>频比控制机械特性临界值矩</a:t>
            </a:r>
            <a:r>
              <a:rPr lang="en-US" altLang="zh-CN" sz="2000" dirty="0" smtClean="0">
                <a:solidFill>
                  <a:srgbClr val="FF0000"/>
                </a:solidFill>
              </a:rPr>
              <a:t>T</a:t>
            </a:r>
            <a:r>
              <a:rPr lang="en-US" altLang="zh-CN" sz="2000" baseline="-25000" dirty="0" smtClean="0">
                <a:solidFill>
                  <a:srgbClr val="FF0000"/>
                </a:solidFill>
              </a:rPr>
              <a:t>em</a:t>
            </a:r>
            <a:r>
              <a:rPr lang="zh-CN" altLang="en-US" sz="2000" dirty="0" smtClean="0">
                <a:solidFill>
                  <a:srgbClr val="FF0000"/>
                </a:solidFill>
              </a:rPr>
              <a:t>和</a:t>
            </a:r>
            <a:r>
              <a:rPr lang="en-US" altLang="zh-CN" sz="2000" dirty="0" err="1" smtClean="0">
                <a:solidFill>
                  <a:srgbClr val="FF0000"/>
                </a:solidFill>
              </a:rPr>
              <a:t>S</a:t>
            </a:r>
            <a:r>
              <a:rPr lang="en-US" altLang="zh-CN" sz="2000" baseline="-25000" dirty="0" err="1" smtClean="0">
                <a:solidFill>
                  <a:srgbClr val="FF0000"/>
                </a:solidFill>
              </a:rPr>
              <a:t>m</a:t>
            </a:r>
            <a:endParaRPr lang="zh-CN" altLang="en-US" sz="2000" baseline="-25000" dirty="0">
              <a:solidFill>
                <a:srgbClr val="FF0000"/>
              </a:solidFill>
            </a:endParaRPr>
          </a:p>
        </p:txBody>
      </p:sp>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5603" name="Picture 3" descr="C:\Users\asus\AppData\Roaming\Tencent\Users\68111572\QQ\WinTemp\RichOle\_8K{G_]E}Z5BZC~9A]IM52R.png"/>
          <p:cNvPicPr>
            <a:picLocks noChangeAspect="1" noChangeArrowheads="1"/>
          </p:cNvPicPr>
          <p:nvPr/>
        </p:nvPicPr>
        <p:blipFill>
          <a:blip r:embed="rId2" cstate="print"/>
          <a:srcRect/>
          <a:stretch>
            <a:fillRect/>
          </a:stretch>
        </p:blipFill>
        <p:spPr bwMode="auto">
          <a:xfrm>
            <a:off x="0" y="972639"/>
            <a:ext cx="4211960" cy="3960440"/>
          </a:xfrm>
          <a:prstGeom prst="rect">
            <a:avLst/>
          </a:prstGeom>
          <a:noFill/>
        </p:spPr>
      </p:pic>
      <p:pic>
        <p:nvPicPr>
          <p:cNvPr id="25604" name="Picture 4" descr="C:\Users\asus\AppData\Roaming\Tencent\Users\68111572\QQ\WinTemp\RichOle\PR%2JEH%DKE_G$R21X`D$[D.png"/>
          <p:cNvPicPr>
            <a:picLocks noChangeAspect="1" noChangeArrowheads="1"/>
          </p:cNvPicPr>
          <p:nvPr/>
        </p:nvPicPr>
        <p:blipFill>
          <a:blip r:embed="rId3" cstate="print"/>
          <a:srcRect/>
          <a:stretch>
            <a:fillRect/>
          </a:stretch>
        </p:blipFill>
        <p:spPr bwMode="auto">
          <a:xfrm>
            <a:off x="4572000" y="1052736"/>
            <a:ext cx="4320480" cy="5400600"/>
          </a:xfrm>
          <a:prstGeom prst="rect">
            <a:avLst/>
          </a:prstGeom>
          <a:noFill/>
        </p:spPr>
      </p:pic>
    </p:spTree>
  </p:cSld>
  <p:clrMapOvr>
    <a:masterClrMapping/>
  </p:clrMapOvr>
  <p:transition spd="med">
    <p:wipe dir="d"/>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descr="124"/>
          <p:cNvPicPr>
            <a:picLocks noChangeAspect="1" noChangeArrowheads="1"/>
          </p:cNvPicPr>
          <p:nvPr/>
        </p:nvPicPr>
        <p:blipFill>
          <a:blip r:embed="rId2" cstate="print"/>
          <a:srcRect/>
          <a:stretch>
            <a:fillRect/>
          </a:stretch>
        </p:blipFill>
        <p:spPr bwMode="auto">
          <a:xfrm>
            <a:off x="7419975" y="4368800"/>
            <a:ext cx="1724025" cy="1724025"/>
          </a:xfrm>
          <a:prstGeom prst="rect">
            <a:avLst/>
          </a:prstGeom>
          <a:noFill/>
          <a:ln w="9525">
            <a:noFill/>
            <a:miter lim="800000"/>
            <a:headEnd/>
            <a:tailEnd/>
          </a:ln>
        </p:spPr>
      </p:pic>
      <p:sp>
        <p:nvSpPr>
          <p:cNvPr id="530435" name="Rectangle 3"/>
          <p:cNvSpPr>
            <a:spLocks noChangeArrowheads="1"/>
          </p:cNvSpPr>
          <p:nvPr/>
        </p:nvSpPr>
        <p:spPr bwMode="auto">
          <a:xfrm>
            <a:off x="2806700" y="1616075"/>
            <a:ext cx="5256213" cy="1554163"/>
          </a:xfrm>
          <a:prstGeom prst="rect">
            <a:avLst/>
          </a:prstGeom>
          <a:noFill/>
          <a:ln w="9525">
            <a:noFill/>
            <a:miter lim="800000"/>
          </a:ln>
          <a:effectLst/>
        </p:spPr>
        <p:txBody>
          <a:bodyPr>
            <a:spAutoFit/>
          </a:bodyPr>
          <a:lstStyle/>
          <a:p>
            <a:pPr>
              <a:lnSpc>
                <a:spcPct val="100000"/>
              </a:lnSpc>
              <a:defRPr/>
            </a:pPr>
            <a:r>
              <a:rPr lang="zh-CN" altLang="en-US" sz="3200">
                <a:solidFill>
                  <a:srgbClr val="A50021"/>
                </a:solidFill>
                <a:latin typeface="仿宋_GB2312" pitchFamily="49" charset="-122"/>
                <a:ea typeface="仿宋_GB2312" pitchFamily="49" charset="-122"/>
              </a:rPr>
              <a:t>小结：</a:t>
            </a:r>
          </a:p>
          <a:p>
            <a:pPr>
              <a:lnSpc>
                <a:spcPct val="100000"/>
              </a:lnSpc>
              <a:defRPr/>
            </a:pPr>
            <a:r>
              <a:rPr lang="zh-CN" altLang="en-US" sz="2000">
                <a:solidFill>
                  <a:schemeClr val="tx1"/>
                </a:solidFill>
                <a:latin typeface="宋体" pitchFamily="2" charset="-122"/>
              </a:rPr>
              <a:t>通过本单元的学习，</a:t>
            </a:r>
            <a:r>
              <a:rPr lang="zh-CN" altLang="en-US" sz="2000">
                <a:solidFill>
                  <a:schemeClr val="tx1"/>
                </a:solidFill>
              </a:rPr>
              <a:t>重点</a:t>
            </a:r>
            <a:r>
              <a:rPr lang="zh-CN" altLang="en-US" sz="2000">
                <a:solidFill>
                  <a:schemeClr val="tx1"/>
                </a:solidFill>
                <a:effectLst>
                  <a:outerShdw blurRad="38100" dist="38100" dir="2700000" algn="tl">
                    <a:srgbClr val="C0C0C0"/>
                  </a:outerShdw>
                </a:effectLst>
              </a:rPr>
              <a:t>掌握</a:t>
            </a:r>
            <a:r>
              <a:rPr lang="zh-CN" altLang="en-US" sz="2000">
                <a:solidFill>
                  <a:schemeClr val="tx1"/>
                </a:solidFill>
              </a:rPr>
              <a:t>异步电动机变压调速工作原理、理论根据和机械特性；异步电动机恒压频比和转差频率变频控制</a:t>
            </a:r>
            <a:r>
              <a:rPr lang="zh-CN" altLang="en-US"/>
              <a:t> </a:t>
            </a:r>
            <a:r>
              <a:rPr lang="zh-CN" altLang="en-US" sz="2000">
                <a:solidFill>
                  <a:schemeClr val="tx1"/>
                </a:solidFill>
              </a:rPr>
              <a:t>。 </a:t>
            </a:r>
          </a:p>
        </p:txBody>
      </p:sp>
      <p:sp>
        <p:nvSpPr>
          <p:cNvPr id="530436" name="Rectangle 4"/>
          <p:cNvSpPr>
            <a:spLocks noChangeArrowheads="1"/>
          </p:cNvSpPr>
          <p:nvPr/>
        </p:nvSpPr>
        <p:spPr bwMode="auto">
          <a:xfrm>
            <a:off x="2808288" y="3543300"/>
            <a:ext cx="5302250" cy="1189038"/>
          </a:xfrm>
          <a:prstGeom prst="rect">
            <a:avLst/>
          </a:prstGeom>
          <a:noFill/>
          <a:ln w="9525">
            <a:noFill/>
            <a:miter lim="800000"/>
            <a:headEnd/>
            <a:tailEnd/>
          </a:ln>
        </p:spPr>
        <p:txBody>
          <a:bodyPr>
            <a:spAutoFit/>
          </a:bodyPr>
          <a:lstStyle/>
          <a:p>
            <a:pPr>
              <a:lnSpc>
                <a:spcPct val="100000"/>
              </a:lnSpc>
            </a:pPr>
            <a:r>
              <a:rPr lang="zh-CN" altLang="en-US" sz="3200">
                <a:solidFill>
                  <a:srgbClr val="A50021"/>
                </a:solidFill>
                <a:latin typeface="仿宋_GB2312" pitchFamily="49" charset="-122"/>
                <a:ea typeface="仿宋_GB2312" pitchFamily="49" charset="-122"/>
              </a:rPr>
              <a:t>作业</a:t>
            </a:r>
            <a:r>
              <a:rPr lang="en-US" altLang="zh-CN" sz="3200">
                <a:solidFill>
                  <a:srgbClr val="A50021"/>
                </a:solidFill>
                <a:latin typeface="仿宋_GB2312" pitchFamily="49" charset="-122"/>
                <a:ea typeface="仿宋_GB2312" pitchFamily="49" charset="-122"/>
              </a:rPr>
              <a:t>:</a:t>
            </a:r>
          </a:p>
          <a:p>
            <a:pPr>
              <a:lnSpc>
                <a:spcPct val="100000"/>
              </a:lnSpc>
            </a:pPr>
            <a:r>
              <a:rPr lang="zh-CN" altLang="en-US" sz="2000">
                <a:solidFill>
                  <a:schemeClr val="tx1"/>
                </a:solidFill>
              </a:rPr>
              <a:t>对应章节全部思考题和习题。</a:t>
            </a:r>
          </a:p>
          <a:p>
            <a:pPr>
              <a:lnSpc>
                <a:spcPct val="100000"/>
              </a:lnSpc>
            </a:pPr>
            <a:endParaRPr lang="zh-CN" altLang="en-US" sz="2000">
              <a:solidFill>
                <a:schemeClr val="tx1"/>
              </a:solidFill>
            </a:endParaRPr>
          </a:p>
        </p:txBody>
      </p:sp>
      <p:pic>
        <p:nvPicPr>
          <p:cNvPr id="530437" name="Picture 5" descr="82"/>
          <p:cNvPicPr>
            <a:picLocks noChangeAspect="1" noChangeArrowheads="1"/>
          </p:cNvPicPr>
          <p:nvPr/>
        </p:nvPicPr>
        <p:blipFill>
          <a:blip r:embed="rId3" cstate="print"/>
          <a:srcRect/>
          <a:stretch>
            <a:fillRect/>
          </a:stretch>
        </p:blipFill>
        <p:spPr bwMode="auto">
          <a:xfrm>
            <a:off x="1871663" y="1544638"/>
            <a:ext cx="896937" cy="896937"/>
          </a:xfrm>
          <a:prstGeom prst="rect">
            <a:avLst/>
          </a:prstGeom>
          <a:noFill/>
          <a:ln w="9525">
            <a:noFill/>
            <a:miter lim="800000"/>
            <a:headEnd/>
            <a:tailEnd/>
          </a:ln>
        </p:spPr>
      </p:pic>
      <p:pic>
        <p:nvPicPr>
          <p:cNvPr id="530438" name="Picture 6" descr="82"/>
          <p:cNvPicPr>
            <a:picLocks noChangeAspect="1" noChangeArrowheads="1"/>
          </p:cNvPicPr>
          <p:nvPr/>
        </p:nvPicPr>
        <p:blipFill>
          <a:blip r:embed="rId3" cstate="print"/>
          <a:srcRect/>
          <a:stretch>
            <a:fillRect/>
          </a:stretch>
        </p:blipFill>
        <p:spPr bwMode="auto">
          <a:xfrm>
            <a:off x="1838325" y="3473450"/>
            <a:ext cx="896938" cy="895350"/>
          </a:xfrm>
          <a:prstGeom prst="rect">
            <a:avLst/>
          </a:prstGeom>
          <a:noFill/>
          <a:ln w="9525">
            <a:noFill/>
            <a:miter lim="800000"/>
            <a:headEnd/>
            <a:tailEnd/>
          </a:ln>
        </p:spPr>
      </p:pic>
      <p:sp>
        <p:nvSpPr>
          <p:cNvPr id="530439" name="Rectangle 7"/>
          <p:cNvSpPr>
            <a:spLocks noGrp="1" noChangeArrowheads="1"/>
          </p:cNvSpPr>
          <p:nvPr>
            <p:ph type="title"/>
          </p:nvPr>
        </p:nvSpPr>
        <p:spPr>
          <a:xfrm>
            <a:off x="1722438" y="239713"/>
            <a:ext cx="6781800" cy="684212"/>
          </a:xfrm>
        </p:spPr>
        <p:txBody>
          <a:bodyPr lIns="92075" tIns="46038" rIns="92075" bIns="46038" anchor="b"/>
          <a:lstStyle/>
          <a:p>
            <a:pPr eaLnBrk="1" hangingPunct="1"/>
            <a:r>
              <a:rPr lang="zh-CN" altLang="en-US" sz="3600" smtClean="0">
                <a:solidFill>
                  <a:srgbClr val="A50021"/>
                </a:solidFill>
                <a:ea typeface="隶书" pitchFamily="49" charset="-122"/>
              </a:rPr>
              <a:t>本单元学习要求</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30439"/>
                                        </p:tgtEl>
                                        <p:attrNameLst>
                                          <p:attrName>style.visibility</p:attrName>
                                        </p:attrNameLst>
                                      </p:cBhvr>
                                      <p:to>
                                        <p:strVal val="visible"/>
                                      </p:to>
                                    </p:set>
                                    <p:animEffect transition="in" filter="box(in)">
                                      <p:cBhvr>
                                        <p:cTn id="7" dur="500"/>
                                        <p:tgtEl>
                                          <p:spTgt spid="530439"/>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30437"/>
                                        </p:tgtEl>
                                        <p:attrNameLst>
                                          <p:attrName>style.visibility</p:attrName>
                                        </p:attrNameLst>
                                      </p:cBhvr>
                                      <p:to>
                                        <p:strVal val="visible"/>
                                      </p:to>
                                    </p:set>
                                    <p:animEffect transition="in" filter="diamond(in)">
                                      <p:cBhvr>
                                        <p:cTn id="12" dur="2000"/>
                                        <p:tgtEl>
                                          <p:spTgt spid="530437"/>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530435">
                                            <p:txEl>
                                              <p:pRg st="0" end="0"/>
                                            </p:txEl>
                                          </p:spTgt>
                                        </p:tgtEl>
                                        <p:attrNameLst>
                                          <p:attrName>style.visibility</p:attrName>
                                        </p:attrNameLst>
                                      </p:cBhvr>
                                      <p:to>
                                        <p:strVal val="visible"/>
                                      </p:to>
                                    </p:set>
                                    <p:animEffect transition="in" filter="diamond(in)">
                                      <p:cBhvr>
                                        <p:cTn id="15" dur="2000"/>
                                        <p:tgtEl>
                                          <p:spTgt spid="530435">
                                            <p:txEl>
                                              <p:pRg st="0" end="0"/>
                                            </p:txEl>
                                          </p:spTgt>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530435">
                                            <p:txEl>
                                              <p:pRg st="1" end="1"/>
                                            </p:txEl>
                                          </p:spTgt>
                                        </p:tgtEl>
                                        <p:attrNameLst>
                                          <p:attrName>style.visibility</p:attrName>
                                        </p:attrNameLst>
                                      </p:cBhvr>
                                      <p:to>
                                        <p:strVal val="visible"/>
                                      </p:to>
                                    </p:set>
                                    <p:animEffect transition="in" filter="diamond(in)">
                                      <p:cBhvr>
                                        <p:cTn id="18" dur="2000"/>
                                        <p:tgtEl>
                                          <p:spTgt spid="53043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nodeType="clickEffect">
                                  <p:stCondLst>
                                    <p:cond delay="0"/>
                                  </p:stCondLst>
                                  <p:childTnLst>
                                    <p:set>
                                      <p:cBhvr>
                                        <p:cTn id="22" dur="1" fill="hold">
                                          <p:stCondLst>
                                            <p:cond delay="0"/>
                                          </p:stCondLst>
                                        </p:cTn>
                                        <p:tgtEl>
                                          <p:spTgt spid="530438"/>
                                        </p:tgtEl>
                                        <p:attrNameLst>
                                          <p:attrName>style.visibility</p:attrName>
                                        </p:attrNameLst>
                                      </p:cBhvr>
                                      <p:to>
                                        <p:strVal val="visible"/>
                                      </p:to>
                                    </p:set>
                                    <p:anim calcmode="lin" valueType="num">
                                      <p:cBhvr>
                                        <p:cTn id="23" dur="500" fill="hold"/>
                                        <p:tgtEl>
                                          <p:spTgt spid="530438"/>
                                        </p:tgtEl>
                                        <p:attrNameLst>
                                          <p:attrName>ppt_w</p:attrName>
                                        </p:attrNameLst>
                                      </p:cBhvr>
                                      <p:tavLst>
                                        <p:tav tm="0">
                                          <p:val>
                                            <p:fltVal val="0"/>
                                          </p:val>
                                        </p:tav>
                                        <p:tav tm="100000">
                                          <p:val>
                                            <p:strVal val="#ppt_w"/>
                                          </p:val>
                                        </p:tav>
                                      </p:tavLst>
                                    </p:anim>
                                    <p:anim calcmode="lin" valueType="num">
                                      <p:cBhvr>
                                        <p:cTn id="24" dur="500" fill="hold"/>
                                        <p:tgtEl>
                                          <p:spTgt spid="530438"/>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530436"/>
                                        </p:tgtEl>
                                        <p:attrNameLst>
                                          <p:attrName>style.visibility</p:attrName>
                                        </p:attrNameLst>
                                      </p:cBhvr>
                                      <p:to>
                                        <p:strVal val="visible"/>
                                      </p:to>
                                    </p:set>
                                    <p:anim calcmode="lin" valueType="num">
                                      <p:cBhvr>
                                        <p:cTn id="27" dur="500" fill="hold"/>
                                        <p:tgtEl>
                                          <p:spTgt spid="530436"/>
                                        </p:tgtEl>
                                        <p:attrNameLst>
                                          <p:attrName>ppt_w</p:attrName>
                                        </p:attrNameLst>
                                      </p:cBhvr>
                                      <p:tavLst>
                                        <p:tav tm="0">
                                          <p:val>
                                            <p:fltVal val="0"/>
                                          </p:val>
                                        </p:tav>
                                        <p:tav tm="100000">
                                          <p:val>
                                            <p:strVal val="#ppt_w"/>
                                          </p:val>
                                        </p:tav>
                                      </p:tavLst>
                                    </p:anim>
                                    <p:anim calcmode="lin" valueType="num">
                                      <p:cBhvr>
                                        <p:cTn id="28" dur="500" fill="hold"/>
                                        <p:tgtEl>
                                          <p:spTgt spid="5304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5" grpId="0" build="allAtOnce"/>
      <p:bldP spid="530436" grpId="0"/>
      <p:bldP spid="5304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7" name="Rectangle 3"/>
          <p:cNvSpPr>
            <a:spLocks noChangeArrowheads="1"/>
          </p:cNvSpPr>
          <p:nvPr/>
        </p:nvSpPr>
        <p:spPr bwMode="auto">
          <a:xfrm>
            <a:off x="1719263" y="1123950"/>
            <a:ext cx="5430837" cy="395288"/>
          </a:xfrm>
          <a:prstGeom prst="rect">
            <a:avLst/>
          </a:prstGeom>
          <a:noFill/>
          <a:ln w="9525">
            <a:noFill/>
            <a:miter lim="800000"/>
          </a:ln>
          <a:effectLst/>
        </p:spPr>
        <p:txBody>
          <a:bodyPr/>
          <a:lstStyle/>
          <a:p>
            <a:pPr>
              <a:buClr>
                <a:srgbClr val="FF9933"/>
              </a:buClr>
              <a:buFont typeface="Wingdings" panose="05000000000000000000" pitchFamily="2" charset="2"/>
              <a:buNone/>
              <a:defRPr/>
            </a:pPr>
            <a:r>
              <a:rPr lang="zh-CN" altLang="en-US" sz="2000">
                <a:solidFill>
                  <a:srgbClr val="A50021"/>
                </a:solidFill>
                <a:effectLst>
                  <a:outerShdw blurRad="38100" dist="38100" dir="2700000" algn="tl">
                    <a:srgbClr val="C0C0C0"/>
                  </a:outerShdw>
                </a:effectLst>
                <a:latin typeface="Arial" panose="020B0604020202020204" pitchFamily="34" charset="0"/>
                <a:sym typeface="+mn-ea"/>
              </a:rPr>
              <a:t>带恒转矩负载工作时，定子侧输入的电磁功率</a:t>
            </a:r>
          </a:p>
        </p:txBody>
      </p:sp>
      <p:sp>
        <p:nvSpPr>
          <p:cNvPr id="8198" name="Rectangle 7"/>
          <p:cNvSpPr>
            <a:spLocks noChangeArrowheads="1"/>
          </p:cNvSpPr>
          <p:nvPr/>
        </p:nvSpPr>
        <p:spPr bwMode="auto">
          <a:xfrm>
            <a:off x="1865313" y="2916238"/>
            <a:ext cx="4999037" cy="427037"/>
          </a:xfrm>
          <a:prstGeom prst="rect">
            <a:avLst/>
          </a:prstGeom>
          <a:noFill/>
          <a:ln w="9525">
            <a:noFill/>
            <a:miter lim="800000"/>
          </a:ln>
        </p:spPr>
        <p:txBody>
          <a:bodyPr>
            <a:spAutoFit/>
          </a:bodyPr>
          <a:lstStyle/>
          <a:p>
            <a:pPr>
              <a:lnSpc>
                <a:spcPct val="100000"/>
              </a:lnSpc>
              <a:defRPr/>
            </a:pPr>
            <a:r>
              <a:rPr lang="zh-CN" altLang="en-US" sz="2200">
                <a:solidFill>
                  <a:schemeClr val="tx1"/>
                </a:solidFill>
                <a:latin typeface="Verdana" pitchFamily="34" charset="0"/>
              </a:rPr>
              <a:t>故：</a:t>
            </a:r>
            <a:r>
              <a:rPr lang="zh-CN" altLang="en-US" sz="2200">
                <a:solidFill>
                  <a:srgbClr val="C00000"/>
                </a:solidFill>
                <a:effectLst>
                  <a:outerShdw blurRad="38100" dist="38100" dir="2700000" algn="tl">
                    <a:srgbClr val="C0C0C0"/>
                  </a:outerShdw>
                </a:effectLst>
                <a:latin typeface="Verdana" pitchFamily="34" charset="0"/>
              </a:rPr>
              <a:t>电磁功率恒定不变，与转速无关</a:t>
            </a:r>
            <a:r>
              <a:rPr lang="zh-CN" altLang="en-US" sz="2200">
                <a:solidFill>
                  <a:schemeClr val="tx1"/>
                </a:solidFill>
                <a:latin typeface="Verdana" pitchFamily="34" charset="0"/>
              </a:rPr>
              <a:t>。</a:t>
            </a:r>
            <a:r>
              <a:rPr lang="zh-CN" altLang="en-US" sz="2200" b="0">
                <a:solidFill>
                  <a:srgbClr val="FF3300"/>
                </a:solidFill>
                <a:latin typeface="Times New Roman" pitchFamily="18" charset="0"/>
              </a:rPr>
              <a:t> </a:t>
            </a:r>
          </a:p>
        </p:txBody>
      </p:sp>
      <p:graphicFrame>
        <p:nvGraphicFramePr>
          <p:cNvPr id="9218" name="Object 9"/>
          <p:cNvGraphicFramePr>
            <a:graphicFrameLocks/>
          </p:cNvGraphicFramePr>
          <p:nvPr/>
        </p:nvGraphicFramePr>
        <p:xfrm>
          <a:off x="1887538" y="1550988"/>
          <a:ext cx="3024187" cy="1184275"/>
        </p:xfrm>
        <a:graphic>
          <a:graphicData uri="http://schemas.openxmlformats.org/presentationml/2006/ole">
            <p:oleObj spid="_x0000_s9218" r:id="rId3" imgW="1143000" imgH="444500" progId="">
              <p:embed/>
            </p:oleObj>
          </a:graphicData>
        </a:graphic>
      </p:graphicFrame>
      <p:graphicFrame>
        <p:nvGraphicFramePr>
          <p:cNvPr id="9219" name="Object 11"/>
          <p:cNvGraphicFramePr>
            <a:graphicFrameLocks/>
          </p:cNvGraphicFramePr>
          <p:nvPr/>
        </p:nvGraphicFramePr>
        <p:xfrm>
          <a:off x="5754688" y="1798638"/>
          <a:ext cx="1160462" cy="596900"/>
        </p:xfrm>
        <a:graphic>
          <a:graphicData uri="http://schemas.openxmlformats.org/presentationml/2006/ole">
            <p:oleObj spid="_x0000_s9219" r:id="rId4" imgW="444307" imgH="228501" progId="">
              <p:embed/>
            </p:oleObj>
          </a:graphicData>
        </a:graphic>
      </p:graphicFrame>
      <p:sp>
        <p:nvSpPr>
          <p:cNvPr id="9223" name="Rectangle 12"/>
          <p:cNvSpPr>
            <a:spLocks noChangeArrowheads="1"/>
          </p:cNvSpPr>
          <p:nvPr/>
        </p:nvSpPr>
        <p:spPr bwMode="auto">
          <a:xfrm>
            <a:off x="6959600" y="1874838"/>
            <a:ext cx="2025650" cy="400050"/>
          </a:xfrm>
          <a:prstGeom prst="rect">
            <a:avLst/>
          </a:prstGeom>
          <a:noFill/>
          <a:ln w="9525">
            <a:noFill/>
            <a:miter lim="800000"/>
            <a:headEnd/>
            <a:tailEnd/>
          </a:ln>
        </p:spPr>
        <p:txBody>
          <a:bodyPr>
            <a:spAutoFit/>
          </a:bodyPr>
          <a:lstStyle/>
          <a:p>
            <a:pPr>
              <a:lnSpc>
                <a:spcPct val="100000"/>
              </a:lnSpc>
            </a:pPr>
            <a:r>
              <a:rPr lang="zh-CN" altLang="en-US" sz="2000">
                <a:solidFill>
                  <a:schemeClr val="tx1"/>
                </a:solidFill>
                <a:latin typeface="Verdana" pitchFamily="34" charset="0"/>
              </a:rPr>
              <a:t>均为恒定不变</a:t>
            </a:r>
            <a:r>
              <a:rPr lang="zh-CN" altLang="en-US" sz="2000">
                <a:solidFill>
                  <a:srgbClr val="FF3300"/>
                </a:solidFill>
                <a:latin typeface="Times New Roman" pitchFamily="18" charset="0"/>
              </a:rPr>
              <a:t> </a:t>
            </a:r>
          </a:p>
        </p:txBody>
      </p:sp>
      <p:sp>
        <p:nvSpPr>
          <p:cNvPr id="574477" name="Rectangle 13"/>
          <p:cNvSpPr>
            <a:spLocks noChangeArrowheads="1"/>
          </p:cNvSpPr>
          <p:nvPr/>
        </p:nvSpPr>
        <p:spPr bwMode="auto">
          <a:xfrm>
            <a:off x="1870075" y="3551238"/>
            <a:ext cx="3630613" cy="454025"/>
          </a:xfrm>
          <a:prstGeom prst="rect">
            <a:avLst/>
          </a:prstGeom>
          <a:noFill/>
          <a:ln w="9525">
            <a:noFill/>
            <a:miter lim="800000"/>
          </a:ln>
          <a:effectLst/>
        </p:spPr>
        <p:txBody>
          <a:bodyPr/>
          <a:lstStyle/>
          <a:p>
            <a:pPr>
              <a:buClr>
                <a:srgbClr val="FF9933"/>
              </a:buClr>
              <a:defRPr/>
            </a:pPr>
            <a:r>
              <a:rPr lang="zh-CN" altLang="en-US" sz="2000">
                <a:solidFill>
                  <a:srgbClr val="A50021"/>
                </a:solidFill>
                <a:effectLst>
                  <a:outerShdw blurRad="38100" dist="38100" dir="2700000" algn="tl">
                    <a:srgbClr val="C0C0C0"/>
                  </a:outerShdw>
                </a:effectLst>
                <a:latin typeface="Arial" pitchFamily="34" charset="0"/>
              </a:rPr>
              <a:t>则：转差功率 </a:t>
            </a:r>
          </a:p>
        </p:txBody>
      </p:sp>
      <p:sp>
        <p:nvSpPr>
          <p:cNvPr id="8201" name="Rectangle 14"/>
          <p:cNvSpPr>
            <a:spLocks noChangeArrowheads="1"/>
          </p:cNvSpPr>
          <p:nvPr/>
        </p:nvSpPr>
        <p:spPr bwMode="auto">
          <a:xfrm>
            <a:off x="1776413" y="5026025"/>
            <a:ext cx="7367587" cy="1616075"/>
          </a:xfrm>
          <a:prstGeom prst="rect">
            <a:avLst/>
          </a:prstGeom>
          <a:noFill/>
          <a:ln w="9525">
            <a:noFill/>
            <a:miter lim="800000"/>
          </a:ln>
        </p:spPr>
        <p:txBody>
          <a:bodyPr>
            <a:spAutoFit/>
          </a:bodyPr>
          <a:lstStyle/>
          <a:p>
            <a:pPr>
              <a:lnSpc>
                <a:spcPct val="100000"/>
              </a:lnSpc>
              <a:defRPr/>
            </a:pPr>
            <a:r>
              <a:rPr lang="en-US" altLang="zh-CN" sz="2000" i="1">
                <a:solidFill>
                  <a:schemeClr val="tx1"/>
                </a:solidFill>
                <a:latin typeface="Verdana" panose="020B0604030504040204" pitchFamily="34" charset="0"/>
              </a:rPr>
              <a:t>P</a:t>
            </a:r>
            <a:r>
              <a:rPr lang="en-US" altLang="zh-CN" sz="2000" baseline="-25000">
                <a:solidFill>
                  <a:schemeClr val="tx1"/>
                </a:solidFill>
                <a:latin typeface="Verdana" panose="020B0604030504040204" pitchFamily="34" charset="0"/>
              </a:rPr>
              <a:t>s</a:t>
            </a:r>
            <a:r>
              <a:rPr lang="zh-CN" altLang="en-US" sz="2000">
                <a:solidFill>
                  <a:schemeClr val="tx1"/>
                </a:solidFill>
                <a:latin typeface="Verdana" panose="020B0604030504040204" pitchFamily="34" charset="0"/>
              </a:rPr>
              <a:t>随着转差率</a:t>
            </a:r>
            <a:r>
              <a:rPr lang="en-US" altLang="zh-CN" sz="2000">
                <a:solidFill>
                  <a:schemeClr val="tx1"/>
                </a:solidFill>
                <a:latin typeface="Verdana" panose="020B0604030504040204" pitchFamily="34" charset="0"/>
              </a:rPr>
              <a:t>s</a:t>
            </a:r>
            <a:r>
              <a:rPr lang="zh-CN" altLang="en-US" sz="2000">
                <a:solidFill>
                  <a:schemeClr val="tx1"/>
                </a:solidFill>
                <a:latin typeface="Verdana" panose="020B0604030504040204" pitchFamily="34" charset="0"/>
              </a:rPr>
              <a:t>的加大而增加。</a:t>
            </a:r>
          </a:p>
          <a:p>
            <a:pPr>
              <a:lnSpc>
                <a:spcPct val="100000"/>
              </a:lnSpc>
              <a:buClr>
                <a:schemeClr val="folHlink"/>
              </a:buClr>
              <a:buFont typeface="Wingdings" panose="05000000000000000000" pitchFamily="2" charset="2"/>
              <a:buNone/>
              <a:defRPr/>
            </a:pPr>
            <a:r>
              <a:rPr lang="zh-CN" altLang="en-US" sz="2000">
                <a:solidFill>
                  <a:srgbClr val="FF0000"/>
                </a:solidFill>
                <a:latin typeface="Verdana" panose="020B0604030504040204" pitchFamily="34" charset="0"/>
              </a:rPr>
              <a:t>带恒转矩负载</a:t>
            </a:r>
            <a:r>
              <a:rPr lang="zh-CN" altLang="en-US" sz="2000">
                <a:solidFill>
                  <a:schemeClr val="tx1"/>
                </a:solidFill>
                <a:latin typeface="Verdana" panose="020B0604030504040204" pitchFamily="34" charset="0"/>
              </a:rPr>
              <a:t>的</a:t>
            </a:r>
            <a:r>
              <a:rPr lang="zh-CN" altLang="en-US" sz="2000">
                <a:solidFill>
                  <a:srgbClr val="FF0000"/>
                </a:solidFill>
                <a:latin typeface="Verdana" panose="020B0604030504040204" pitchFamily="34" charset="0"/>
              </a:rPr>
              <a:t>降压调速</a:t>
            </a:r>
            <a:r>
              <a:rPr lang="zh-CN" altLang="en-US" sz="2000">
                <a:solidFill>
                  <a:schemeClr val="tx1"/>
                </a:solidFill>
                <a:latin typeface="Verdana" panose="020B0604030504040204" pitchFamily="34" charset="0"/>
              </a:rPr>
              <a:t>就是靠</a:t>
            </a:r>
            <a:r>
              <a:rPr lang="zh-CN" altLang="en-US" sz="2000">
                <a:solidFill>
                  <a:srgbClr val="FF0000"/>
                </a:solidFill>
                <a:latin typeface="Verdana" panose="020B0604030504040204" pitchFamily="34" charset="0"/>
              </a:rPr>
              <a:t>增大转差功率</a:t>
            </a:r>
            <a:r>
              <a:rPr lang="zh-CN" altLang="en-US" sz="2000">
                <a:solidFill>
                  <a:schemeClr val="tx1"/>
                </a:solidFill>
                <a:latin typeface="Verdana" panose="020B0604030504040204" pitchFamily="34" charset="0"/>
              </a:rPr>
              <a:t>、</a:t>
            </a:r>
            <a:r>
              <a:rPr lang="zh-CN" altLang="en-US" sz="2000">
                <a:solidFill>
                  <a:srgbClr val="FF0000"/>
                </a:solidFill>
                <a:latin typeface="Verdana" panose="020B0604030504040204" pitchFamily="34" charset="0"/>
              </a:rPr>
              <a:t>减小输出功率</a:t>
            </a:r>
            <a:r>
              <a:rPr lang="zh-CN" altLang="en-US" sz="2000">
                <a:solidFill>
                  <a:schemeClr val="tx1"/>
                </a:solidFill>
                <a:latin typeface="Verdana" panose="020B0604030504040204" pitchFamily="34" charset="0"/>
              </a:rPr>
              <a:t>来</a:t>
            </a:r>
            <a:r>
              <a:rPr lang="zh-CN" altLang="en-US" sz="2000">
                <a:solidFill>
                  <a:srgbClr val="FF0000"/>
                </a:solidFill>
                <a:latin typeface="Verdana" panose="020B0604030504040204" pitchFamily="34" charset="0"/>
              </a:rPr>
              <a:t>换取转速的降低</a:t>
            </a:r>
            <a:r>
              <a:rPr lang="zh-CN" altLang="en-US" sz="2000">
                <a:solidFill>
                  <a:schemeClr val="tx1"/>
                </a:solidFill>
                <a:latin typeface="Verdana" panose="020B0604030504040204" pitchFamily="34" charset="0"/>
              </a:rPr>
              <a:t>。</a:t>
            </a:r>
          </a:p>
          <a:p>
            <a:pPr>
              <a:lnSpc>
                <a:spcPct val="100000"/>
              </a:lnSpc>
              <a:buClr>
                <a:schemeClr val="folHlink"/>
              </a:buClr>
              <a:buFont typeface="Wingdings" panose="05000000000000000000" pitchFamily="2" charset="2"/>
              <a:buNone/>
              <a:defRPr/>
            </a:pPr>
            <a:r>
              <a:rPr lang="zh-CN" altLang="en-US" sz="2000">
                <a:solidFill>
                  <a:srgbClr val="C00000"/>
                </a:solidFill>
                <a:effectLst>
                  <a:outerShdw blurRad="38100" dist="38100" dir="2700000" algn="tl">
                    <a:srgbClr val="C0C0C0"/>
                  </a:outerShdw>
                </a:effectLst>
                <a:latin typeface="Verdana" panose="020B0604030504040204" pitchFamily="34" charset="0"/>
              </a:rPr>
              <a:t>增加的转差功率全部以发热的形式消耗在转子电阻上，这就是转差功率消耗型的由来</a:t>
            </a:r>
            <a:r>
              <a:rPr lang="zh-CN" altLang="en-US" sz="2000">
                <a:solidFill>
                  <a:schemeClr val="tx1"/>
                </a:solidFill>
                <a:latin typeface="Verdana" panose="020B0604030504040204" pitchFamily="34" charset="0"/>
              </a:rPr>
              <a:t>。</a:t>
            </a:r>
          </a:p>
        </p:txBody>
      </p:sp>
      <p:sp>
        <p:nvSpPr>
          <p:cNvPr id="574480" name="Rectangle 16"/>
          <p:cNvSpPr>
            <a:spLocks noChangeArrowheads="1"/>
          </p:cNvSpPr>
          <p:nvPr/>
        </p:nvSpPr>
        <p:spPr bwMode="auto">
          <a:xfrm>
            <a:off x="1700213" y="344488"/>
            <a:ext cx="7443787" cy="534987"/>
          </a:xfrm>
          <a:prstGeom prst="rect">
            <a:avLst/>
          </a:prstGeom>
          <a:noFill/>
          <a:ln w="9525">
            <a:noFill/>
            <a:miter lim="800000"/>
          </a:ln>
          <a:effectLst/>
        </p:spPr>
        <p:txBody>
          <a:bodyPr>
            <a:spAutoFit/>
          </a:bodyPr>
          <a:lstStyle/>
          <a:p>
            <a:pPr algn="ctr">
              <a:buFontTx/>
              <a:buNone/>
              <a:defRPr/>
            </a:pPr>
            <a:r>
              <a:rPr kumimoji="1" lang="zh-CN" altLang="en-US" sz="3200" dirty="0">
                <a:solidFill>
                  <a:srgbClr val="CC0000"/>
                </a:solidFill>
                <a:effectLst>
                  <a:outerShdw blurRad="38100" dist="38100" dir="2700000" algn="tl">
                    <a:srgbClr val="C0C0C0"/>
                  </a:outerShdw>
                </a:effectLst>
                <a:ea typeface="隶书" panose="02010509060101010101" pitchFamily="49" charset="-122"/>
                <a:sym typeface="+mn-ea"/>
              </a:rPr>
              <a:t>降电压调速属于转差功率消耗型的由来</a:t>
            </a:r>
          </a:p>
        </p:txBody>
      </p:sp>
      <p:graphicFrame>
        <p:nvGraphicFramePr>
          <p:cNvPr id="9220" name="Object 23"/>
          <p:cNvGraphicFramePr>
            <a:graphicFrameLocks noGrp="1"/>
          </p:cNvGraphicFramePr>
          <p:nvPr>
            <p:ph/>
          </p:nvPr>
        </p:nvGraphicFramePr>
        <p:xfrm>
          <a:off x="1906588" y="3854450"/>
          <a:ext cx="5062537" cy="1282700"/>
        </p:xfrm>
        <a:graphic>
          <a:graphicData uri="http://schemas.openxmlformats.org/presentationml/2006/ole">
            <p:oleObj spid="_x0000_s9220" r:id="rId5" imgW="1650284" imgH="444307" progId="">
              <p:embed/>
            </p:oleObj>
          </a:graphicData>
        </a:graphic>
      </p:graphicFrame>
      <p:sp>
        <p:nvSpPr>
          <p:cNvPr id="17"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5"/>
          <p:cNvSpPr>
            <a:spLocks noChangeArrowheads="1"/>
          </p:cNvSpPr>
          <p:nvPr/>
        </p:nvSpPr>
        <p:spPr bwMode="auto">
          <a:xfrm>
            <a:off x="0" y="2038350"/>
            <a:ext cx="1671638" cy="614363"/>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0"/>
          <p:cNvGraphicFramePr>
            <a:graphicFrameLocks/>
          </p:cNvGraphicFramePr>
          <p:nvPr/>
        </p:nvGraphicFramePr>
        <p:xfrm>
          <a:off x="5030788" y="3105150"/>
          <a:ext cx="4125912" cy="3686175"/>
        </p:xfrm>
        <a:graphic>
          <a:graphicData uri="http://schemas.openxmlformats.org/presentationml/2006/ole">
            <p:oleObj spid="_x0000_s10242" r:id="rId3" imgW="4667902" imgH="4266667" progId="PBrush">
              <p:embed/>
            </p:oleObj>
          </a:graphicData>
        </a:graphic>
      </p:graphicFrame>
      <p:sp>
        <p:nvSpPr>
          <p:cNvPr id="7" name="TextBox 6"/>
          <p:cNvSpPr txBox="1">
            <a:spLocks noChangeArrowheads="1"/>
          </p:cNvSpPr>
          <p:nvPr/>
        </p:nvSpPr>
        <p:spPr bwMode="auto">
          <a:xfrm>
            <a:off x="6286500" y="2455863"/>
            <a:ext cx="2857500" cy="457200"/>
          </a:xfrm>
          <a:prstGeom prst="rect">
            <a:avLst/>
          </a:prstGeom>
          <a:noFill/>
          <a:ln w="9525">
            <a:noFill/>
            <a:miter lim="800000"/>
          </a:ln>
        </p:spPr>
        <p:txBody>
          <a:bodyPr>
            <a:spAutoFit/>
          </a:bodyPr>
          <a:lstStyle/>
          <a:p>
            <a:pPr algn="ctr">
              <a:lnSpc>
                <a:spcPct val="100000"/>
              </a:lnSpc>
              <a:buFontTx/>
              <a:buNone/>
              <a:defRPr/>
            </a:pPr>
            <a:r>
              <a:rPr kumimoji="1" lang="zh-CN" altLang="en-US">
                <a:solidFill>
                  <a:schemeClr val="tx2"/>
                </a:solidFill>
                <a:effectLst>
                  <a:outerShdw blurRad="38100" dist="38100" dir="2700000" algn="tl">
                    <a:srgbClr val="C0C0C0"/>
                  </a:outerShdw>
                </a:effectLst>
                <a:latin typeface="宋体" panose="02010600030101010101" pitchFamily="2" charset="-122"/>
                <a:sym typeface="+mn-ea"/>
              </a:rPr>
              <a:t>能量流程图</a:t>
            </a:r>
            <a:endParaRPr kumimoji="1" lang="zh-CN" altLang="en-US">
              <a:solidFill>
                <a:schemeClr val="tx1"/>
              </a:solidFill>
              <a:effectLst>
                <a:outerShdw blurRad="38100" dist="38100" dir="2700000" algn="tl">
                  <a:srgbClr val="C0C0C0"/>
                </a:outerShdw>
              </a:effectLst>
              <a:latin typeface="Times New Roman" panose="02020603050405020304" pitchFamily="18" charset="0"/>
              <a:sym typeface="+mn-ea"/>
            </a:endParaRPr>
          </a:p>
        </p:txBody>
      </p:sp>
      <p:graphicFrame>
        <p:nvGraphicFramePr>
          <p:cNvPr id="214022" name="Object 6"/>
          <p:cNvGraphicFramePr>
            <a:graphicFrameLocks/>
          </p:cNvGraphicFramePr>
          <p:nvPr/>
        </p:nvGraphicFramePr>
        <p:xfrm>
          <a:off x="3084513" y="3922713"/>
          <a:ext cx="2482850" cy="1492250"/>
        </p:xfrm>
        <a:graphic>
          <a:graphicData uri="http://schemas.openxmlformats.org/presentationml/2006/ole">
            <p:oleObj spid="_x0000_s10243" r:id="rId4" imgW="1562100" imgH="939800" progId="">
              <p:embed/>
            </p:oleObj>
          </a:graphicData>
        </a:graphic>
      </p:graphicFrame>
      <p:sp>
        <p:nvSpPr>
          <p:cNvPr id="214023" name="Text Box 7"/>
          <p:cNvSpPr txBox="1">
            <a:spLocks noChangeArrowheads="1"/>
          </p:cNvSpPr>
          <p:nvPr/>
        </p:nvSpPr>
        <p:spPr bwMode="auto">
          <a:xfrm>
            <a:off x="1697038" y="3849688"/>
            <a:ext cx="1512887" cy="1604962"/>
          </a:xfrm>
          <a:prstGeom prst="rect">
            <a:avLst/>
          </a:prstGeom>
          <a:noFill/>
          <a:ln w="19050">
            <a:noFill/>
            <a:miter lim="800000"/>
            <a:headEnd/>
            <a:tailEnd/>
          </a:ln>
        </p:spPr>
        <p:txBody>
          <a:bodyPr>
            <a:spAutoFit/>
          </a:bodyPr>
          <a:lstStyle/>
          <a:p>
            <a:pPr algn="ctr">
              <a:lnSpc>
                <a:spcPct val="100000"/>
              </a:lnSpc>
              <a:spcBef>
                <a:spcPct val="50000"/>
              </a:spcBef>
            </a:pPr>
            <a:r>
              <a:rPr lang="zh-CN" altLang="en-US" sz="1800">
                <a:solidFill>
                  <a:schemeClr val="tx1"/>
                </a:solidFill>
                <a:latin typeface="Times New Roman" pitchFamily="18" charset="0"/>
              </a:rPr>
              <a:t>输出功率：</a:t>
            </a:r>
          </a:p>
          <a:p>
            <a:pPr algn="ctr">
              <a:lnSpc>
                <a:spcPct val="100000"/>
              </a:lnSpc>
              <a:spcBef>
                <a:spcPct val="50000"/>
              </a:spcBef>
            </a:pPr>
            <a:r>
              <a:rPr lang="zh-CN" altLang="en-US" sz="1800">
                <a:solidFill>
                  <a:schemeClr val="tx1"/>
                </a:solidFill>
                <a:latin typeface="Times New Roman" pitchFamily="18" charset="0"/>
              </a:rPr>
              <a:t>机械损耗：</a:t>
            </a:r>
          </a:p>
          <a:p>
            <a:pPr algn="ctr">
              <a:lnSpc>
                <a:spcPct val="100000"/>
              </a:lnSpc>
              <a:spcBef>
                <a:spcPct val="50000"/>
              </a:spcBef>
            </a:pPr>
            <a:r>
              <a:rPr lang="zh-CN" altLang="en-US" sz="1800">
                <a:solidFill>
                  <a:schemeClr val="tx1"/>
                </a:solidFill>
                <a:latin typeface="Times New Roman" pitchFamily="18" charset="0"/>
              </a:rPr>
              <a:t>转差功率：</a:t>
            </a:r>
          </a:p>
          <a:p>
            <a:pPr algn="ctr">
              <a:lnSpc>
                <a:spcPct val="100000"/>
              </a:lnSpc>
              <a:spcBef>
                <a:spcPct val="50000"/>
              </a:spcBef>
            </a:pPr>
            <a:r>
              <a:rPr lang="zh-CN" altLang="en-US" sz="1800">
                <a:solidFill>
                  <a:schemeClr val="tx1"/>
                </a:solidFill>
                <a:latin typeface="Times New Roman" pitchFamily="18" charset="0"/>
              </a:rPr>
              <a:t>转子铜耗：</a:t>
            </a:r>
          </a:p>
        </p:txBody>
      </p:sp>
      <p:graphicFrame>
        <p:nvGraphicFramePr>
          <p:cNvPr id="214024" name="Object 8"/>
          <p:cNvGraphicFramePr>
            <a:graphicFrameLocks/>
          </p:cNvGraphicFramePr>
          <p:nvPr/>
        </p:nvGraphicFramePr>
        <p:xfrm>
          <a:off x="3367088" y="1401763"/>
          <a:ext cx="2638425" cy="2063750"/>
        </p:xfrm>
        <a:graphic>
          <a:graphicData uri="http://schemas.openxmlformats.org/presentationml/2006/ole">
            <p:oleObj spid="_x0000_s10244" r:id="rId5" imgW="1574117" imgH="1231366" progId="">
              <p:embed/>
            </p:oleObj>
          </a:graphicData>
        </a:graphic>
      </p:graphicFrame>
      <p:sp>
        <p:nvSpPr>
          <p:cNvPr id="214025" name="Text Box 9"/>
          <p:cNvSpPr txBox="1">
            <a:spLocks noChangeArrowheads="1"/>
          </p:cNvSpPr>
          <p:nvPr/>
        </p:nvSpPr>
        <p:spPr bwMode="auto">
          <a:xfrm>
            <a:off x="1481138" y="1325563"/>
            <a:ext cx="2160587" cy="2682875"/>
          </a:xfrm>
          <a:prstGeom prst="rect">
            <a:avLst/>
          </a:prstGeom>
          <a:noFill/>
          <a:ln w="19050">
            <a:noFill/>
            <a:miter lim="800000"/>
            <a:headEnd/>
            <a:tailEnd/>
          </a:ln>
        </p:spPr>
        <p:txBody>
          <a:bodyPr>
            <a:spAutoFit/>
          </a:bodyPr>
          <a:lstStyle/>
          <a:p>
            <a:pPr algn="ctr">
              <a:lnSpc>
                <a:spcPct val="100000"/>
              </a:lnSpc>
              <a:spcBef>
                <a:spcPct val="50000"/>
              </a:spcBef>
            </a:pPr>
            <a:r>
              <a:rPr lang="zh-CN" altLang="en-US" sz="2000">
                <a:solidFill>
                  <a:schemeClr val="tx1"/>
                </a:solidFill>
                <a:latin typeface="Times New Roman" pitchFamily="18" charset="0"/>
              </a:rPr>
              <a:t>输入功率：</a:t>
            </a:r>
          </a:p>
          <a:p>
            <a:pPr algn="ctr">
              <a:lnSpc>
                <a:spcPct val="100000"/>
              </a:lnSpc>
              <a:spcBef>
                <a:spcPct val="50000"/>
              </a:spcBef>
            </a:pPr>
            <a:r>
              <a:rPr lang="zh-CN" altLang="en-US" sz="2000">
                <a:solidFill>
                  <a:schemeClr val="tx1"/>
                </a:solidFill>
                <a:latin typeface="Times New Roman" pitchFamily="18" charset="0"/>
              </a:rPr>
              <a:t>定子铜耗：</a:t>
            </a:r>
          </a:p>
          <a:p>
            <a:pPr algn="ctr">
              <a:lnSpc>
                <a:spcPct val="100000"/>
              </a:lnSpc>
              <a:spcBef>
                <a:spcPct val="50000"/>
              </a:spcBef>
            </a:pPr>
            <a:r>
              <a:rPr lang="zh-CN" altLang="en-US" sz="2000">
                <a:solidFill>
                  <a:schemeClr val="tx1"/>
                </a:solidFill>
                <a:latin typeface="Times New Roman" pitchFamily="18" charset="0"/>
              </a:rPr>
              <a:t>励磁铁耗：</a:t>
            </a:r>
          </a:p>
          <a:p>
            <a:pPr algn="ctr">
              <a:lnSpc>
                <a:spcPct val="100000"/>
              </a:lnSpc>
              <a:spcBef>
                <a:spcPct val="50000"/>
              </a:spcBef>
            </a:pPr>
            <a:r>
              <a:rPr lang="zh-CN" altLang="en-US" sz="2000">
                <a:solidFill>
                  <a:schemeClr val="tx1"/>
                </a:solidFill>
                <a:latin typeface="Times New Roman" pitchFamily="18" charset="0"/>
              </a:rPr>
              <a:t>电磁功率：</a:t>
            </a:r>
          </a:p>
          <a:p>
            <a:pPr algn="ctr">
              <a:lnSpc>
                <a:spcPct val="100000"/>
              </a:lnSpc>
              <a:spcBef>
                <a:spcPct val="50000"/>
              </a:spcBef>
            </a:pPr>
            <a:r>
              <a:rPr lang="zh-CN" altLang="en-US" sz="2000">
                <a:solidFill>
                  <a:schemeClr val="tx1"/>
                </a:solidFill>
                <a:latin typeface="Times New Roman" pitchFamily="18" charset="0"/>
              </a:rPr>
              <a:t>机械功率：</a:t>
            </a:r>
          </a:p>
          <a:p>
            <a:pPr algn="ctr">
              <a:lnSpc>
                <a:spcPct val="100000"/>
              </a:lnSpc>
              <a:spcBef>
                <a:spcPct val="50000"/>
              </a:spcBef>
            </a:pPr>
            <a:endParaRPr lang="en-US" altLang="zh-CN" sz="2000">
              <a:solidFill>
                <a:schemeClr val="tx1"/>
              </a:solidFill>
              <a:latin typeface="Times New Roman" pitchFamily="18" charset="0"/>
            </a:endParaRPr>
          </a:p>
        </p:txBody>
      </p:sp>
      <p:sp>
        <p:nvSpPr>
          <p:cNvPr id="15" name="TextBox 14"/>
          <p:cNvSpPr txBox="1"/>
          <p:nvPr/>
        </p:nvSpPr>
        <p:spPr>
          <a:xfrm>
            <a:off x="2047875" y="338138"/>
            <a:ext cx="5624513" cy="433387"/>
          </a:xfrm>
          <a:prstGeom prst="rect">
            <a:avLst/>
          </a:prstGeom>
          <a:noFill/>
        </p:spPr>
        <p:txBody>
          <a:bodyPr>
            <a:spAutoFit/>
          </a:bodyPr>
          <a:lstStyle/>
          <a:p>
            <a:pPr algn="ctr">
              <a:buFontTx/>
              <a:buNone/>
              <a:defRPr/>
            </a:pPr>
            <a:r>
              <a:rPr lang="zh-CN" altLang="en-US" dirty="0">
                <a:solidFill>
                  <a:srgbClr val="C00000"/>
                </a:solidFill>
                <a:effectLst>
                  <a:outerShdw blurRad="38100" dist="38100" dir="2700000" algn="tl">
                    <a:srgbClr val="000000">
                      <a:alpha val="43137"/>
                    </a:srgbClr>
                  </a:outerShdw>
                </a:effectLst>
                <a:sym typeface="+mn-ea"/>
              </a:rPr>
              <a:t>复习一下：</a:t>
            </a:r>
          </a:p>
        </p:txBody>
      </p:sp>
      <p:sp>
        <p:nvSpPr>
          <p:cNvPr id="16" name="矩形 15"/>
          <p:cNvSpPr/>
          <p:nvPr/>
        </p:nvSpPr>
        <p:spPr>
          <a:xfrm>
            <a:off x="2901950" y="892175"/>
            <a:ext cx="4492625" cy="461963"/>
          </a:xfrm>
          <a:prstGeom prst="rect">
            <a:avLst/>
          </a:prstGeom>
        </p:spPr>
        <p:txBody>
          <a:bodyPr wrap="none">
            <a:spAutoFit/>
          </a:bodyPr>
          <a:lstStyle/>
          <a:p>
            <a:pPr eaLnBrk="0" hangingPunct="0">
              <a:lnSpc>
                <a:spcPct val="100000"/>
              </a:lnSpc>
              <a:buFontTx/>
              <a:buNone/>
              <a:defRPr/>
            </a:pPr>
            <a:r>
              <a:rPr lang="zh-CN" altLang="en-US" dirty="0">
                <a:solidFill>
                  <a:schemeClr val="tx1"/>
                </a:solidFill>
                <a:effectLst>
                  <a:outerShdw blurRad="38100" dist="38100" dir="2700000" algn="tl">
                    <a:srgbClr val="000000"/>
                  </a:outerShdw>
                </a:effectLst>
                <a:latin typeface="Times New Roman" panose="02020603050405020304" pitchFamily="18" charset="0"/>
                <a:ea typeface="华文新魏" panose="02010800040101010101" pitchFamily="2" charset="-122"/>
                <a:sym typeface="+mn-ea"/>
              </a:rPr>
              <a:t>调压调速系统中的功率损耗分析</a:t>
            </a:r>
          </a:p>
        </p:txBody>
      </p:sp>
      <p:sp>
        <p:nvSpPr>
          <p:cNvPr id="17"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5"/>
          <p:cNvSpPr>
            <a:spLocks noChangeArrowheads="1"/>
          </p:cNvSpPr>
          <p:nvPr/>
        </p:nvSpPr>
        <p:spPr bwMode="auto">
          <a:xfrm>
            <a:off x="0" y="2038350"/>
            <a:ext cx="1671638" cy="614363"/>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7"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8"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1506"/>
                                        </p:tgtEl>
                                        <p:attrNameLst>
                                          <p:attrName>style.visibility</p:attrName>
                                        </p:attrNameLst>
                                      </p:cBhvr>
                                      <p:to>
                                        <p:strVal val="visible"/>
                                      </p:to>
                                    </p:set>
                                    <p:anim calcmode="lin" valueType="num">
                                      <p:cBhvr additive="base">
                                        <p:cTn id="11" dur="500" fill="hold"/>
                                        <p:tgtEl>
                                          <p:spTgt spid="21506"/>
                                        </p:tgtEl>
                                        <p:attrNameLst>
                                          <p:attrName>ppt_x</p:attrName>
                                        </p:attrNameLst>
                                      </p:cBhvr>
                                      <p:tavLst>
                                        <p:tav tm="0">
                                          <p:val>
                                            <p:strVal val="#ppt_x"/>
                                          </p:val>
                                        </p:tav>
                                        <p:tav tm="100000">
                                          <p:val>
                                            <p:strVal val="#ppt_x"/>
                                          </p:val>
                                        </p:tav>
                                      </p:tavLst>
                                    </p:anim>
                                    <p:anim calcmode="lin" valueType="num">
                                      <p:cBhvr additive="base">
                                        <p:cTn id="12" dur="500" fill="hold"/>
                                        <p:tgtEl>
                                          <p:spTgt spid="2150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40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40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40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40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4023" grpId="0"/>
      <p:bldP spid="2140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8813" y="219075"/>
            <a:ext cx="6578600" cy="757238"/>
          </a:xfrm>
          <a:prstGeom prst="rect">
            <a:avLst/>
          </a:prstGeom>
          <a:noFill/>
        </p:spPr>
        <p:txBody>
          <a:bodyPr>
            <a:spAutoFit/>
          </a:bodyPr>
          <a:lstStyle/>
          <a:p>
            <a:pPr algn="ctr">
              <a:buFontTx/>
              <a:buNone/>
              <a:defRPr/>
            </a:pPr>
            <a:r>
              <a:rPr kumimoji="1" lang="zh-CN" altLang="en-US" dirty="0">
                <a:solidFill>
                  <a:srgbClr val="C00000"/>
                </a:solidFill>
                <a:effectLst>
                  <a:outerShdw blurRad="38100" dist="38100" dir="2700000" algn="tl">
                    <a:srgbClr val="000000">
                      <a:alpha val="43137"/>
                    </a:srgbClr>
                  </a:outerShdw>
                </a:effectLst>
                <a:latin typeface="Verdana" panose="020B0604030504040204" pitchFamily="34" charset="0"/>
                <a:sym typeface="+mn-ea"/>
              </a:rPr>
              <a:t>降电压调速的转差功率全部以发热的形式消耗在转子电阻上！</a:t>
            </a:r>
            <a:endParaRPr lang="zh-CN" altLang="en-US" dirty="0">
              <a:sym typeface="+mn-ea"/>
            </a:endParaRPr>
          </a:p>
        </p:txBody>
      </p:sp>
      <p:sp>
        <p:nvSpPr>
          <p:cNvPr id="3" name="矩形 2"/>
          <p:cNvSpPr/>
          <p:nvPr/>
        </p:nvSpPr>
        <p:spPr>
          <a:xfrm>
            <a:off x="1947863" y="1069975"/>
            <a:ext cx="1112837" cy="431800"/>
          </a:xfrm>
          <a:prstGeom prst="rect">
            <a:avLst/>
          </a:prstGeom>
        </p:spPr>
        <p:txBody>
          <a:bodyPr wrap="none">
            <a:spAutoFit/>
          </a:bodyPr>
          <a:lstStyle/>
          <a:p>
            <a:pPr algn="ctr">
              <a:buFontTx/>
              <a:buNone/>
              <a:defRPr/>
            </a:pPr>
            <a:r>
              <a:rPr lang="zh-CN" altLang="zh-CN" dirty="0">
                <a:solidFill>
                  <a:schemeClr val="tx1"/>
                </a:solidFill>
                <a:effectLst>
                  <a:outerShdw blurRad="38100" dist="38100" dir="2700000" algn="tl">
                    <a:srgbClr val="000000">
                      <a:alpha val="43137"/>
                    </a:srgbClr>
                  </a:outerShdw>
                </a:effectLst>
                <a:sym typeface="+mn-ea"/>
              </a:rPr>
              <a:t>推导：</a:t>
            </a:r>
            <a:endParaRPr lang="zh-CN" altLang="en-US" dirty="0">
              <a:solidFill>
                <a:schemeClr val="tx1"/>
              </a:solidFill>
              <a:effectLst>
                <a:outerShdw blurRad="38100" dist="38100" dir="2700000" algn="tl">
                  <a:srgbClr val="000000">
                    <a:alpha val="43137"/>
                  </a:srgbClr>
                </a:outerShdw>
              </a:effectLst>
              <a:sym typeface="+mn-ea"/>
            </a:endParaRPr>
          </a:p>
        </p:txBody>
      </p:sp>
      <p:pic>
        <p:nvPicPr>
          <p:cNvPr id="11271" name="Picture 2"/>
          <p:cNvPicPr>
            <a:picLocks noChangeAspect="1" noChangeArrowheads="1"/>
          </p:cNvPicPr>
          <p:nvPr/>
        </p:nvPicPr>
        <p:blipFill>
          <a:blip r:embed="rId3" cstate="print"/>
          <a:srcRect/>
          <a:stretch>
            <a:fillRect/>
          </a:stretch>
        </p:blipFill>
        <p:spPr bwMode="auto">
          <a:xfrm>
            <a:off x="4672013" y="1674813"/>
            <a:ext cx="1163637" cy="550862"/>
          </a:xfrm>
          <a:prstGeom prst="rect">
            <a:avLst/>
          </a:prstGeom>
          <a:noFill/>
          <a:ln w="9525">
            <a:noFill/>
            <a:miter lim="800000"/>
            <a:headEnd/>
            <a:tailEnd/>
          </a:ln>
        </p:spPr>
      </p:pic>
      <p:sp>
        <p:nvSpPr>
          <p:cNvPr id="5" name="矩形 4"/>
          <p:cNvSpPr/>
          <p:nvPr/>
        </p:nvSpPr>
        <p:spPr>
          <a:xfrm>
            <a:off x="2211388" y="1658938"/>
            <a:ext cx="1885950" cy="403225"/>
          </a:xfrm>
          <a:prstGeom prst="rect">
            <a:avLst/>
          </a:prstGeom>
        </p:spPr>
        <p:txBody>
          <a:bodyPr wrap="none">
            <a:spAutoFit/>
          </a:bodyPr>
          <a:lstStyle/>
          <a:p>
            <a:pPr algn="ctr">
              <a:buFontTx/>
              <a:buNone/>
              <a:defRPr/>
            </a:pPr>
            <a:r>
              <a:rPr lang="zh-CN" altLang="zh-CN" sz="2200" dirty="0">
                <a:solidFill>
                  <a:schemeClr val="tx1"/>
                </a:solidFill>
                <a:effectLst>
                  <a:outerShdw blurRad="38100" dist="38100" dir="2700000" algn="tl">
                    <a:srgbClr val="000000">
                      <a:alpha val="43137"/>
                    </a:srgbClr>
                  </a:outerShdw>
                </a:effectLst>
                <a:sym typeface="+mn-ea"/>
              </a:rPr>
              <a:t>由于</a:t>
            </a:r>
            <a:r>
              <a:rPr lang="zh-CN" altLang="en-US" sz="2200" dirty="0">
                <a:solidFill>
                  <a:schemeClr val="tx1"/>
                </a:solidFill>
                <a:effectLst>
                  <a:outerShdw blurRad="38100" dist="38100" dir="2700000" algn="tl">
                    <a:srgbClr val="000000">
                      <a:alpha val="43137"/>
                    </a:srgbClr>
                  </a:outerShdw>
                </a:effectLst>
                <a:sym typeface="+mn-ea"/>
              </a:rPr>
              <a:t>转差功率</a:t>
            </a:r>
          </a:p>
        </p:txBody>
      </p:sp>
      <p:sp>
        <p:nvSpPr>
          <p:cNvPr id="6" name="矩形 5"/>
          <p:cNvSpPr/>
          <p:nvPr/>
        </p:nvSpPr>
        <p:spPr>
          <a:xfrm>
            <a:off x="2206625" y="2786063"/>
            <a:ext cx="1320800" cy="403225"/>
          </a:xfrm>
          <a:prstGeom prst="rect">
            <a:avLst/>
          </a:prstGeom>
        </p:spPr>
        <p:txBody>
          <a:bodyPr wrap="none">
            <a:spAutoFit/>
          </a:bodyPr>
          <a:lstStyle/>
          <a:p>
            <a:pPr algn="ctr">
              <a:buFontTx/>
              <a:buNone/>
              <a:defRPr/>
            </a:pPr>
            <a:r>
              <a:rPr lang="zh-CN" altLang="en-US" sz="2200" dirty="0">
                <a:solidFill>
                  <a:schemeClr val="tx1"/>
                </a:solidFill>
                <a:effectLst>
                  <a:outerShdw blurRad="38100" dist="38100" dir="2700000" algn="tl">
                    <a:srgbClr val="000000">
                      <a:alpha val="43137"/>
                    </a:srgbClr>
                  </a:outerShdw>
                </a:effectLst>
                <a:sym typeface="+mn-ea"/>
              </a:rPr>
              <a:t>电磁功率</a:t>
            </a:r>
          </a:p>
        </p:txBody>
      </p:sp>
      <p:sp>
        <p:nvSpPr>
          <p:cNvPr id="11274"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11266" name="Object 3"/>
          <p:cNvGraphicFramePr>
            <a:graphicFrameLocks/>
          </p:cNvGraphicFramePr>
          <p:nvPr/>
        </p:nvGraphicFramePr>
        <p:xfrm>
          <a:off x="4651375" y="2465388"/>
          <a:ext cx="1790700" cy="955675"/>
        </p:xfrm>
        <a:graphic>
          <a:graphicData uri="http://schemas.openxmlformats.org/presentationml/2006/ole">
            <p:oleObj spid="_x0000_s11266" r:id="rId4" imgW="837836" imgH="406224" progId="">
              <p:embed/>
            </p:oleObj>
          </a:graphicData>
        </a:graphic>
      </p:graphicFrame>
      <p:pic>
        <p:nvPicPr>
          <p:cNvPr id="11275" name="Picture 5"/>
          <p:cNvPicPr>
            <a:picLocks noChangeAspect="1" noChangeArrowheads="1"/>
          </p:cNvPicPr>
          <p:nvPr/>
        </p:nvPicPr>
        <p:blipFill>
          <a:blip r:embed="rId5" cstate="print"/>
          <a:srcRect/>
          <a:stretch>
            <a:fillRect/>
          </a:stretch>
        </p:blipFill>
        <p:spPr bwMode="auto">
          <a:xfrm>
            <a:off x="4672013" y="3802063"/>
            <a:ext cx="1604962" cy="574675"/>
          </a:xfrm>
          <a:prstGeom prst="rect">
            <a:avLst/>
          </a:prstGeom>
          <a:noFill/>
          <a:ln w="9525">
            <a:noFill/>
            <a:miter lim="800000"/>
            <a:headEnd/>
            <a:tailEnd/>
          </a:ln>
        </p:spPr>
      </p:pic>
      <p:sp>
        <p:nvSpPr>
          <p:cNvPr id="10" name="矩形 9"/>
          <p:cNvSpPr/>
          <p:nvPr/>
        </p:nvSpPr>
        <p:spPr>
          <a:xfrm>
            <a:off x="2225675" y="3883025"/>
            <a:ext cx="1319213" cy="403225"/>
          </a:xfrm>
          <a:prstGeom prst="rect">
            <a:avLst/>
          </a:prstGeom>
        </p:spPr>
        <p:txBody>
          <a:bodyPr wrap="none">
            <a:spAutoFit/>
          </a:bodyPr>
          <a:lstStyle/>
          <a:p>
            <a:pPr algn="ctr">
              <a:buFontTx/>
              <a:buNone/>
              <a:defRPr/>
            </a:pPr>
            <a:r>
              <a:rPr lang="zh-CN" altLang="en-US" sz="2200" dirty="0">
                <a:solidFill>
                  <a:schemeClr val="tx1"/>
                </a:solidFill>
                <a:effectLst>
                  <a:outerShdw blurRad="38100" dist="38100" dir="2700000" algn="tl">
                    <a:srgbClr val="000000">
                      <a:alpha val="43137"/>
                    </a:srgbClr>
                  </a:outerShdw>
                </a:effectLst>
                <a:sym typeface="+mn-ea"/>
              </a:rPr>
              <a:t>转子铜耗</a:t>
            </a:r>
          </a:p>
        </p:txBody>
      </p:sp>
      <p:sp>
        <p:nvSpPr>
          <p:cNvPr id="11" name="矩形 10"/>
          <p:cNvSpPr/>
          <p:nvPr/>
        </p:nvSpPr>
        <p:spPr>
          <a:xfrm>
            <a:off x="2281238" y="4803775"/>
            <a:ext cx="752475" cy="403225"/>
          </a:xfrm>
          <a:prstGeom prst="rect">
            <a:avLst/>
          </a:prstGeom>
        </p:spPr>
        <p:txBody>
          <a:bodyPr wrap="none">
            <a:spAutoFit/>
          </a:bodyPr>
          <a:lstStyle/>
          <a:p>
            <a:pPr algn="ctr">
              <a:buFontTx/>
              <a:buNone/>
              <a:defRPr/>
            </a:pPr>
            <a:r>
              <a:rPr lang="zh-CN" altLang="en-US" sz="2200" dirty="0">
                <a:solidFill>
                  <a:schemeClr val="tx1"/>
                </a:solidFill>
                <a:effectLst>
                  <a:outerShdw blurRad="38100" dist="38100" dir="2700000" algn="tl">
                    <a:srgbClr val="000000">
                      <a:alpha val="43137"/>
                    </a:srgbClr>
                  </a:outerShdw>
                </a:effectLst>
                <a:sym typeface="+mn-ea"/>
              </a:rPr>
              <a:t>则有</a:t>
            </a:r>
          </a:p>
        </p:txBody>
      </p:sp>
      <p:sp>
        <p:nvSpPr>
          <p:cNvPr id="11278"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11267" name="Object 6"/>
          <p:cNvGraphicFramePr>
            <a:graphicFrameLocks/>
          </p:cNvGraphicFramePr>
          <p:nvPr/>
        </p:nvGraphicFramePr>
        <p:xfrm>
          <a:off x="4691063" y="4838700"/>
          <a:ext cx="1289050" cy="514350"/>
        </p:xfrm>
        <a:graphic>
          <a:graphicData uri="http://schemas.openxmlformats.org/presentationml/2006/ole">
            <p:oleObj spid="_x0000_s11267" r:id="rId6" imgW="634725" imgH="228501" progId="">
              <p:embed/>
            </p:oleObj>
          </a:graphicData>
        </a:graphic>
      </p:graphicFrame>
      <p:sp>
        <p:nvSpPr>
          <p:cNvPr id="14" name="矩形 13"/>
          <p:cNvSpPr/>
          <p:nvPr/>
        </p:nvSpPr>
        <p:spPr>
          <a:xfrm>
            <a:off x="2274888" y="5830888"/>
            <a:ext cx="752475" cy="403225"/>
          </a:xfrm>
          <a:prstGeom prst="rect">
            <a:avLst/>
          </a:prstGeom>
        </p:spPr>
        <p:txBody>
          <a:bodyPr wrap="none">
            <a:spAutoFit/>
          </a:bodyPr>
          <a:lstStyle/>
          <a:p>
            <a:pPr algn="ctr">
              <a:buFontTx/>
              <a:buNone/>
              <a:defRPr/>
            </a:pPr>
            <a:r>
              <a:rPr lang="zh-CN" altLang="en-US" sz="2200" dirty="0">
                <a:solidFill>
                  <a:schemeClr val="tx1"/>
                </a:solidFill>
                <a:effectLst>
                  <a:outerShdw blurRad="38100" dist="38100" dir="2700000" algn="tl">
                    <a:srgbClr val="000000">
                      <a:alpha val="43137"/>
                    </a:srgbClr>
                  </a:outerShdw>
                </a:effectLst>
                <a:sym typeface="+mn-ea"/>
              </a:rPr>
              <a:t>因此</a:t>
            </a:r>
          </a:p>
        </p:txBody>
      </p:sp>
      <p:sp>
        <p:nvSpPr>
          <p:cNvPr id="11280"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1281"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1282"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1283" name="Rectangle 1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11268" name="Object 14"/>
          <p:cNvGraphicFramePr>
            <a:graphicFrameLocks/>
          </p:cNvGraphicFramePr>
          <p:nvPr/>
        </p:nvGraphicFramePr>
        <p:xfrm>
          <a:off x="4672013" y="5826125"/>
          <a:ext cx="1050925" cy="503238"/>
        </p:xfrm>
        <a:graphic>
          <a:graphicData uri="http://schemas.openxmlformats.org/presentationml/2006/ole">
            <p:oleObj spid="_x0000_s11268" r:id="rId7" imgW="558800" imgH="228600" progId="">
              <p:embed/>
            </p:oleObj>
          </a:graphicData>
        </a:graphic>
      </p:graphicFrame>
      <p:sp>
        <p:nvSpPr>
          <p:cNvPr id="20"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5"/>
          <p:cNvSpPr>
            <a:spLocks noChangeArrowheads="1"/>
          </p:cNvSpPr>
          <p:nvPr/>
        </p:nvSpPr>
        <p:spPr bwMode="auto">
          <a:xfrm>
            <a:off x="0" y="2038350"/>
            <a:ext cx="1671638" cy="614363"/>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a:xfrm>
            <a:off x="1722438" y="192088"/>
            <a:ext cx="7105650" cy="808037"/>
          </a:xfrm>
        </p:spPr>
        <p:txBody>
          <a:bodyPr/>
          <a:lstStyle/>
          <a:p>
            <a:pPr eaLnBrk="1" hangingPunct="1">
              <a:defRPr/>
            </a:pPr>
            <a:r>
              <a:rPr lang="en-US" altLang="zh-CN" sz="2800" dirty="0" smtClean="0">
                <a:effectLst>
                  <a:outerShdw blurRad="38100" dist="38100" dir="2700000" algn="tl">
                    <a:srgbClr val="C0C0C0"/>
                  </a:outerShdw>
                </a:effectLst>
                <a:ea typeface="宋体" panose="02010600030101010101" pitchFamily="2" charset="-122"/>
              </a:rPr>
              <a:t>6.2.1 </a:t>
            </a:r>
            <a:r>
              <a:rPr lang="zh-CN" altLang="en-US" sz="2800" dirty="0" smtClean="0">
                <a:effectLst>
                  <a:outerShdw blurRad="38100" dist="38100" dir="2700000" algn="tl">
                    <a:srgbClr val="C0C0C0"/>
                  </a:outerShdw>
                </a:effectLst>
                <a:ea typeface="宋体" panose="02010600030101010101" pitchFamily="2" charset="-122"/>
              </a:rPr>
              <a:t>异步电动机调压调速的主电路</a:t>
            </a:r>
          </a:p>
        </p:txBody>
      </p:sp>
      <p:sp>
        <p:nvSpPr>
          <p:cNvPr id="99331" name="Rectangle 3"/>
          <p:cNvSpPr>
            <a:spLocks noGrp="1" noChangeArrowheads="1"/>
          </p:cNvSpPr>
          <p:nvPr>
            <p:ph idx="1"/>
          </p:nvPr>
        </p:nvSpPr>
        <p:spPr>
          <a:xfrm>
            <a:off x="2925763" y="6143625"/>
            <a:ext cx="5257800" cy="327025"/>
          </a:xfrm>
        </p:spPr>
        <p:txBody>
          <a:bodyPr/>
          <a:lstStyle/>
          <a:p>
            <a:pPr algn="ctr" eaLnBrk="1" hangingPunct="1">
              <a:lnSpc>
                <a:spcPct val="90000"/>
              </a:lnSpc>
            </a:pPr>
            <a:r>
              <a:rPr lang="zh-CN" altLang="en-US" smtClean="0">
                <a:ea typeface="宋体" pitchFamily="2" charset="-122"/>
              </a:rPr>
              <a:t>图</a:t>
            </a:r>
            <a:r>
              <a:rPr lang="en-US" altLang="zh-CN" smtClean="0">
                <a:ea typeface="宋体" pitchFamily="2" charset="-122"/>
              </a:rPr>
              <a:t>6-4  </a:t>
            </a:r>
            <a:r>
              <a:rPr lang="zh-CN" altLang="en-US" smtClean="0">
                <a:ea typeface="宋体" pitchFamily="2" charset="-122"/>
              </a:rPr>
              <a:t>晶闸管交流调压器调速</a:t>
            </a:r>
          </a:p>
        </p:txBody>
      </p:sp>
      <p:sp>
        <p:nvSpPr>
          <p:cNvPr id="99332"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99333"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99334" name="Rectangle 6"/>
          <p:cNvSpPr>
            <a:spLocks noChangeArrowheads="1"/>
          </p:cNvSpPr>
          <p:nvPr/>
        </p:nvSpPr>
        <p:spPr bwMode="auto">
          <a:xfrm>
            <a:off x="2825750" y="1103313"/>
            <a:ext cx="5054600" cy="898525"/>
          </a:xfrm>
          <a:prstGeom prst="rect">
            <a:avLst/>
          </a:prstGeom>
          <a:noFill/>
          <a:ln w="9525">
            <a:noFill/>
            <a:miter lim="800000"/>
            <a:headEnd/>
            <a:tailEnd/>
          </a:ln>
        </p:spPr>
        <p:txBody>
          <a:bodyPr/>
          <a:lstStyle/>
          <a:p>
            <a:pPr>
              <a:buClr>
                <a:srgbClr val="FF9933"/>
              </a:buClr>
              <a:buFont typeface="Wingdings" pitchFamily="2" charset="2"/>
              <a:buNone/>
            </a:pPr>
            <a:r>
              <a:rPr lang="en-US" altLang="zh-CN" sz="2000">
                <a:solidFill>
                  <a:schemeClr val="tx1"/>
                </a:solidFill>
                <a:latin typeface="Arial" pitchFamily="34" charset="0"/>
              </a:rPr>
              <a:t>TVC——</a:t>
            </a:r>
            <a:r>
              <a:rPr lang="zh-CN" altLang="en-US" sz="2000">
                <a:solidFill>
                  <a:schemeClr val="tx1"/>
                </a:solidFill>
                <a:latin typeface="Arial" pitchFamily="34" charset="0"/>
              </a:rPr>
              <a:t>双向晶闸管交流调压器</a:t>
            </a:r>
          </a:p>
          <a:p>
            <a:pPr>
              <a:buClr>
                <a:srgbClr val="FF9933"/>
              </a:buClr>
              <a:buFont typeface="Wingdings" pitchFamily="2" charset="2"/>
              <a:buNone/>
            </a:pPr>
            <a:endParaRPr lang="en-US" altLang="zh-CN" sz="2000">
              <a:solidFill>
                <a:schemeClr val="tx1"/>
              </a:solidFill>
              <a:latin typeface="Arial" pitchFamily="34" charset="0"/>
            </a:endParaRPr>
          </a:p>
          <a:p>
            <a:pPr>
              <a:buClr>
                <a:srgbClr val="FF9933"/>
              </a:buClr>
              <a:buFont typeface="Wingdings" pitchFamily="2" charset="2"/>
              <a:buNone/>
            </a:pPr>
            <a:r>
              <a:rPr lang="en-US" altLang="zh-CN" sz="2000">
                <a:solidFill>
                  <a:schemeClr val="tx1"/>
                </a:solidFill>
                <a:latin typeface="Arial" pitchFamily="34" charset="0"/>
              </a:rPr>
              <a:t>a)  </a:t>
            </a:r>
            <a:r>
              <a:rPr lang="zh-CN" altLang="en-US" sz="2000">
                <a:solidFill>
                  <a:schemeClr val="tx1"/>
                </a:solidFill>
                <a:latin typeface="Arial" pitchFamily="34" charset="0"/>
              </a:rPr>
              <a:t>不可逆电路                 </a:t>
            </a:r>
            <a:r>
              <a:rPr lang="en-US" altLang="zh-CN" sz="2000">
                <a:solidFill>
                  <a:schemeClr val="tx1"/>
                </a:solidFill>
                <a:latin typeface="Arial" pitchFamily="34" charset="0"/>
              </a:rPr>
              <a:t>b)  </a:t>
            </a:r>
            <a:r>
              <a:rPr lang="zh-CN" altLang="en-US" sz="2000">
                <a:solidFill>
                  <a:schemeClr val="tx1"/>
                </a:solidFill>
                <a:latin typeface="Arial" pitchFamily="34" charset="0"/>
              </a:rPr>
              <a:t>可逆电路</a:t>
            </a:r>
          </a:p>
        </p:txBody>
      </p:sp>
      <p:pic>
        <p:nvPicPr>
          <p:cNvPr id="99335" name="Picture 7" descr="0504"/>
          <p:cNvPicPr>
            <a:picLocks noChangeAspect="1" noChangeArrowheads="1"/>
          </p:cNvPicPr>
          <p:nvPr/>
        </p:nvPicPr>
        <p:blipFill>
          <a:blip r:embed="rId2" cstate="print"/>
          <a:srcRect/>
          <a:stretch>
            <a:fillRect/>
          </a:stretch>
        </p:blipFill>
        <p:spPr bwMode="auto">
          <a:xfrm>
            <a:off x="2863850" y="2593975"/>
            <a:ext cx="5113338" cy="3290888"/>
          </a:xfrm>
          <a:prstGeom prst="rect">
            <a:avLst/>
          </a:prstGeom>
          <a:noFill/>
          <a:ln w="9525">
            <a:noFill/>
            <a:miter lim="800000"/>
            <a:headEnd/>
            <a:tailEnd/>
          </a:ln>
        </p:spPr>
      </p:pic>
      <p:sp>
        <p:nvSpPr>
          <p:cNvPr id="14"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5"/>
          <p:cNvSpPr>
            <a:spLocks noChangeArrowheads="1"/>
          </p:cNvSpPr>
          <p:nvPr/>
        </p:nvSpPr>
        <p:spPr bwMode="auto">
          <a:xfrm>
            <a:off x="0" y="2038350"/>
            <a:ext cx="1671638" cy="614363"/>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pPr eaLnBrk="1" hangingPunct="1">
              <a:defRPr/>
            </a:pPr>
            <a:r>
              <a:rPr lang="zh-CN" altLang="en-US" sz="2800" smtClean="0">
                <a:effectLst>
                  <a:outerShdw blurRad="38100" dist="38100" dir="2700000" algn="tl">
                    <a:srgbClr val="C0C0C0"/>
                  </a:outerShdw>
                </a:effectLst>
                <a:latin typeface="Times New Roman" pitchFamily="18" charset="0"/>
                <a:ea typeface="黑体" pitchFamily="49" charset="-122"/>
              </a:rPr>
              <a:t>第</a:t>
            </a:r>
            <a:r>
              <a:rPr lang="en-US" altLang="zh-CN" sz="2800" smtClean="0">
                <a:effectLst>
                  <a:outerShdw blurRad="38100" dist="38100" dir="2700000" algn="tl">
                    <a:srgbClr val="C0C0C0"/>
                  </a:outerShdw>
                </a:effectLst>
                <a:latin typeface="Times New Roman" pitchFamily="18" charset="0"/>
                <a:ea typeface="黑体" pitchFamily="49" charset="-122"/>
              </a:rPr>
              <a:t>6</a:t>
            </a:r>
            <a:r>
              <a:rPr lang="zh-CN" altLang="en-US" sz="2800" smtClean="0">
                <a:effectLst>
                  <a:outerShdw blurRad="38100" dist="38100" dir="2700000" algn="tl">
                    <a:srgbClr val="C0C0C0"/>
                  </a:outerShdw>
                </a:effectLst>
                <a:latin typeface="Times New Roman" pitchFamily="18" charset="0"/>
                <a:ea typeface="黑体" pitchFamily="49" charset="-122"/>
              </a:rPr>
              <a:t>章 </a:t>
            </a:r>
            <a:r>
              <a:rPr lang="zh-CN" altLang="en-US" sz="2800" smtClean="0">
                <a:effectLst>
                  <a:outerShdw blurRad="38100" dist="38100" dir="2700000" algn="tl">
                    <a:srgbClr val="C0C0C0"/>
                  </a:outerShdw>
                </a:effectLst>
                <a:latin typeface="Times New Roman" pitchFamily="18" charset="0"/>
                <a:ea typeface="宋体" pitchFamily="2" charset="-122"/>
              </a:rPr>
              <a:t>基于稳态模型的异步电动机调速系统</a:t>
            </a:r>
            <a:r>
              <a:rPr lang="zh-CN" altLang="en-US" sz="2800" smtClean="0">
                <a:effectLst>
                  <a:outerShdw blurRad="38100" dist="38100" dir="2700000" algn="tl">
                    <a:srgbClr val="C0C0C0"/>
                  </a:outerShdw>
                </a:effectLst>
                <a:latin typeface="Times New Roman" pitchFamily="18" charset="0"/>
                <a:ea typeface="黑体" pitchFamily="49" charset="-122"/>
              </a:rPr>
              <a:t> </a:t>
            </a:r>
          </a:p>
        </p:txBody>
      </p:sp>
      <p:sp>
        <p:nvSpPr>
          <p:cNvPr id="93187" name="AutoShape 3" descr="001"/>
          <p:cNvSpPr>
            <a:spLocks noChangeAspect="1" noChangeArrowheads="1"/>
          </p:cNvSpPr>
          <p:nvPr/>
        </p:nvSpPr>
        <p:spPr bwMode="auto">
          <a:xfrm>
            <a:off x="176213" y="2832100"/>
            <a:ext cx="6000750" cy="811213"/>
          </a:xfrm>
          <a:prstGeom prst="rect">
            <a:avLst/>
          </a:prstGeom>
          <a:noFill/>
          <a:ln w="9525">
            <a:noFill/>
            <a:miter lim="800000"/>
            <a:headEnd/>
            <a:tailEnd/>
          </a:ln>
        </p:spPr>
        <p:txBody>
          <a:bodyPr/>
          <a:lstStyle/>
          <a:p>
            <a:pPr algn="ctr"/>
            <a:endParaRPr lang="zh-CN" altLang="en-US"/>
          </a:p>
        </p:txBody>
      </p:sp>
      <p:sp>
        <p:nvSpPr>
          <p:cNvPr id="239654" name="Rectangle 38"/>
          <p:cNvSpPr>
            <a:spLocks noChangeArrowheads="1"/>
          </p:cNvSpPr>
          <p:nvPr/>
        </p:nvSpPr>
        <p:spPr bwMode="auto">
          <a:xfrm>
            <a:off x="3684588" y="1184275"/>
            <a:ext cx="2349500" cy="530225"/>
          </a:xfrm>
          <a:prstGeom prst="rect">
            <a:avLst/>
          </a:prstGeom>
          <a:noFill/>
          <a:ln w="9525">
            <a:noFill/>
            <a:miter lim="800000"/>
          </a:ln>
          <a:effectLst/>
        </p:spPr>
        <p:txBody>
          <a:bodyPr wrap="none">
            <a:spAutoFit/>
          </a:bodyPr>
          <a:lstStyle/>
          <a:p>
            <a:pPr algn="ctr">
              <a:buFontTx/>
              <a:buNone/>
              <a:defRPr/>
            </a:pPr>
            <a:r>
              <a:rPr lang="zh-CN" altLang="en-US" sz="3200" dirty="0">
                <a:solidFill>
                  <a:schemeClr val="tx1"/>
                </a:solidFill>
                <a:effectLst>
                  <a:outerShdw blurRad="38100" dist="38100" dir="2700000" algn="tl">
                    <a:srgbClr val="C0C0C0"/>
                  </a:outerShdw>
                </a:effectLst>
                <a:sym typeface="+mn-ea"/>
              </a:rPr>
              <a:t>内  容  提  要</a:t>
            </a:r>
          </a:p>
        </p:txBody>
      </p:sp>
      <p:sp>
        <p:nvSpPr>
          <p:cNvPr id="239669" name="Rectangle 53"/>
          <p:cNvSpPr>
            <a:spLocks noChangeArrowheads="1"/>
          </p:cNvSpPr>
          <p:nvPr/>
        </p:nvSpPr>
        <p:spPr bwMode="auto">
          <a:xfrm>
            <a:off x="2198688" y="1951038"/>
            <a:ext cx="6637337" cy="3636962"/>
          </a:xfrm>
          <a:prstGeom prst="rect">
            <a:avLst/>
          </a:prstGeom>
          <a:noFill/>
          <a:ln w="9525">
            <a:noFill/>
            <a:miter lim="800000"/>
          </a:ln>
          <a:effectLst/>
        </p:spPr>
        <p:txBody>
          <a:bodyPr/>
          <a:lstStyle/>
          <a:p>
            <a:pPr algn="just">
              <a:lnSpc>
                <a:spcPct val="100000"/>
              </a:lnSpc>
              <a:spcBef>
                <a:spcPts val="1800"/>
              </a:spcBef>
              <a:buFontTx/>
              <a:buNone/>
              <a:defRPr/>
            </a:pPr>
            <a:r>
              <a:rPr lang="en-US" altLang="zh-CN" dirty="0">
                <a:solidFill>
                  <a:schemeClr val="tx1"/>
                </a:solidFill>
                <a:effectLst>
                  <a:outerShdw blurRad="38100" dist="38100" dir="2700000" algn="tl">
                    <a:srgbClr val="000000">
                      <a:alpha val="43137"/>
                    </a:srgbClr>
                  </a:outerShdw>
                </a:effectLst>
                <a:sym typeface="+mn-ea"/>
              </a:rPr>
              <a:t>6.1 </a:t>
            </a:r>
            <a:r>
              <a:rPr lang="zh-CN" altLang="zh-CN" dirty="0">
                <a:solidFill>
                  <a:schemeClr val="tx1"/>
                </a:solidFill>
                <a:effectLst>
                  <a:outerShdw blurRad="38100" dist="38100" dir="2700000" algn="tl">
                    <a:srgbClr val="000000">
                      <a:alpha val="43137"/>
                    </a:srgbClr>
                  </a:outerShdw>
                </a:effectLst>
                <a:sym typeface="+mn-ea"/>
              </a:rPr>
              <a:t>异步电动机的稳态数学模型和调速方法</a:t>
            </a:r>
          </a:p>
          <a:p>
            <a:pPr algn="just">
              <a:lnSpc>
                <a:spcPct val="100000"/>
              </a:lnSpc>
              <a:spcBef>
                <a:spcPts val="1800"/>
              </a:spcBef>
              <a:buFontTx/>
              <a:buNone/>
              <a:defRPr/>
            </a:pPr>
            <a:r>
              <a:rPr lang="en-US" altLang="zh-CN" dirty="0">
                <a:solidFill>
                  <a:schemeClr val="tx1"/>
                </a:solidFill>
                <a:effectLst>
                  <a:outerShdw blurRad="38100" dist="38100" dir="2700000" algn="tl">
                    <a:srgbClr val="000000">
                      <a:alpha val="43137"/>
                    </a:srgbClr>
                  </a:outerShdw>
                </a:effectLst>
                <a:sym typeface="+mn-ea"/>
              </a:rPr>
              <a:t>6.2 </a:t>
            </a:r>
            <a:r>
              <a:rPr lang="zh-CN" altLang="zh-CN" dirty="0">
                <a:solidFill>
                  <a:schemeClr val="tx1"/>
                </a:solidFill>
                <a:effectLst>
                  <a:outerShdw blurRad="38100" dist="38100" dir="2700000" algn="tl">
                    <a:srgbClr val="000000">
                      <a:alpha val="43137"/>
                    </a:srgbClr>
                  </a:outerShdw>
                </a:effectLst>
                <a:sym typeface="+mn-ea"/>
              </a:rPr>
              <a:t>异步电动机的调压调速</a:t>
            </a:r>
          </a:p>
          <a:p>
            <a:pPr algn="just">
              <a:lnSpc>
                <a:spcPct val="100000"/>
              </a:lnSpc>
              <a:spcBef>
                <a:spcPts val="1800"/>
              </a:spcBef>
              <a:buFontTx/>
              <a:buNone/>
              <a:defRPr/>
            </a:pPr>
            <a:r>
              <a:rPr lang="en-US" altLang="zh-CN" dirty="0">
                <a:solidFill>
                  <a:schemeClr val="tx1"/>
                </a:solidFill>
                <a:effectLst>
                  <a:outerShdw blurRad="38100" dist="38100" dir="2700000" algn="tl">
                    <a:srgbClr val="000000">
                      <a:alpha val="43137"/>
                    </a:srgbClr>
                  </a:outerShdw>
                </a:effectLst>
                <a:sym typeface="+mn-ea"/>
              </a:rPr>
              <a:t>6.3 </a:t>
            </a:r>
            <a:r>
              <a:rPr lang="zh-CN" altLang="zh-CN" dirty="0">
                <a:solidFill>
                  <a:schemeClr val="tx1"/>
                </a:solidFill>
                <a:effectLst>
                  <a:outerShdw blurRad="38100" dist="38100" dir="2700000" algn="tl">
                    <a:srgbClr val="000000">
                      <a:alpha val="43137"/>
                    </a:srgbClr>
                  </a:outerShdw>
                </a:effectLst>
                <a:sym typeface="+mn-ea"/>
              </a:rPr>
              <a:t>异步电动机的变压变频调速</a:t>
            </a:r>
          </a:p>
          <a:p>
            <a:pPr algn="just">
              <a:lnSpc>
                <a:spcPct val="100000"/>
              </a:lnSpc>
              <a:spcBef>
                <a:spcPts val="1800"/>
              </a:spcBef>
              <a:buFontTx/>
              <a:buNone/>
              <a:defRPr/>
            </a:pPr>
            <a:r>
              <a:rPr lang="en-US" altLang="zh-CN" dirty="0">
                <a:solidFill>
                  <a:schemeClr val="tx1"/>
                </a:solidFill>
                <a:effectLst>
                  <a:outerShdw blurRad="38100" dist="38100" dir="2700000" algn="tl">
                    <a:srgbClr val="000000">
                      <a:alpha val="43137"/>
                    </a:srgbClr>
                  </a:outerShdw>
                </a:effectLst>
                <a:sym typeface="+mn-ea"/>
              </a:rPr>
              <a:t>6.4 </a:t>
            </a:r>
            <a:r>
              <a:rPr lang="zh-CN" altLang="zh-CN" dirty="0">
                <a:solidFill>
                  <a:schemeClr val="tx1"/>
                </a:solidFill>
                <a:effectLst>
                  <a:outerShdw blurRad="38100" dist="38100" dir="2700000" algn="tl">
                    <a:srgbClr val="000000">
                      <a:alpha val="43137"/>
                    </a:srgbClr>
                  </a:outerShdw>
                </a:effectLst>
                <a:sym typeface="+mn-ea"/>
              </a:rPr>
              <a:t>电力电子变压变频器</a:t>
            </a:r>
          </a:p>
          <a:p>
            <a:pPr algn="just">
              <a:lnSpc>
                <a:spcPct val="100000"/>
              </a:lnSpc>
              <a:spcBef>
                <a:spcPts val="1800"/>
              </a:spcBef>
              <a:buFontTx/>
              <a:buNone/>
              <a:defRPr/>
            </a:pPr>
            <a:r>
              <a:rPr lang="en-US" altLang="zh-CN" dirty="0">
                <a:solidFill>
                  <a:schemeClr val="tx1"/>
                </a:solidFill>
                <a:effectLst>
                  <a:outerShdw blurRad="38100" dist="38100" dir="2700000" algn="tl">
                    <a:srgbClr val="000000">
                      <a:alpha val="43137"/>
                    </a:srgbClr>
                  </a:outerShdw>
                </a:effectLst>
                <a:sym typeface="+mn-ea"/>
              </a:rPr>
              <a:t>6.5 </a:t>
            </a:r>
            <a:r>
              <a:rPr lang="zh-CN" altLang="zh-CN" dirty="0">
                <a:solidFill>
                  <a:schemeClr val="tx1"/>
                </a:solidFill>
                <a:effectLst>
                  <a:outerShdw blurRad="38100" dist="38100" dir="2700000" algn="tl">
                    <a:srgbClr val="000000">
                      <a:alpha val="43137"/>
                    </a:srgbClr>
                  </a:outerShdw>
                </a:effectLst>
                <a:sym typeface="+mn-ea"/>
              </a:rPr>
              <a:t>转速开环变压变频调速系统</a:t>
            </a:r>
          </a:p>
          <a:p>
            <a:pPr algn="just">
              <a:lnSpc>
                <a:spcPct val="100000"/>
              </a:lnSpc>
              <a:spcBef>
                <a:spcPts val="1800"/>
              </a:spcBef>
              <a:buFontTx/>
              <a:buNone/>
              <a:defRPr/>
            </a:pPr>
            <a:r>
              <a:rPr lang="en-US" altLang="zh-CN" dirty="0">
                <a:solidFill>
                  <a:schemeClr val="tx1"/>
                </a:solidFill>
                <a:effectLst>
                  <a:outerShdw blurRad="38100" dist="38100" dir="2700000" algn="tl">
                    <a:srgbClr val="000000">
                      <a:alpha val="43137"/>
                    </a:srgbClr>
                  </a:outerShdw>
                </a:effectLst>
                <a:sym typeface="+mn-ea"/>
              </a:rPr>
              <a:t>6.6 </a:t>
            </a:r>
            <a:r>
              <a:rPr lang="zh-CN" altLang="zh-CN" dirty="0">
                <a:solidFill>
                  <a:schemeClr val="tx1"/>
                </a:solidFill>
                <a:effectLst>
                  <a:outerShdw blurRad="38100" dist="38100" dir="2700000" algn="tl">
                    <a:srgbClr val="000000">
                      <a:alpha val="43137"/>
                    </a:srgbClr>
                  </a:outerShdw>
                </a:effectLst>
                <a:sym typeface="+mn-ea"/>
              </a:rPr>
              <a:t>转速闭环转差频率控制的变压变频调速系统</a:t>
            </a:r>
          </a:p>
          <a:p>
            <a:pPr algn="just">
              <a:lnSpc>
                <a:spcPct val="100000"/>
              </a:lnSpc>
              <a:spcBef>
                <a:spcPct val="50000"/>
              </a:spcBef>
              <a:buClr>
                <a:srgbClr val="FF9933"/>
              </a:buClr>
              <a:buFont typeface="Wingdings" panose="05000000000000000000" pitchFamily="2" charset="2"/>
              <a:buNone/>
              <a:defRPr/>
            </a:pPr>
            <a:endParaRPr lang="zh-CN" altLang="en-US"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ChangeArrowheads="1"/>
          </p:cNvSpPr>
          <p:nvPr/>
        </p:nvSpPr>
        <p:spPr bwMode="auto">
          <a:xfrm>
            <a:off x="1828800" y="317500"/>
            <a:ext cx="2392363" cy="457200"/>
          </a:xfrm>
          <a:prstGeom prst="rect">
            <a:avLst/>
          </a:prstGeom>
          <a:solidFill>
            <a:srgbClr val="FFFF00"/>
          </a:solidFill>
          <a:ln w="9525">
            <a:noFill/>
            <a:miter lim="800000"/>
          </a:ln>
          <a:effectLst/>
        </p:spPr>
        <p:txBody>
          <a:bodyPr anchor="ctr">
            <a:spAutoFit/>
          </a:bodyPr>
          <a:lstStyle/>
          <a:p>
            <a:pPr>
              <a:lnSpc>
                <a:spcPct val="100000"/>
              </a:lnSpc>
              <a:buFontTx/>
              <a:buNone/>
              <a:defRPr/>
            </a:pPr>
            <a:r>
              <a:rPr lang="zh-CN" altLang="en-US">
                <a:solidFill>
                  <a:schemeClr val="tx1"/>
                </a:solidFill>
                <a:effectLst>
                  <a:outerShdw blurRad="38100" dist="38100" dir="2700000" algn="tl">
                    <a:srgbClr val="FFFFFF"/>
                  </a:outerShdw>
                </a:effectLst>
                <a:latin typeface="Arial" panose="020B0604020202020204" pitchFamily="34" charset="0"/>
                <a:sym typeface="+mn-ea"/>
              </a:rPr>
              <a:t>调压调速主电路</a:t>
            </a:r>
          </a:p>
        </p:txBody>
      </p:sp>
      <p:sp>
        <p:nvSpPr>
          <p:cNvPr id="12294" name="Rectangle 3"/>
          <p:cNvSpPr>
            <a:spLocks noChangeArrowheads="1"/>
          </p:cNvSpPr>
          <p:nvPr/>
        </p:nvSpPr>
        <p:spPr bwMode="auto">
          <a:xfrm>
            <a:off x="0" y="2690813"/>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575492" name="Object 4"/>
          <p:cNvGraphicFramePr>
            <a:graphicFrameLocks/>
          </p:cNvGraphicFramePr>
          <p:nvPr/>
        </p:nvGraphicFramePr>
        <p:xfrm>
          <a:off x="4660900" y="115888"/>
          <a:ext cx="4464050" cy="2378075"/>
        </p:xfrm>
        <a:graphic>
          <a:graphicData uri="http://schemas.openxmlformats.org/presentationml/2006/ole">
            <p:oleObj spid="_x0000_s12290" r:id="rId3" imgW="3513271" imgH="2223806" progId="">
              <p:embed/>
            </p:oleObj>
          </a:graphicData>
        </a:graphic>
      </p:graphicFrame>
      <p:sp>
        <p:nvSpPr>
          <p:cNvPr id="575493" name="Rectangle 5"/>
          <p:cNvSpPr>
            <a:spLocks noChangeArrowheads="1"/>
          </p:cNvSpPr>
          <p:nvPr/>
        </p:nvSpPr>
        <p:spPr bwMode="auto">
          <a:xfrm>
            <a:off x="6280150" y="2524125"/>
            <a:ext cx="1287463" cy="650875"/>
          </a:xfrm>
          <a:prstGeom prst="rect">
            <a:avLst/>
          </a:prstGeom>
          <a:noFill/>
          <a:ln w="9525">
            <a:solidFill>
              <a:srgbClr val="006600"/>
            </a:solidFill>
            <a:miter lim="800000"/>
            <a:headEnd/>
            <a:tailEnd/>
          </a:ln>
        </p:spPr>
        <p:txBody>
          <a:bodyPr wrap="none" anchor="ctr">
            <a:spAutoFit/>
          </a:bodyPr>
          <a:lstStyle/>
          <a:p>
            <a:pPr algn="ctr">
              <a:lnSpc>
                <a:spcPct val="100000"/>
              </a:lnSpc>
            </a:pPr>
            <a:r>
              <a:rPr lang="zh-CN" altLang="en-US" sz="1600">
                <a:solidFill>
                  <a:schemeClr val="tx1"/>
                </a:solidFill>
                <a:latin typeface="Arial" pitchFamily="34" charset="0"/>
              </a:rPr>
              <a:t>串联分段</a:t>
            </a:r>
          </a:p>
          <a:p>
            <a:pPr algn="ctr">
              <a:lnSpc>
                <a:spcPct val="100000"/>
              </a:lnSpc>
            </a:pPr>
            <a:r>
              <a:rPr lang="zh-CN" altLang="en-US" sz="1600">
                <a:solidFill>
                  <a:schemeClr val="tx1"/>
                </a:solidFill>
                <a:latin typeface="Arial" pitchFamily="34" charset="0"/>
              </a:rPr>
              <a:t>电抗器降压</a:t>
            </a:r>
            <a:r>
              <a:rPr lang="zh-CN" altLang="en-US" sz="2000" b="0">
                <a:solidFill>
                  <a:schemeClr val="tx1"/>
                </a:solidFill>
                <a:latin typeface="Arial" pitchFamily="34" charset="0"/>
              </a:rPr>
              <a:t> </a:t>
            </a:r>
          </a:p>
        </p:txBody>
      </p:sp>
      <p:sp>
        <p:nvSpPr>
          <p:cNvPr id="575494" name="Rectangle 6"/>
          <p:cNvSpPr>
            <a:spLocks noChangeArrowheads="1"/>
          </p:cNvSpPr>
          <p:nvPr/>
        </p:nvSpPr>
        <p:spPr bwMode="auto">
          <a:xfrm>
            <a:off x="7870825" y="2514600"/>
            <a:ext cx="1287463" cy="650875"/>
          </a:xfrm>
          <a:prstGeom prst="rect">
            <a:avLst/>
          </a:prstGeom>
          <a:noFill/>
          <a:ln w="9525">
            <a:solidFill>
              <a:srgbClr val="006600"/>
            </a:solidFill>
            <a:miter lim="800000"/>
            <a:headEnd/>
            <a:tailEnd/>
          </a:ln>
        </p:spPr>
        <p:txBody>
          <a:bodyPr wrap="none" anchor="ctr">
            <a:spAutoFit/>
          </a:bodyPr>
          <a:lstStyle/>
          <a:p>
            <a:pPr algn="ctr">
              <a:lnSpc>
                <a:spcPct val="100000"/>
              </a:lnSpc>
            </a:pPr>
            <a:r>
              <a:rPr lang="zh-CN" altLang="en-US" sz="1600">
                <a:solidFill>
                  <a:schemeClr val="tx1"/>
                </a:solidFill>
                <a:latin typeface="Arial" pitchFamily="34" charset="0"/>
              </a:rPr>
              <a:t>串联飽和</a:t>
            </a:r>
          </a:p>
          <a:p>
            <a:pPr algn="ctr">
              <a:lnSpc>
                <a:spcPct val="100000"/>
              </a:lnSpc>
            </a:pPr>
            <a:r>
              <a:rPr lang="zh-CN" altLang="en-US" sz="1600">
                <a:solidFill>
                  <a:schemeClr val="tx1"/>
                </a:solidFill>
                <a:latin typeface="Arial" pitchFamily="34" charset="0"/>
              </a:rPr>
              <a:t>电抗器降压</a:t>
            </a:r>
            <a:r>
              <a:rPr lang="zh-CN" altLang="en-US" sz="2000" b="0">
                <a:solidFill>
                  <a:schemeClr val="tx1"/>
                </a:solidFill>
                <a:latin typeface="Arial" pitchFamily="34" charset="0"/>
              </a:rPr>
              <a:t> </a:t>
            </a:r>
          </a:p>
        </p:txBody>
      </p:sp>
      <p:sp>
        <p:nvSpPr>
          <p:cNvPr id="575495" name="Rectangle 7"/>
          <p:cNvSpPr>
            <a:spLocks noChangeArrowheads="1"/>
          </p:cNvSpPr>
          <p:nvPr/>
        </p:nvSpPr>
        <p:spPr bwMode="auto">
          <a:xfrm>
            <a:off x="1716088" y="2135188"/>
            <a:ext cx="2798762" cy="915987"/>
          </a:xfrm>
          <a:prstGeom prst="rect">
            <a:avLst/>
          </a:prstGeom>
          <a:solidFill>
            <a:srgbClr val="FFFF99"/>
          </a:solidFill>
          <a:ln w="9525">
            <a:noFill/>
            <a:miter lim="800000"/>
            <a:headEnd/>
            <a:tailEnd/>
          </a:ln>
        </p:spPr>
        <p:txBody>
          <a:bodyPr anchor="ctr">
            <a:spAutoFit/>
          </a:bodyPr>
          <a:lstStyle/>
          <a:p>
            <a:pPr>
              <a:lnSpc>
                <a:spcPct val="100000"/>
              </a:lnSpc>
            </a:pPr>
            <a:r>
              <a:rPr lang="zh-CN" altLang="en-US" sz="1800">
                <a:solidFill>
                  <a:srgbClr val="0033CC"/>
                </a:solidFill>
                <a:latin typeface="Arial" pitchFamily="34" charset="0"/>
              </a:rPr>
              <a:t>缺点</a:t>
            </a:r>
            <a:r>
              <a:rPr lang="zh-CN" altLang="en-US" sz="1800">
                <a:solidFill>
                  <a:srgbClr val="006600"/>
                </a:solidFill>
                <a:latin typeface="Arial" pitchFamily="34" charset="0"/>
              </a:rPr>
              <a:t>：</a:t>
            </a:r>
            <a:r>
              <a:rPr lang="zh-CN" altLang="en-US" sz="1800">
                <a:solidFill>
                  <a:schemeClr val="tx1"/>
                </a:solidFill>
                <a:latin typeface="Arial" pitchFamily="34" charset="0"/>
              </a:rPr>
              <a:t>需体积庞大且笨重的设备，自电力电子技术发展起来已很少采用。</a:t>
            </a:r>
          </a:p>
        </p:txBody>
      </p:sp>
      <p:sp>
        <p:nvSpPr>
          <p:cNvPr id="575496" name="Rectangle 8"/>
          <p:cNvSpPr>
            <a:spLocks noChangeArrowheads="1"/>
          </p:cNvSpPr>
          <p:nvPr/>
        </p:nvSpPr>
        <p:spPr bwMode="auto">
          <a:xfrm>
            <a:off x="4686300" y="2514600"/>
            <a:ext cx="1295400" cy="650875"/>
          </a:xfrm>
          <a:prstGeom prst="rect">
            <a:avLst/>
          </a:prstGeom>
          <a:noFill/>
          <a:ln w="9525">
            <a:solidFill>
              <a:srgbClr val="006600"/>
            </a:solidFill>
            <a:miter lim="800000"/>
            <a:headEnd/>
            <a:tailEnd/>
          </a:ln>
        </p:spPr>
        <p:txBody>
          <a:bodyPr anchor="ctr">
            <a:spAutoFit/>
          </a:bodyPr>
          <a:lstStyle/>
          <a:p>
            <a:pPr algn="ctr">
              <a:lnSpc>
                <a:spcPct val="100000"/>
              </a:lnSpc>
            </a:pPr>
            <a:r>
              <a:rPr lang="zh-CN" altLang="en-US" sz="1600">
                <a:solidFill>
                  <a:schemeClr val="tx1"/>
                </a:solidFill>
                <a:latin typeface="Arial" pitchFamily="34" charset="0"/>
              </a:rPr>
              <a:t>自耦变压器</a:t>
            </a:r>
          </a:p>
          <a:p>
            <a:pPr algn="ctr">
              <a:lnSpc>
                <a:spcPct val="100000"/>
              </a:lnSpc>
            </a:pPr>
            <a:r>
              <a:rPr lang="zh-CN" altLang="en-US" sz="1600">
                <a:solidFill>
                  <a:schemeClr val="tx1"/>
                </a:solidFill>
                <a:latin typeface="Arial" pitchFamily="34" charset="0"/>
              </a:rPr>
              <a:t>调压</a:t>
            </a:r>
            <a:r>
              <a:rPr lang="zh-CN" altLang="en-US" sz="2000" b="0">
                <a:solidFill>
                  <a:schemeClr val="tx1"/>
                </a:solidFill>
                <a:latin typeface="Arial" pitchFamily="34" charset="0"/>
              </a:rPr>
              <a:t> </a:t>
            </a:r>
          </a:p>
        </p:txBody>
      </p:sp>
      <p:sp>
        <p:nvSpPr>
          <p:cNvPr id="575497" name="Rectangle 9"/>
          <p:cNvSpPr>
            <a:spLocks noChangeArrowheads="1"/>
          </p:cNvSpPr>
          <p:nvPr/>
        </p:nvSpPr>
        <p:spPr bwMode="auto">
          <a:xfrm>
            <a:off x="5384800" y="3460750"/>
            <a:ext cx="3730625" cy="1082675"/>
          </a:xfrm>
          <a:prstGeom prst="rect">
            <a:avLst/>
          </a:prstGeom>
          <a:solidFill>
            <a:srgbClr val="EDD7EB"/>
          </a:solidFill>
          <a:ln w="9525">
            <a:noFill/>
            <a:miter lim="800000"/>
          </a:ln>
          <a:effectLst/>
        </p:spPr>
        <p:txBody>
          <a:bodyPr anchor="ctr">
            <a:spAutoFit/>
          </a:bodyPr>
          <a:lstStyle/>
          <a:p>
            <a:pPr>
              <a:lnSpc>
                <a:spcPct val="120000"/>
              </a:lnSpc>
              <a:buClr>
                <a:srgbClr val="006600"/>
              </a:buClr>
              <a:buFont typeface="Wingdings" pitchFamily="2" charset="2"/>
              <a:buChar char="l"/>
              <a:defRPr/>
            </a:pPr>
            <a:r>
              <a:rPr lang="zh-CN" altLang="en-US" sz="1800">
                <a:solidFill>
                  <a:schemeClr val="tx1"/>
                </a:solidFill>
                <a:latin typeface="Arial" pitchFamily="34" charset="0"/>
              </a:rPr>
              <a:t>  </a:t>
            </a:r>
            <a:r>
              <a:rPr lang="zh-CN" altLang="en-US" sz="1800">
                <a:solidFill>
                  <a:srgbClr val="CC0000"/>
                </a:solidFill>
                <a:effectLst>
                  <a:outerShdw blurRad="38100" dist="38100" dir="2700000" algn="tl">
                    <a:srgbClr val="000000"/>
                  </a:outerShdw>
                </a:effectLst>
                <a:latin typeface="Arial" pitchFamily="34" charset="0"/>
              </a:rPr>
              <a:t>现在</a:t>
            </a:r>
            <a:r>
              <a:rPr lang="zh-CN" altLang="en-US" sz="1800">
                <a:solidFill>
                  <a:schemeClr val="tx1"/>
                </a:solidFill>
                <a:latin typeface="Arial" pitchFamily="34" charset="0"/>
              </a:rPr>
              <a:t>调压调速设备一般采用由晶闸管构成的负载</a:t>
            </a:r>
            <a:r>
              <a:rPr lang="en-US" altLang="zh-CN" sz="1800">
                <a:solidFill>
                  <a:schemeClr val="tx1"/>
                </a:solidFill>
                <a:latin typeface="Arial" pitchFamily="34" charset="0"/>
              </a:rPr>
              <a:t>Y</a:t>
            </a:r>
            <a:r>
              <a:rPr lang="zh-CN" altLang="en-US" sz="1800">
                <a:solidFill>
                  <a:schemeClr val="tx1"/>
                </a:solidFill>
                <a:latin typeface="Arial" pitchFamily="34" charset="0"/>
              </a:rPr>
              <a:t>接法的</a:t>
            </a:r>
            <a:r>
              <a:rPr lang="zh-CN" altLang="en-US" sz="1800">
                <a:solidFill>
                  <a:srgbClr val="FF3300"/>
                </a:solidFill>
                <a:effectLst>
                  <a:outerShdw blurRad="38100" dist="38100" dir="2700000" algn="tl">
                    <a:srgbClr val="000000"/>
                  </a:outerShdw>
                </a:effectLst>
                <a:latin typeface="Arial" pitchFamily="34" charset="0"/>
              </a:rPr>
              <a:t>晶闸管相控交流调压器 </a:t>
            </a:r>
          </a:p>
        </p:txBody>
      </p:sp>
      <p:sp>
        <p:nvSpPr>
          <p:cNvPr id="575498" name="Rectangle 10"/>
          <p:cNvSpPr>
            <a:spLocks noChangeArrowheads="1"/>
          </p:cNvSpPr>
          <p:nvPr/>
        </p:nvSpPr>
        <p:spPr bwMode="auto">
          <a:xfrm>
            <a:off x="5384800" y="4830763"/>
            <a:ext cx="3735388" cy="1082675"/>
          </a:xfrm>
          <a:prstGeom prst="rect">
            <a:avLst/>
          </a:prstGeom>
          <a:solidFill>
            <a:srgbClr val="CCFFFF"/>
          </a:solidFill>
          <a:ln w="9525">
            <a:noFill/>
            <a:miter lim="800000"/>
          </a:ln>
          <a:effectLst/>
        </p:spPr>
        <p:txBody>
          <a:bodyPr anchor="ctr">
            <a:spAutoFit/>
          </a:bodyPr>
          <a:lstStyle/>
          <a:p>
            <a:pPr>
              <a:lnSpc>
                <a:spcPct val="120000"/>
              </a:lnSpc>
              <a:buFont typeface="Wingdings" panose="05000000000000000000" pitchFamily="2" charset="2"/>
              <a:buChar char="l"/>
              <a:defRPr/>
            </a:pPr>
            <a:r>
              <a:rPr lang="zh-CN" altLang="en-US" sz="1800" dirty="0">
                <a:solidFill>
                  <a:srgbClr val="006600"/>
                </a:solidFill>
                <a:latin typeface="Times New Roman" panose="02020603050405020304" pitchFamily="18" charset="0"/>
                <a:cs typeface="Times New Roman" panose="02020603050405020304" pitchFamily="18" charset="0"/>
                <a:sym typeface="+mn-ea"/>
              </a:rPr>
              <a:t>  </a:t>
            </a:r>
            <a:r>
              <a:rPr lang="en-US" altLang="zh-CN" sz="1800" dirty="0">
                <a:solidFill>
                  <a:srgbClr val="CC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sym typeface="+mn-ea"/>
              </a:rPr>
              <a:t>VVC</a:t>
            </a:r>
            <a:r>
              <a:rPr lang="zh-CN" altLang="en-US" sz="1800" dirty="0">
                <a:solidFill>
                  <a:srgbClr val="CC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sym typeface="+mn-ea"/>
              </a:rPr>
              <a:t>为相控交流调压器</a:t>
            </a:r>
            <a:r>
              <a:rPr lang="zh-CN" altLang="en-US" sz="1800" dirty="0">
                <a:solidFill>
                  <a:schemeClr val="tx1"/>
                </a:solidFill>
                <a:latin typeface="Times New Roman" panose="02020603050405020304" pitchFamily="18" charset="0"/>
                <a:cs typeface="Times New Roman" panose="02020603050405020304" pitchFamily="18" charset="0"/>
                <a:sym typeface="+mn-ea"/>
              </a:rPr>
              <a:t>，由三只双向晶闸管或三对反并联晶闸管构成，电动机定子绕组接成</a:t>
            </a:r>
            <a:r>
              <a:rPr lang="en-US" altLang="zh-CN" sz="1800" dirty="0">
                <a:solidFill>
                  <a:schemeClr val="tx1"/>
                </a:solidFill>
                <a:latin typeface="Times New Roman" panose="02020603050405020304" pitchFamily="18" charset="0"/>
                <a:cs typeface="Times New Roman" panose="02020603050405020304" pitchFamily="18" charset="0"/>
                <a:sym typeface="+mn-ea"/>
              </a:rPr>
              <a:t>Y</a:t>
            </a:r>
            <a:r>
              <a:rPr lang="zh-CN" altLang="en-US" sz="1800" dirty="0">
                <a:solidFill>
                  <a:schemeClr val="tx1"/>
                </a:solidFill>
                <a:latin typeface="Times New Roman" panose="02020603050405020304" pitchFamily="18" charset="0"/>
                <a:cs typeface="Times New Roman" panose="02020603050405020304" pitchFamily="18" charset="0"/>
                <a:sym typeface="+mn-ea"/>
              </a:rPr>
              <a:t>接法</a:t>
            </a:r>
            <a:endParaRPr lang="zh-CN" altLang="en-US" sz="1800" dirty="0">
              <a:solidFill>
                <a:schemeClr val="tx1"/>
              </a:solidFill>
              <a:latin typeface="Arial" panose="020B0604020202020204" pitchFamily="34" charset="0"/>
              <a:cs typeface="Times New Roman" panose="02020603050405020304" pitchFamily="18" charset="0"/>
              <a:sym typeface="+mn-ea"/>
            </a:endParaRPr>
          </a:p>
        </p:txBody>
      </p:sp>
      <p:graphicFrame>
        <p:nvGraphicFramePr>
          <p:cNvPr id="12291" name="Object 11"/>
          <p:cNvGraphicFramePr>
            <a:graphicFrameLocks/>
          </p:cNvGraphicFramePr>
          <p:nvPr/>
        </p:nvGraphicFramePr>
        <p:xfrm>
          <a:off x="2130425" y="3578225"/>
          <a:ext cx="142875" cy="47625"/>
        </p:xfrm>
        <a:graphic>
          <a:graphicData uri="http://schemas.openxmlformats.org/presentationml/2006/ole">
            <p:oleObj spid="_x0000_s12291" r:id="rId4" imgW="139579" imgH="164957" progId="">
              <p:embed/>
            </p:oleObj>
          </a:graphicData>
        </a:graphic>
      </p:graphicFrame>
      <p:graphicFrame>
        <p:nvGraphicFramePr>
          <p:cNvPr id="575500" name="Object 12"/>
          <p:cNvGraphicFramePr>
            <a:graphicFrameLocks/>
          </p:cNvGraphicFramePr>
          <p:nvPr/>
        </p:nvGraphicFramePr>
        <p:xfrm>
          <a:off x="1701800" y="3462338"/>
          <a:ext cx="3581400" cy="3405187"/>
        </p:xfrm>
        <a:graphic>
          <a:graphicData uri="http://schemas.openxmlformats.org/presentationml/2006/ole">
            <p:oleObj spid="_x0000_s12292" r:id="rId5" imgW="3161510" imgH="2997411" progId="">
              <p:embed/>
            </p:oleObj>
          </a:graphicData>
        </a:graphic>
      </p:graphicFrame>
      <p:sp>
        <p:nvSpPr>
          <p:cNvPr id="575501" name="Text Box 13"/>
          <p:cNvSpPr txBox="1">
            <a:spLocks noChangeArrowheads="1"/>
          </p:cNvSpPr>
          <p:nvPr/>
        </p:nvSpPr>
        <p:spPr bwMode="auto">
          <a:xfrm>
            <a:off x="1701800" y="1127125"/>
            <a:ext cx="2806700" cy="915988"/>
          </a:xfrm>
          <a:prstGeom prst="rect">
            <a:avLst/>
          </a:prstGeom>
          <a:solidFill>
            <a:srgbClr val="CCFFFF"/>
          </a:solidFill>
          <a:ln w="9525">
            <a:noFill/>
            <a:miter lim="800000"/>
          </a:ln>
          <a:effectLst/>
        </p:spPr>
        <p:txBody>
          <a:bodyPr>
            <a:spAutoFit/>
          </a:bodyPr>
          <a:lstStyle/>
          <a:p>
            <a:pPr>
              <a:lnSpc>
                <a:spcPct val="100000"/>
              </a:lnSpc>
              <a:spcBef>
                <a:spcPct val="50000"/>
              </a:spcBef>
              <a:buFont typeface="Wingdings" panose="05000000000000000000" pitchFamily="2" charset="2"/>
              <a:buChar char="l"/>
              <a:defRPr/>
            </a:pPr>
            <a:r>
              <a:rPr lang="zh-CN" altLang="en-US" sz="1800">
                <a:solidFill>
                  <a:srgbClr val="CC0000"/>
                </a:solidFill>
                <a:effectLst>
                  <a:outerShdw blurRad="38100" dist="38100" dir="2700000" algn="tl">
                    <a:srgbClr val="000000"/>
                  </a:outerShdw>
                </a:effectLst>
                <a:latin typeface="宋体" panose="02010600030101010101" pitchFamily="2" charset="-122"/>
                <a:sym typeface="+mn-ea"/>
              </a:rPr>
              <a:t> 早期</a:t>
            </a:r>
            <a:r>
              <a:rPr lang="zh-CN" altLang="en-US" sz="1800">
                <a:solidFill>
                  <a:schemeClr val="tx1"/>
                </a:solidFill>
                <a:latin typeface="宋体" panose="02010600030101010101" pitchFamily="2" charset="-122"/>
                <a:sym typeface="+mn-ea"/>
              </a:rPr>
              <a:t>的</a:t>
            </a:r>
            <a:r>
              <a:rPr lang="zh-CN" altLang="en-US" sz="1800">
                <a:solidFill>
                  <a:schemeClr val="tx1"/>
                </a:solidFill>
                <a:latin typeface="Arial" panose="020B0604020202020204" pitchFamily="34" charset="0"/>
                <a:sym typeface="+mn-ea"/>
              </a:rPr>
              <a:t>方法有：</a:t>
            </a:r>
            <a:r>
              <a:rPr lang="zh-CN" altLang="en-US" sz="1800">
                <a:solidFill>
                  <a:schemeClr val="tx1"/>
                </a:solidFill>
                <a:sym typeface="+mn-ea"/>
              </a:rPr>
              <a:t>串联饱和电抗器降压降压调速原理</a:t>
            </a:r>
          </a:p>
        </p:txBody>
      </p:sp>
      <p:sp>
        <p:nvSpPr>
          <p:cNvPr id="575502" name="Text Box 14"/>
          <p:cNvSpPr txBox="1">
            <a:spLocks noChangeArrowheads="1"/>
          </p:cNvSpPr>
          <p:nvPr/>
        </p:nvSpPr>
        <p:spPr bwMode="auto">
          <a:xfrm>
            <a:off x="5375275" y="6161088"/>
            <a:ext cx="3714750" cy="366712"/>
          </a:xfrm>
          <a:prstGeom prst="rect">
            <a:avLst/>
          </a:prstGeom>
          <a:solidFill>
            <a:srgbClr val="FFFF99"/>
          </a:solidFill>
          <a:ln w="9525">
            <a:noFill/>
            <a:miter lim="800000"/>
            <a:headEnd/>
            <a:tailEnd/>
          </a:ln>
        </p:spPr>
        <p:txBody>
          <a:bodyPr>
            <a:spAutoFit/>
          </a:bodyPr>
          <a:lstStyle/>
          <a:p>
            <a:pPr>
              <a:lnSpc>
                <a:spcPct val="100000"/>
              </a:lnSpc>
              <a:spcBef>
                <a:spcPct val="50000"/>
              </a:spcBef>
              <a:buFont typeface="Wingdings" pitchFamily="2" charset="2"/>
              <a:buChar char="l"/>
            </a:pPr>
            <a:r>
              <a:rPr lang="zh-CN" altLang="en-US" sz="1800">
                <a:solidFill>
                  <a:schemeClr val="tx1"/>
                </a:solidFill>
                <a:latin typeface="Arial" pitchFamily="34" charset="0"/>
              </a:rPr>
              <a:t>  </a:t>
            </a:r>
            <a:r>
              <a:rPr lang="en-US" altLang="zh-CN" sz="1800">
                <a:solidFill>
                  <a:schemeClr val="tx1"/>
                </a:solidFill>
                <a:latin typeface="Arial" pitchFamily="34" charset="0"/>
              </a:rPr>
              <a:t>VR</a:t>
            </a:r>
            <a:r>
              <a:rPr lang="zh-CN" altLang="en-US" sz="1800">
                <a:solidFill>
                  <a:schemeClr val="tx1"/>
                </a:solidFill>
                <a:latin typeface="Arial" pitchFamily="34" charset="0"/>
              </a:rPr>
              <a:t>为可控整流桥，制动时用</a:t>
            </a:r>
          </a:p>
        </p:txBody>
      </p:sp>
      <p:sp>
        <p:nvSpPr>
          <p:cNvPr id="21"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5"/>
          <p:cNvSpPr>
            <a:spLocks noChangeArrowheads="1"/>
          </p:cNvSpPr>
          <p:nvPr/>
        </p:nvSpPr>
        <p:spPr bwMode="auto">
          <a:xfrm>
            <a:off x="0" y="2038350"/>
            <a:ext cx="1671638" cy="614363"/>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6"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5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54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549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54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54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grpId="0" nodeType="clickEffect">
                                  <p:stCondLst>
                                    <p:cond delay="0"/>
                                  </p:stCondLst>
                                  <p:childTnLst>
                                    <p:set>
                                      <p:cBhvr>
                                        <p:cTn id="20" dur="1" fill="hold">
                                          <p:stCondLst>
                                            <p:cond delay="0"/>
                                          </p:stCondLst>
                                        </p:cTn>
                                        <p:tgtEl>
                                          <p:spTgt spid="575495"/>
                                        </p:tgtEl>
                                        <p:attrNameLst>
                                          <p:attrName>style.visibility</p:attrName>
                                        </p:attrNameLst>
                                      </p:cBhvr>
                                      <p:to>
                                        <p:strVal val="visible"/>
                                      </p:to>
                                    </p:set>
                                    <p:animEffect transition="in" filter="wipe(down)">
                                      <p:cBhvr>
                                        <p:cTn id="21" dur="580">
                                          <p:stCondLst>
                                            <p:cond delay="0"/>
                                          </p:stCondLst>
                                        </p:cTn>
                                        <p:tgtEl>
                                          <p:spTgt spid="575495"/>
                                        </p:tgtEl>
                                      </p:cBhvr>
                                    </p:animEffect>
                                    <p:anim calcmode="lin" valueType="num">
                                      <p:cBhvr>
                                        <p:cTn id="22" dur="1822" tmFilter="0,0; 0.14,0.36; 0.43,0.73; 0.71,0.91; 1.0,1.0">
                                          <p:stCondLst>
                                            <p:cond delay="0"/>
                                          </p:stCondLst>
                                        </p:cTn>
                                        <p:tgtEl>
                                          <p:spTgt spid="575495"/>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575495"/>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575495"/>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575495"/>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575495"/>
                                        </p:tgtEl>
                                        <p:attrNameLst>
                                          <p:attrName>ppt_y</p:attrName>
                                        </p:attrNameLst>
                                      </p:cBhvr>
                                      <p:tavLst>
                                        <p:tav tm="0" fmla="#ppt_y-sin(pi*$)/81">
                                          <p:val>
                                            <p:fltVal val="0"/>
                                          </p:val>
                                        </p:tav>
                                        <p:tav tm="100000">
                                          <p:val>
                                            <p:fltVal val="1"/>
                                          </p:val>
                                        </p:tav>
                                      </p:tavLst>
                                    </p:anim>
                                    <p:animScale>
                                      <p:cBhvr>
                                        <p:cTn id="27" dur="26">
                                          <p:stCondLst>
                                            <p:cond delay="650"/>
                                          </p:stCondLst>
                                        </p:cTn>
                                        <p:tgtEl>
                                          <p:spTgt spid="575495"/>
                                        </p:tgtEl>
                                      </p:cBhvr>
                                      <p:to x="100000" y="60000"/>
                                    </p:animScale>
                                    <p:animScale>
                                      <p:cBhvr>
                                        <p:cTn id="28" dur="166" decel="50000">
                                          <p:stCondLst>
                                            <p:cond delay="676"/>
                                          </p:stCondLst>
                                        </p:cTn>
                                        <p:tgtEl>
                                          <p:spTgt spid="575495"/>
                                        </p:tgtEl>
                                      </p:cBhvr>
                                      <p:to x="100000" y="100000"/>
                                    </p:animScale>
                                    <p:animScale>
                                      <p:cBhvr>
                                        <p:cTn id="29" dur="26">
                                          <p:stCondLst>
                                            <p:cond delay="1312"/>
                                          </p:stCondLst>
                                        </p:cTn>
                                        <p:tgtEl>
                                          <p:spTgt spid="575495"/>
                                        </p:tgtEl>
                                      </p:cBhvr>
                                      <p:to x="100000" y="80000"/>
                                    </p:animScale>
                                    <p:animScale>
                                      <p:cBhvr>
                                        <p:cTn id="30" dur="166" decel="50000">
                                          <p:stCondLst>
                                            <p:cond delay="1338"/>
                                          </p:stCondLst>
                                        </p:cTn>
                                        <p:tgtEl>
                                          <p:spTgt spid="575495"/>
                                        </p:tgtEl>
                                      </p:cBhvr>
                                      <p:to x="100000" y="100000"/>
                                    </p:animScale>
                                    <p:animScale>
                                      <p:cBhvr>
                                        <p:cTn id="31" dur="26">
                                          <p:stCondLst>
                                            <p:cond delay="1642"/>
                                          </p:stCondLst>
                                        </p:cTn>
                                        <p:tgtEl>
                                          <p:spTgt spid="575495"/>
                                        </p:tgtEl>
                                      </p:cBhvr>
                                      <p:to x="100000" y="90000"/>
                                    </p:animScale>
                                    <p:animScale>
                                      <p:cBhvr>
                                        <p:cTn id="32" dur="166" decel="50000">
                                          <p:stCondLst>
                                            <p:cond delay="1668"/>
                                          </p:stCondLst>
                                        </p:cTn>
                                        <p:tgtEl>
                                          <p:spTgt spid="575495"/>
                                        </p:tgtEl>
                                      </p:cBhvr>
                                      <p:to x="100000" y="100000"/>
                                    </p:animScale>
                                    <p:animScale>
                                      <p:cBhvr>
                                        <p:cTn id="33" dur="26">
                                          <p:stCondLst>
                                            <p:cond delay="1808"/>
                                          </p:stCondLst>
                                        </p:cTn>
                                        <p:tgtEl>
                                          <p:spTgt spid="575495"/>
                                        </p:tgtEl>
                                      </p:cBhvr>
                                      <p:to x="100000" y="95000"/>
                                    </p:animScale>
                                    <p:animScale>
                                      <p:cBhvr>
                                        <p:cTn id="34" dur="166" decel="50000">
                                          <p:stCondLst>
                                            <p:cond delay="1834"/>
                                          </p:stCondLst>
                                        </p:cTn>
                                        <p:tgtEl>
                                          <p:spTgt spid="575495"/>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54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575500"/>
                                        </p:tgtEl>
                                        <p:attrNameLst>
                                          <p:attrName>style.visibility</p:attrName>
                                        </p:attrNameLst>
                                      </p:cBhvr>
                                      <p:to>
                                        <p:strVal val="visible"/>
                                      </p:to>
                                    </p:set>
                                    <p:animEffect transition="in" filter="wipe(down)">
                                      <p:cBhvr>
                                        <p:cTn id="43" dur="580">
                                          <p:stCondLst>
                                            <p:cond delay="0"/>
                                          </p:stCondLst>
                                        </p:cTn>
                                        <p:tgtEl>
                                          <p:spTgt spid="575500"/>
                                        </p:tgtEl>
                                      </p:cBhvr>
                                    </p:animEffect>
                                    <p:anim calcmode="lin" valueType="num">
                                      <p:cBhvr>
                                        <p:cTn id="44" dur="1822" tmFilter="0,0; 0.14,0.36; 0.43,0.73; 0.71,0.91; 1.0,1.0">
                                          <p:stCondLst>
                                            <p:cond delay="0"/>
                                          </p:stCondLst>
                                        </p:cTn>
                                        <p:tgtEl>
                                          <p:spTgt spid="575500"/>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575500"/>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575500"/>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575500"/>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575500"/>
                                        </p:tgtEl>
                                        <p:attrNameLst>
                                          <p:attrName>ppt_y</p:attrName>
                                        </p:attrNameLst>
                                      </p:cBhvr>
                                      <p:tavLst>
                                        <p:tav tm="0" fmla="#ppt_y-sin(pi*$)/81">
                                          <p:val>
                                            <p:fltVal val="0"/>
                                          </p:val>
                                        </p:tav>
                                        <p:tav tm="100000">
                                          <p:val>
                                            <p:fltVal val="1"/>
                                          </p:val>
                                        </p:tav>
                                      </p:tavLst>
                                    </p:anim>
                                    <p:animScale>
                                      <p:cBhvr>
                                        <p:cTn id="49" dur="26">
                                          <p:stCondLst>
                                            <p:cond delay="650"/>
                                          </p:stCondLst>
                                        </p:cTn>
                                        <p:tgtEl>
                                          <p:spTgt spid="575500"/>
                                        </p:tgtEl>
                                      </p:cBhvr>
                                      <p:to x="100000" y="60000"/>
                                    </p:animScale>
                                    <p:animScale>
                                      <p:cBhvr>
                                        <p:cTn id="50" dur="166" decel="50000">
                                          <p:stCondLst>
                                            <p:cond delay="676"/>
                                          </p:stCondLst>
                                        </p:cTn>
                                        <p:tgtEl>
                                          <p:spTgt spid="575500"/>
                                        </p:tgtEl>
                                      </p:cBhvr>
                                      <p:to x="100000" y="100000"/>
                                    </p:animScale>
                                    <p:animScale>
                                      <p:cBhvr>
                                        <p:cTn id="51" dur="26">
                                          <p:stCondLst>
                                            <p:cond delay="1312"/>
                                          </p:stCondLst>
                                        </p:cTn>
                                        <p:tgtEl>
                                          <p:spTgt spid="575500"/>
                                        </p:tgtEl>
                                      </p:cBhvr>
                                      <p:to x="100000" y="80000"/>
                                    </p:animScale>
                                    <p:animScale>
                                      <p:cBhvr>
                                        <p:cTn id="52" dur="166" decel="50000">
                                          <p:stCondLst>
                                            <p:cond delay="1338"/>
                                          </p:stCondLst>
                                        </p:cTn>
                                        <p:tgtEl>
                                          <p:spTgt spid="575500"/>
                                        </p:tgtEl>
                                      </p:cBhvr>
                                      <p:to x="100000" y="100000"/>
                                    </p:animScale>
                                    <p:animScale>
                                      <p:cBhvr>
                                        <p:cTn id="53" dur="26">
                                          <p:stCondLst>
                                            <p:cond delay="1642"/>
                                          </p:stCondLst>
                                        </p:cTn>
                                        <p:tgtEl>
                                          <p:spTgt spid="575500"/>
                                        </p:tgtEl>
                                      </p:cBhvr>
                                      <p:to x="100000" y="90000"/>
                                    </p:animScale>
                                    <p:animScale>
                                      <p:cBhvr>
                                        <p:cTn id="54" dur="166" decel="50000">
                                          <p:stCondLst>
                                            <p:cond delay="1668"/>
                                          </p:stCondLst>
                                        </p:cTn>
                                        <p:tgtEl>
                                          <p:spTgt spid="575500"/>
                                        </p:tgtEl>
                                      </p:cBhvr>
                                      <p:to x="100000" y="100000"/>
                                    </p:animScale>
                                    <p:animScale>
                                      <p:cBhvr>
                                        <p:cTn id="55" dur="26">
                                          <p:stCondLst>
                                            <p:cond delay="1808"/>
                                          </p:stCondLst>
                                        </p:cTn>
                                        <p:tgtEl>
                                          <p:spTgt spid="575500"/>
                                        </p:tgtEl>
                                      </p:cBhvr>
                                      <p:to x="100000" y="95000"/>
                                    </p:animScale>
                                    <p:animScale>
                                      <p:cBhvr>
                                        <p:cTn id="56" dur="166" decel="50000">
                                          <p:stCondLst>
                                            <p:cond delay="1834"/>
                                          </p:stCondLst>
                                        </p:cTn>
                                        <p:tgtEl>
                                          <p:spTgt spid="575500"/>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75498"/>
                                        </p:tgtEl>
                                        <p:attrNameLst>
                                          <p:attrName>style.visibility</p:attrName>
                                        </p:attrNameLst>
                                      </p:cBhvr>
                                      <p:to>
                                        <p:strVal val="visible"/>
                                      </p:to>
                                    </p:set>
                                    <p:anim calcmode="lin" valueType="num">
                                      <p:cBhvr additive="base">
                                        <p:cTn id="61" dur="500" fill="hold"/>
                                        <p:tgtEl>
                                          <p:spTgt spid="575498"/>
                                        </p:tgtEl>
                                        <p:attrNameLst>
                                          <p:attrName>ppt_x</p:attrName>
                                        </p:attrNameLst>
                                      </p:cBhvr>
                                      <p:tavLst>
                                        <p:tav tm="0">
                                          <p:val>
                                            <p:strVal val="#ppt_x"/>
                                          </p:val>
                                        </p:tav>
                                        <p:tav tm="100000">
                                          <p:val>
                                            <p:strVal val="#ppt_x"/>
                                          </p:val>
                                        </p:tav>
                                      </p:tavLst>
                                    </p:anim>
                                    <p:anim calcmode="lin" valueType="num">
                                      <p:cBhvr additive="base">
                                        <p:cTn id="62" dur="500" fill="hold"/>
                                        <p:tgtEl>
                                          <p:spTgt spid="57549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575502"/>
                                        </p:tgtEl>
                                        <p:attrNameLst>
                                          <p:attrName>style.visibility</p:attrName>
                                        </p:attrNameLst>
                                      </p:cBhvr>
                                      <p:to>
                                        <p:strVal val="visible"/>
                                      </p:to>
                                    </p:set>
                                    <p:anim calcmode="lin" valueType="num">
                                      <p:cBhvr additive="base">
                                        <p:cTn id="65" dur="500" fill="hold"/>
                                        <p:tgtEl>
                                          <p:spTgt spid="575502"/>
                                        </p:tgtEl>
                                        <p:attrNameLst>
                                          <p:attrName>ppt_x</p:attrName>
                                        </p:attrNameLst>
                                      </p:cBhvr>
                                      <p:tavLst>
                                        <p:tav tm="0">
                                          <p:val>
                                            <p:strVal val="#ppt_x"/>
                                          </p:val>
                                        </p:tav>
                                        <p:tav tm="100000">
                                          <p:val>
                                            <p:strVal val="#ppt_x"/>
                                          </p:val>
                                        </p:tav>
                                      </p:tavLst>
                                    </p:anim>
                                    <p:anim calcmode="lin" valueType="num">
                                      <p:cBhvr additive="base">
                                        <p:cTn id="66" dur="500" fill="hold"/>
                                        <p:tgtEl>
                                          <p:spTgt spid="5755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animBg="1"/>
      <p:bldP spid="575494" grpId="0" animBg="1"/>
      <p:bldP spid="575495" grpId="0" animBg="1"/>
      <p:bldP spid="575496" grpId="0" animBg="1"/>
      <p:bldP spid="575497" grpId="0" animBg="1"/>
      <p:bldP spid="575498" grpId="0" animBg="1"/>
      <p:bldP spid="575501" grpId="0" animBg="1"/>
      <p:bldP spid="57550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a:xfrm>
            <a:off x="1738313" y="0"/>
            <a:ext cx="6689725" cy="1044575"/>
          </a:xfrm>
        </p:spPr>
        <p:txBody>
          <a:bodyPr/>
          <a:lstStyle/>
          <a:p>
            <a:pPr eaLnBrk="1" hangingPunct="1">
              <a:defRPr/>
            </a:pPr>
            <a:r>
              <a:rPr lang="en-US" altLang="zh-CN" sz="2800" dirty="0" smtClean="0">
                <a:effectLst>
                  <a:outerShdw blurRad="38100" dist="38100" dir="2700000" algn="tl">
                    <a:srgbClr val="C0C0C0"/>
                  </a:outerShdw>
                </a:effectLst>
                <a:ea typeface="宋体" panose="02010600030101010101" pitchFamily="2" charset="-122"/>
              </a:rPr>
              <a:t>6.2.2 </a:t>
            </a:r>
            <a:r>
              <a:rPr lang="zh-CN" altLang="en-US" sz="2800" dirty="0" smtClean="0">
                <a:effectLst>
                  <a:outerShdw blurRad="38100" dist="38100" dir="2700000" algn="tl">
                    <a:srgbClr val="C0C0C0"/>
                  </a:outerShdw>
                </a:effectLst>
                <a:ea typeface="宋体" panose="02010600030101010101" pitchFamily="2" charset="-122"/>
              </a:rPr>
              <a:t>异步电动机调压调速的机械特性</a:t>
            </a:r>
          </a:p>
        </p:txBody>
      </p:sp>
      <p:sp>
        <p:nvSpPr>
          <p:cNvPr id="10248" name="Rectangle 3"/>
          <p:cNvSpPr>
            <a:spLocks noGrp="1" noChangeArrowheads="1"/>
          </p:cNvSpPr>
          <p:nvPr>
            <p:ph idx="1"/>
          </p:nvPr>
        </p:nvSpPr>
        <p:spPr>
          <a:xfrm>
            <a:off x="2332038" y="2725738"/>
            <a:ext cx="5354637" cy="333375"/>
          </a:xfrm>
        </p:spPr>
        <p:txBody>
          <a:bodyPr/>
          <a:lstStyle/>
          <a:p>
            <a:pPr eaLnBrk="1" hangingPunct="1">
              <a:defRPr/>
            </a:pPr>
            <a:r>
              <a:rPr lang="zh-CN" altLang="en-US" smtClean="0">
                <a:ea typeface="宋体" pitchFamily="2" charset="-122"/>
              </a:rPr>
              <a:t>可调，则</a:t>
            </a:r>
            <a:r>
              <a:rPr lang="zh-CN" altLang="en-US" smtClean="0">
                <a:solidFill>
                  <a:srgbClr val="C00000"/>
                </a:solidFill>
                <a:effectLst>
                  <a:outerShdw blurRad="38100" dist="38100" dir="2700000" algn="tl">
                    <a:srgbClr val="C0C0C0"/>
                  </a:outerShdw>
                </a:effectLst>
                <a:ea typeface="宋体" pitchFamily="2" charset="-122"/>
              </a:rPr>
              <a:t>电磁转矩与定子电压的平方成正比 </a:t>
            </a:r>
          </a:p>
        </p:txBody>
      </p:sp>
      <p:sp>
        <p:nvSpPr>
          <p:cNvPr id="10249" name="Rectangle 6"/>
          <p:cNvSpPr>
            <a:spLocks noChangeArrowheads="1"/>
          </p:cNvSpPr>
          <p:nvPr/>
        </p:nvSpPr>
        <p:spPr bwMode="auto">
          <a:xfrm>
            <a:off x="1731963" y="1023938"/>
            <a:ext cx="5611812" cy="411162"/>
          </a:xfrm>
          <a:prstGeom prst="rect">
            <a:avLst/>
          </a:prstGeom>
          <a:noFill/>
          <a:ln w="9525">
            <a:noFill/>
            <a:miter lim="800000"/>
          </a:ln>
        </p:spPr>
        <p:txBody>
          <a:bodyPr/>
          <a:lstStyle/>
          <a:p>
            <a:pPr algn="just">
              <a:buClr>
                <a:srgbClr val="FF9933"/>
              </a:buClr>
              <a:buFont typeface="Wingdings" panose="05000000000000000000" pitchFamily="2" charset="2"/>
              <a:buNone/>
              <a:defRPr/>
            </a:pPr>
            <a:r>
              <a:rPr lang="zh-CN" altLang="en-US" sz="2000" dirty="0">
                <a:solidFill>
                  <a:srgbClr val="C00000"/>
                </a:solidFill>
                <a:effectLst>
                  <a:outerShdw blurRad="38100" dist="38100" dir="2700000" algn="tl">
                    <a:srgbClr val="000000">
                      <a:alpha val="43137"/>
                    </a:srgbClr>
                  </a:outerShdw>
                </a:effectLst>
                <a:latin typeface="Arial" panose="020B0604020202020204" pitchFamily="34" charset="0"/>
                <a:sym typeface="+mn-ea"/>
              </a:rPr>
              <a:t>调压调速</a:t>
            </a:r>
            <a:r>
              <a:rPr lang="zh-CN" altLang="en-US" sz="2000" dirty="0">
                <a:solidFill>
                  <a:schemeClr val="tx1"/>
                </a:solidFill>
                <a:latin typeface="Arial" panose="020B0604020202020204" pitchFamily="34" charset="0"/>
                <a:sym typeface="+mn-ea"/>
              </a:rPr>
              <a:t>的机械特性表达式</a:t>
            </a:r>
          </a:p>
        </p:txBody>
      </p:sp>
      <p:sp>
        <p:nvSpPr>
          <p:cNvPr id="13322" name="Rectangle 7"/>
          <p:cNvSpPr>
            <a:spLocks noChangeArrowheads="1"/>
          </p:cNvSpPr>
          <p:nvPr/>
        </p:nvSpPr>
        <p:spPr bwMode="auto">
          <a:xfrm>
            <a:off x="0" y="3152775"/>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13314" name="Object 8"/>
          <p:cNvGraphicFramePr>
            <a:graphicFrameLocks/>
          </p:cNvGraphicFramePr>
          <p:nvPr/>
        </p:nvGraphicFramePr>
        <p:xfrm>
          <a:off x="1974850" y="1287463"/>
          <a:ext cx="5527675" cy="1425575"/>
        </p:xfrm>
        <a:graphic>
          <a:graphicData uri="http://schemas.openxmlformats.org/presentationml/2006/ole">
            <p:oleObj spid="_x0000_s13314" r:id="rId3" imgW="2540000" imgH="647700" progId="">
              <p:embed/>
            </p:oleObj>
          </a:graphicData>
        </a:graphic>
      </p:graphicFrame>
      <p:graphicFrame>
        <p:nvGraphicFramePr>
          <p:cNvPr id="13315" name="Object 9"/>
          <p:cNvGraphicFramePr>
            <a:graphicFrameLocks/>
          </p:cNvGraphicFramePr>
          <p:nvPr/>
        </p:nvGraphicFramePr>
        <p:xfrm>
          <a:off x="1801813" y="2620963"/>
          <a:ext cx="549275" cy="496887"/>
        </p:xfrm>
        <a:graphic>
          <a:graphicData uri="http://schemas.openxmlformats.org/presentationml/2006/ole">
            <p:oleObj spid="_x0000_s13315" r:id="rId4" imgW="190500" imgH="228600" progId="">
              <p:embed/>
            </p:oleObj>
          </a:graphicData>
        </a:graphic>
      </p:graphicFrame>
      <p:sp>
        <p:nvSpPr>
          <p:cNvPr id="13323" name="Rectangle 18"/>
          <p:cNvSpPr>
            <a:spLocks noChangeArrowheads="1"/>
          </p:cNvSpPr>
          <p:nvPr/>
        </p:nvSpPr>
        <p:spPr bwMode="auto">
          <a:xfrm>
            <a:off x="1911350" y="3697288"/>
            <a:ext cx="3189288" cy="346075"/>
          </a:xfrm>
          <a:prstGeom prst="rect">
            <a:avLst/>
          </a:prstGeom>
          <a:noFill/>
          <a:ln w="9525">
            <a:noFill/>
            <a:miter lim="800000"/>
            <a:headEnd/>
            <a:tailEnd/>
          </a:ln>
        </p:spPr>
        <p:txBody>
          <a:bodyPr lIns="0" tIns="0" rIns="90000" bIns="0"/>
          <a:lstStyle/>
          <a:p>
            <a:pPr>
              <a:buClr>
                <a:srgbClr val="FF9933"/>
              </a:buClr>
              <a:buFont typeface="Wingdings" pitchFamily="2" charset="2"/>
              <a:buNone/>
            </a:pPr>
            <a:r>
              <a:rPr lang="zh-CN" altLang="en-US" sz="2000">
                <a:solidFill>
                  <a:schemeClr val="tx1"/>
                </a:solidFill>
                <a:latin typeface="Arial" pitchFamily="34" charset="0"/>
              </a:rPr>
              <a:t>临界转差率保持不变 </a:t>
            </a:r>
            <a:r>
              <a:rPr lang="en-US" altLang="zh-CN" sz="2000">
                <a:solidFill>
                  <a:schemeClr val="tx1"/>
                </a:solidFill>
                <a:latin typeface="Arial" pitchFamily="34" charset="0"/>
              </a:rPr>
              <a:t>: </a:t>
            </a:r>
          </a:p>
        </p:txBody>
      </p:sp>
      <p:sp>
        <p:nvSpPr>
          <p:cNvPr id="13324" name="Rectangle 19"/>
          <p:cNvSpPr>
            <a:spLocks noChangeArrowheads="1"/>
          </p:cNvSpPr>
          <p:nvPr/>
        </p:nvSpPr>
        <p:spPr bwMode="auto">
          <a:xfrm>
            <a:off x="1801813" y="3187700"/>
            <a:ext cx="5210175" cy="357188"/>
          </a:xfrm>
          <a:prstGeom prst="rect">
            <a:avLst/>
          </a:prstGeom>
          <a:noFill/>
          <a:ln w="9525">
            <a:noFill/>
            <a:miter lim="800000"/>
            <a:headEnd/>
            <a:tailEnd/>
          </a:ln>
        </p:spPr>
        <p:txBody>
          <a:bodyPr/>
          <a:lstStyle/>
          <a:p>
            <a:pPr algn="just">
              <a:buClr>
                <a:srgbClr val="FF9933"/>
              </a:buClr>
              <a:buFont typeface="Wingdings" pitchFamily="2" charset="2"/>
              <a:buNone/>
            </a:pPr>
            <a:r>
              <a:rPr lang="zh-CN" altLang="en-US" sz="2000">
                <a:solidFill>
                  <a:schemeClr val="tx1"/>
                </a:solidFill>
                <a:latin typeface="Arial" pitchFamily="34" charset="0"/>
              </a:rPr>
              <a:t>理想空载转速保持为同步转速不变 </a:t>
            </a:r>
          </a:p>
        </p:txBody>
      </p:sp>
      <p:graphicFrame>
        <p:nvGraphicFramePr>
          <p:cNvPr id="13316" name="Object 20"/>
          <p:cNvGraphicFramePr>
            <a:graphicFrameLocks/>
          </p:cNvGraphicFramePr>
          <p:nvPr/>
        </p:nvGraphicFramePr>
        <p:xfrm>
          <a:off x="5859463" y="3003550"/>
          <a:ext cx="1749425" cy="646113"/>
        </p:xfrm>
        <a:graphic>
          <a:graphicData uri="http://schemas.openxmlformats.org/presentationml/2006/ole">
            <p:oleObj spid="_x0000_s13316" r:id="rId5" imgW="520700" imgH="228600" progId="">
              <p:embed/>
            </p:oleObj>
          </a:graphicData>
        </a:graphic>
      </p:graphicFrame>
      <p:graphicFrame>
        <p:nvGraphicFramePr>
          <p:cNvPr id="13317" name="Object 21"/>
          <p:cNvGraphicFramePr>
            <a:graphicFrameLocks/>
          </p:cNvGraphicFramePr>
          <p:nvPr/>
        </p:nvGraphicFramePr>
        <p:xfrm>
          <a:off x="1925638" y="3856038"/>
          <a:ext cx="3527425" cy="1103312"/>
        </p:xfrm>
        <a:graphic>
          <a:graphicData uri="http://schemas.openxmlformats.org/presentationml/2006/ole">
            <p:oleObj spid="_x0000_s13317" r:id="rId6" imgW="1548728" imgH="482391" progId="">
              <p:embed/>
            </p:oleObj>
          </a:graphicData>
        </a:graphic>
      </p:graphicFrame>
      <p:sp>
        <p:nvSpPr>
          <p:cNvPr id="13325" name="Rectangle 22"/>
          <p:cNvSpPr>
            <a:spLocks noChangeArrowheads="1"/>
          </p:cNvSpPr>
          <p:nvPr/>
        </p:nvSpPr>
        <p:spPr bwMode="auto">
          <a:xfrm>
            <a:off x="1903413" y="4989513"/>
            <a:ext cx="1855787" cy="263525"/>
          </a:xfrm>
          <a:prstGeom prst="rect">
            <a:avLst/>
          </a:prstGeom>
          <a:noFill/>
          <a:ln w="9525">
            <a:noFill/>
            <a:miter lim="800000"/>
            <a:headEnd/>
            <a:tailEnd/>
          </a:ln>
        </p:spPr>
        <p:txBody>
          <a:bodyPr/>
          <a:lstStyle/>
          <a:p>
            <a:pPr>
              <a:buClr>
                <a:srgbClr val="FF9933"/>
              </a:buClr>
              <a:buFont typeface="Wingdings" pitchFamily="2" charset="2"/>
              <a:buNone/>
            </a:pPr>
            <a:r>
              <a:rPr lang="zh-CN" altLang="en-US" sz="2000">
                <a:solidFill>
                  <a:schemeClr val="tx1"/>
                </a:solidFill>
                <a:latin typeface="Arial" pitchFamily="34" charset="0"/>
              </a:rPr>
              <a:t>临界转矩 </a:t>
            </a:r>
            <a:r>
              <a:rPr lang="en-US" altLang="zh-CN" sz="2000">
                <a:solidFill>
                  <a:schemeClr val="tx1"/>
                </a:solidFill>
                <a:latin typeface="Arial" pitchFamily="34" charset="0"/>
              </a:rPr>
              <a:t>:</a:t>
            </a:r>
          </a:p>
        </p:txBody>
      </p:sp>
      <p:graphicFrame>
        <p:nvGraphicFramePr>
          <p:cNvPr id="13318" name="Object 23"/>
          <p:cNvGraphicFramePr>
            <a:graphicFrameLocks/>
          </p:cNvGraphicFramePr>
          <p:nvPr/>
        </p:nvGraphicFramePr>
        <p:xfrm>
          <a:off x="1858963" y="5256213"/>
          <a:ext cx="5408612" cy="1189037"/>
        </p:xfrm>
        <a:graphic>
          <a:graphicData uri="http://schemas.openxmlformats.org/presentationml/2006/ole">
            <p:oleObj spid="_x0000_s13318" r:id="rId7" imgW="2247900" imgH="508000" progId="">
              <p:embed/>
            </p:oleObj>
          </a:graphicData>
        </a:graphic>
      </p:graphicFrame>
      <p:sp>
        <p:nvSpPr>
          <p:cNvPr id="13326" name="Rectangle 24"/>
          <p:cNvSpPr>
            <a:spLocks noChangeArrowheads="1"/>
          </p:cNvSpPr>
          <p:nvPr/>
        </p:nvSpPr>
        <p:spPr bwMode="auto">
          <a:xfrm>
            <a:off x="1804988" y="6435725"/>
            <a:ext cx="4398962" cy="396875"/>
          </a:xfrm>
          <a:prstGeom prst="rect">
            <a:avLst/>
          </a:prstGeom>
          <a:noFill/>
          <a:ln w="9525">
            <a:noFill/>
            <a:miter lim="800000"/>
            <a:headEnd/>
            <a:tailEnd/>
          </a:ln>
        </p:spPr>
        <p:txBody>
          <a:bodyPr>
            <a:spAutoFit/>
          </a:bodyPr>
          <a:lstStyle/>
          <a:p>
            <a:pPr>
              <a:lnSpc>
                <a:spcPct val="100000"/>
              </a:lnSpc>
              <a:buClr>
                <a:schemeClr val="folHlink"/>
              </a:buClr>
              <a:buSzPct val="75000"/>
              <a:buFont typeface="Wingdings" pitchFamily="2" charset="2"/>
              <a:buNone/>
            </a:pPr>
            <a:r>
              <a:rPr lang="zh-CN" altLang="en-US" sz="2000">
                <a:solidFill>
                  <a:schemeClr val="tx1"/>
                </a:solidFill>
                <a:latin typeface="Times New Roman" pitchFamily="18" charset="0"/>
              </a:rPr>
              <a:t> 随定子电压的减小而成平方比地下降</a:t>
            </a:r>
          </a:p>
        </p:txBody>
      </p:sp>
      <p:sp>
        <p:nvSpPr>
          <p:cNvPr id="21"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5"/>
          <p:cNvSpPr>
            <a:spLocks noChangeArrowheads="1"/>
          </p:cNvSpPr>
          <p:nvPr/>
        </p:nvSpPr>
        <p:spPr bwMode="auto">
          <a:xfrm>
            <a:off x="0" y="2038350"/>
            <a:ext cx="1671638" cy="614363"/>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6"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1973263" y="228600"/>
            <a:ext cx="6870700" cy="915988"/>
          </a:xfrm>
        </p:spPr>
        <p:txBody>
          <a:bodyPr/>
          <a:lstStyle/>
          <a:p>
            <a:pPr eaLnBrk="1" hangingPunct="1">
              <a:defRPr/>
            </a:pPr>
            <a:r>
              <a:rPr lang="zh-CN" altLang="en-US" sz="2800" i="1" smtClean="0">
                <a:solidFill>
                  <a:srgbClr val="CC0000"/>
                </a:solidFill>
                <a:effectLst>
                  <a:outerShdw blurRad="38100" dist="38100" dir="2700000" algn="tl">
                    <a:srgbClr val="C0C0C0"/>
                  </a:outerShdw>
                </a:effectLst>
                <a:latin typeface="宋体" panose="02010600030101010101" pitchFamily="2" charset="-122"/>
                <a:ea typeface="宋体" panose="02010600030101010101" pitchFamily="2" charset="-122"/>
              </a:rPr>
              <a:t>一、</a:t>
            </a:r>
            <a:r>
              <a:rPr lang="en-US" altLang="zh-CN" sz="2800" i="1" smtClean="0">
                <a:solidFill>
                  <a:srgbClr val="CC0000"/>
                </a:solidFill>
                <a:effectLst>
                  <a:outerShdw blurRad="38100" dist="38100" dir="2700000" algn="tl">
                    <a:srgbClr val="C0C0C0"/>
                  </a:outerShdw>
                </a:effectLst>
                <a:latin typeface="宋体" panose="02010600030101010101" pitchFamily="2" charset="-122"/>
                <a:ea typeface="宋体" panose="02010600030101010101" pitchFamily="2" charset="-122"/>
              </a:rPr>
              <a:t>T</a:t>
            </a:r>
            <a:r>
              <a:rPr lang="en-US" altLang="zh-CN" sz="2800" i="1" baseline="-25000" smtClean="0">
                <a:solidFill>
                  <a:srgbClr val="CC0000"/>
                </a:solidFill>
                <a:effectLst>
                  <a:outerShdw blurRad="38100" dist="38100" dir="2700000" algn="tl">
                    <a:srgbClr val="C0C0C0"/>
                  </a:outerShdw>
                </a:effectLst>
                <a:latin typeface="宋体" panose="02010600030101010101" pitchFamily="2" charset="-122"/>
                <a:ea typeface="宋体" panose="02010600030101010101" pitchFamily="2" charset="-122"/>
              </a:rPr>
              <a:t>e</a:t>
            </a:r>
            <a:r>
              <a:rPr lang="zh-CN" altLang="en-US" sz="2800" smtClean="0">
                <a:solidFill>
                  <a:srgbClr val="CC0000"/>
                </a:solidFill>
                <a:effectLst>
                  <a:outerShdw blurRad="38100" dist="38100" dir="2700000" algn="tl">
                    <a:srgbClr val="C0C0C0"/>
                  </a:outerShdw>
                </a:effectLst>
                <a:latin typeface="宋体" panose="02010600030101010101" pitchFamily="2" charset="-122"/>
                <a:ea typeface="宋体" panose="02010600030101010101" pitchFamily="2" charset="-122"/>
              </a:rPr>
              <a:t>公式说明及</a:t>
            </a:r>
            <a:r>
              <a:rPr lang="zh-CN" altLang="en-US" sz="2800" smtClean="0">
                <a:solidFill>
                  <a:srgbClr val="CC0000"/>
                </a:solidFill>
                <a:latin typeface="宋体" panose="02010600030101010101" pitchFamily="2" charset="-122"/>
                <a:ea typeface="宋体" panose="02010600030101010101" pitchFamily="2" charset="-122"/>
              </a:rPr>
              <a:t>实现调压调速的方法</a:t>
            </a:r>
          </a:p>
        </p:txBody>
      </p:sp>
      <p:sp>
        <p:nvSpPr>
          <p:cNvPr id="458755" name="Rectangle 3"/>
          <p:cNvSpPr>
            <a:spLocks noGrp="1" noChangeArrowheads="1"/>
          </p:cNvSpPr>
          <p:nvPr>
            <p:ph idx="1"/>
          </p:nvPr>
        </p:nvSpPr>
        <p:spPr>
          <a:xfrm>
            <a:off x="1811338" y="1198563"/>
            <a:ext cx="7332662" cy="2751137"/>
          </a:xfrm>
        </p:spPr>
        <p:txBody>
          <a:bodyPr/>
          <a:lstStyle/>
          <a:p>
            <a:pPr eaLnBrk="1" hangingPunct="1">
              <a:spcBef>
                <a:spcPct val="20000"/>
              </a:spcBef>
              <a:defRPr/>
            </a:pPr>
            <a:r>
              <a:rPr lang="en-US" altLang="zh-CN" sz="2200" i="1" dirty="0" smtClean="0">
                <a:solidFill>
                  <a:srgbClr val="0000FF"/>
                </a:solidFill>
                <a:effectLst>
                  <a:outerShdw blurRad="38100" dist="38100" dir="2700000" algn="tl">
                    <a:srgbClr val="C0C0C0"/>
                  </a:outerShdw>
                </a:effectLst>
                <a:ea typeface="宋体" panose="02010600030101010101" pitchFamily="2" charset="-122"/>
              </a:rPr>
              <a:t>T</a:t>
            </a:r>
            <a:r>
              <a:rPr lang="en-US" altLang="zh-CN" sz="2200" i="1" baseline="-25000" dirty="0" smtClean="0">
                <a:solidFill>
                  <a:srgbClr val="0000FF"/>
                </a:solidFill>
                <a:effectLst>
                  <a:outerShdw blurRad="38100" dist="38100" dir="2700000" algn="tl">
                    <a:srgbClr val="C0C0C0"/>
                  </a:outerShdw>
                </a:effectLst>
                <a:ea typeface="宋体" panose="02010600030101010101" pitchFamily="2" charset="-122"/>
              </a:rPr>
              <a:t>e</a:t>
            </a:r>
            <a:r>
              <a:rPr lang="zh-CN" altLang="en-US" sz="2200" dirty="0" smtClean="0">
                <a:solidFill>
                  <a:srgbClr val="0000FF"/>
                </a:solidFill>
                <a:effectLst>
                  <a:outerShdw blurRad="38100" dist="38100" dir="2700000" algn="tl">
                    <a:srgbClr val="C0C0C0"/>
                  </a:outerShdw>
                </a:effectLst>
                <a:ea typeface="宋体" panose="02010600030101010101" pitchFamily="2" charset="-122"/>
              </a:rPr>
              <a:t>电磁转矩公式：</a:t>
            </a:r>
            <a:r>
              <a:rPr lang="zh-CN" altLang="en-US" sz="2200" dirty="0" smtClean="0">
                <a:ea typeface="宋体" panose="02010600030101010101" pitchFamily="2" charset="-122"/>
              </a:rPr>
              <a:t>是异步电机的机械特性方程式。表明，当转速或转差率一定时，电磁转矩与定子电压的平方成正比即</a:t>
            </a:r>
            <a:r>
              <a:rPr lang="en-US" altLang="zh-CN" sz="2200" dirty="0" smtClean="0">
                <a:ea typeface="宋体" panose="02010600030101010101" pitchFamily="2" charset="-122"/>
              </a:rPr>
              <a:t>——</a:t>
            </a:r>
            <a:r>
              <a:rPr lang="zh-CN" altLang="en-US" sz="2200" dirty="0" smtClean="0">
                <a:ea typeface="宋体" panose="02010600030101010101" pitchFamily="2" charset="-122"/>
              </a:rPr>
              <a:t>也是</a:t>
            </a:r>
            <a:r>
              <a:rPr lang="zh-CN" altLang="en-US" sz="2200" dirty="0" smtClean="0">
                <a:solidFill>
                  <a:srgbClr val="C00000"/>
                </a:solidFill>
                <a:effectLst>
                  <a:outerShdw blurRad="38100" dist="38100" dir="2700000" algn="tl">
                    <a:srgbClr val="000000">
                      <a:alpha val="43137"/>
                    </a:srgbClr>
                  </a:outerShdw>
                </a:effectLst>
                <a:ea typeface="宋体" panose="02010600030101010101" pitchFamily="2" charset="-122"/>
              </a:rPr>
              <a:t>交流调压调速的理论根据</a:t>
            </a:r>
            <a:r>
              <a:rPr lang="zh-CN" altLang="en-US" sz="2200" dirty="0" smtClean="0">
                <a:ea typeface="宋体" panose="02010600030101010101" pitchFamily="2" charset="-122"/>
              </a:rPr>
              <a:t>。</a:t>
            </a:r>
          </a:p>
          <a:p>
            <a:pPr eaLnBrk="1" hangingPunct="1">
              <a:spcBef>
                <a:spcPct val="20000"/>
              </a:spcBef>
              <a:defRPr/>
            </a:pPr>
            <a:r>
              <a:rPr lang="zh-CN" altLang="en-US" sz="2200" dirty="0" smtClean="0">
                <a:solidFill>
                  <a:srgbClr val="0000FF"/>
                </a:solidFill>
                <a:effectLst>
                  <a:outerShdw blurRad="38100" dist="38100" dir="2700000" algn="tl">
                    <a:srgbClr val="C0C0C0"/>
                  </a:outerShdw>
                </a:effectLst>
                <a:ea typeface="宋体" panose="02010600030101010101" pitchFamily="2" charset="-122"/>
              </a:rPr>
              <a:t>异步电动机变压调速原理：</a:t>
            </a:r>
            <a:r>
              <a:rPr lang="zh-CN" altLang="en-US" sz="2200" dirty="0" smtClean="0">
                <a:ea typeface="宋体" panose="02010600030101010101" pitchFamily="2" charset="-122"/>
              </a:rPr>
              <a:t>由电力拖动原理可知，当异步电机等效电路的参数不变时，在相同的转速下，电磁转矩与定子电压的平方成正比，因此，改变定子外加电压就可以改变机械特性的函数关系，从而改变电机在一定负载转矩下的转速。  </a:t>
            </a:r>
          </a:p>
        </p:txBody>
      </p:sp>
      <p:sp>
        <p:nvSpPr>
          <p:cNvPr id="458756" name="Rectangle 4"/>
          <p:cNvSpPr>
            <a:spLocks noChangeArrowheads="1"/>
          </p:cNvSpPr>
          <p:nvPr/>
        </p:nvSpPr>
        <p:spPr bwMode="auto">
          <a:xfrm>
            <a:off x="1795463" y="4016375"/>
            <a:ext cx="7348537" cy="1539875"/>
          </a:xfrm>
          <a:prstGeom prst="rect">
            <a:avLst/>
          </a:prstGeom>
          <a:noFill/>
          <a:ln w="9525">
            <a:noFill/>
            <a:miter lim="800000"/>
          </a:ln>
          <a:effectLst/>
        </p:spPr>
        <p:txBody>
          <a:bodyPr lIns="0" tIns="0" rIns="90000" bIns="0"/>
          <a:lstStyle/>
          <a:p>
            <a:pPr>
              <a:lnSpc>
                <a:spcPct val="100000"/>
              </a:lnSpc>
              <a:spcBef>
                <a:spcPct val="20000"/>
              </a:spcBef>
              <a:buClr>
                <a:srgbClr val="FF9933"/>
              </a:buClr>
              <a:defRPr/>
            </a:pPr>
            <a:r>
              <a:rPr lang="zh-CN" altLang="en-US" sz="2200">
                <a:solidFill>
                  <a:srgbClr val="0000CC"/>
                </a:solidFill>
                <a:effectLst>
                  <a:outerShdw blurRad="38100" dist="38100" dir="2700000" algn="tl">
                    <a:srgbClr val="C0C0C0"/>
                  </a:outerShdw>
                </a:effectLst>
                <a:latin typeface="Arial" pitchFamily="34" charset="0"/>
              </a:rPr>
              <a:t>实现调压调速的方法</a:t>
            </a:r>
          </a:p>
          <a:p>
            <a:pPr>
              <a:lnSpc>
                <a:spcPct val="100000"/>
              </a:lnSpc>
              <a:spcBef>
                <a:spcPct val="20000"/>
              </a:spcBef>
              <a:buClr>
                <a:srgbClr val="FF9933"/>
              </a:buClr>
              <a:defRPr/>
            </a:pPr>
            <a:r>
              <a:rPr lang="zh-CN" altLang="en-US" sz="2200">
                <a:solidFill>
                  <a:srgbClr val="FF0000"/>
                </a:solidFill>
                <a:effectLst>
                  <a:outerShdw blurRad="38100" dist="38100" dir="2700000" algn="tl">
                    <a:srgbClr val="C0C0C0"/>
                  </a:outerShdw>
                </a:effectLst>
                <a:latin typeface="Arial" pitchFamily="34" charset="0"/>
              </a:rPr>
              <a:t>过去：</a:t>
            </a:r>
            <a:r>
              <a:rPr lang="zh-CN" altLang="en-US" sz="2200">
                <a:solidFill>
                  <a:schemeClr val="tx1"/>
                </a:solidFill>
                <a:latin typeface="Arial" pitchFamily="34" charset="0"/>
              </a:rPr>
              <a:t>多用</a:t>
            </a:r>
            <a:r>
              <a:rPr lang="zh-CN" altLang="en-US" sz="2200">
                <a:solidFill>
                  <a:srgbClr val="6600FF"/>
                </a:solidFill>
                <a:latin typeface="Arial" pitchFamily="34" charset="0"/>
              </a:rPr>
              <a:t>自耦变压器</a:t>
            </a:r>
            <a:r>
              <a:rPr lang="zh-CN" altLang="en-US" sz="2200">
                <a:solidFill>
                  <a:schemeClr val="tx1"/>
                </a:solidFill>
                <a:latin typeface="Arial" pitchFamily="34" charset="0"/>
              </a:rPr>
              <a:t>或带直流磁化绕组的饱和电抗器。</a:t>
            </a:r>
          </a:p>
          <a:p>
            <a:pPr>
              <a:lnSpc>
                <a:spcPct val="100000"/>
              </a:lnSpc>
              <a:spcBef>
                <a:spcPct val="20000"/>
              </a:spcBef>
              <a:buClr>
                <a:srgbClr val="FF9933"/>
              </a:buClr>
              <a:defRPr/>
            </a:pPr>
            <a:r>
              <a:rPr lang="zh-CN" altLang="en-US" sz="2200">
                <a:solidFill>
                  <a:srgbClr val="FF0000"/>
                </a:solidFill>
                <a:effectLst>
                  <a:outerShdw blurRad="38100" dist="38100" dir="2700000" algn="tl">
                    <a:srgbClr val="C0C0C0"/>
                  </a:outerShdw>
                </a:effectLst>
                <a:latin typeface="Arial" pitchFamily="34" charset="0"/>
              </a:rPr>
              <a:t>目前：</a:t>
            </a:r>
            <a:r>
              <a:rPr lang="zh-CN" altLang="en-US" sz="2200">
                <a:solidFill>
                  <a:schemeClr val="tx1"/>
                </a:solidFill>
                <a:latin typeface="Arial" pitchFamily="34" charset="0"/>
              </a:rPr>
              <a:t>交流调压器一般用三对晶闸管反并联或三个双向晶闸管分别串接在三相电路中，用相位控制改变输出电压 </a:t>
            </a:r>
          </a:p>
        </p:txBody>
      </p:sp>
      <p:sp>
        <p:nvSpPr>
          <p:cNvPr id="458771" name="Rectangle 19"/>
          <p:cNvSpPr>
            <a:spLocks noChangeArrowheads="1"/>
          </p:cNvSpPr>
          <p:nvPr/>
        </p:nvSpPr>
        <p:spPr bwMode="auto">
          <a:xfrm>
            <a:off x="3046413" y="5632450"/>
            <a:ext cx="4827587" cy="520700"/>
          </a:xfrm>
          <a:prstGeom prst="rect">
            <a:avLst/>
          </a:prstGeom>
          <a:noFill/>
          <a:ln w="9525">
            <a:noFill/>
            <a:miter lim="800000"/>
          </a:ln>
          <a:effectLst/>
        </p:spPr>
        <p:txBody>
          <a:bodyPr wrap="none" anchor="ctr">
            <a:spAutoFit/>
          </a:bodyPr>
          <a:lstStyle/>
          <a:p>
            <a:pPr>
              <a:lnSpc>
                <a:spcPct val="100000"/>
              </a:lnSpc>
              <a:buFontTx/>
              <a:buNone/>
              <a:defRPr/>
            </a:pPr>
            <a:r>
              <a:rPr lang="zh-CN" altLang="en-US" sz="2800">
                <a:solidFill>
                  <a:srgbClr val="FF0000"/>
                </a:solidFill>
                <a:effectLst>
                  <a:outerShdw blurRad="38100" dist="38100" dir="2700000" algn="tl">
                    <a:srgbClr val="C0C0C0"/>
                  </a:outerShdw>
                </a:effectLst>
                <a:latin typeface="Siemens Sans" pitchFamily="2" charset="0"/>
                <a:ea typeface="楷体_GB2312" charset="-122"/>
                <a:cs typeface="Times New Roman" panose="02020603050405020304" pitchFamily="18" charset="0"/>
                <a:sym typeface="+mn-ea"/>
              </a:rPr>
              <a:t>改变定子电压也是改变转差率</a:t>
            </a:r>
          </a:p>
        </p:txBody>
      </p:sp>
      <p:graphicFrame>
        <p:nvGraphicFramePr>
          <p:cNvPr id="458770" name="Object 18"/>
          <p:cNvGraphicFramePr>
            <a:graphicFrameLocks/>
          </p:cNvGraphicFramePr>
          <p:nvPr/>
        </p:nvGraphicFramePr>
        <p:xfrm>
          <a:off x="3832225" y="6088063"/>
          <a:ext cx="3230563" cy="622300"/>
        </p:xfrm>
        <a:graphic>
          <a:graphicData uri="http://schemas.openxmlformats.org/presentationml/2006/ole">
            <p:oleObj spid="_x0000_s14338" r:id="rId3" imgW="1117600" imgH="228600" progId="">
              <p:embed/>
            </p:oleObj>
          </a:graphicData>
        </a:graphic>
      </p:graphicFrame>
      <p:sp>
        <p:nvSpPr>
          <p:cNvPr id="14343" name="Rectangle 20"/>
          <p:cNvSpPr>
            <a:spLocks noChangeArrowheads="1"/>
          </p:cNvSpPr>
          <p:nvPr/>
        </p:nvSpPr>
        <p:spPr bwMode="auto">
          <a:xfrm>
            <a:off x="3324225" y="3560763"/>
            <a:ext cx="222250" cy="260350"/>
          </a:xfrm>
          <a:prstGeom prst="rect">
            <a:avLst/>
          </a:prstGeom>
          <a:noFill/>
          <a:ln w="9525">
            <a:noFill/>
            <a:miter lim="800000"/>
            <a:headEnd/>
            <a:tailEnd/>
          </a:ln>
        </p:spPr>
        <p:txBody>
          <a:bodyPr wrap="none" anchor="ctr">
            <a:spAutoFit/>
          </a:bodyPr>
          <a:lstStyle/>
          <a:p>
            <a:pPr>
              <a:lnSpc>
                <a:spcPct val="100000"/>
              </a:lnSpc>
            </a:pPr>
            <a:r>
              <a:rPr lang="zh-CN" altLang="de-DE" sz="1100" b="0">
                <a:solidFill>
                  <a:schemeClr val="tx1"/>
                </a:solidFill>
                <a:latin typeface="Siemens Sans" pitchFamily="2" charset="0"/>
              </a:rPr>
              <a:t> </a:t>
            </a:r>
            <a:endParaRPr lang="zh-CN" altLang="de-DE" b="0">
              <a:solidFill>
                <a:schemeClr val="tx1"/>
              </a:solidFill>
              <a:latin typeface="Siemens Sans" pitchFamily="2" charset="0"/>
            </a:endParaRPr>
          </a:p>
        </p:txBody>
      </p:sp>
      <p:sp>
        <p:nvSpPr>
          <p:cNvPr id="14"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5"/>
          <p:cNvSpPr>
            <a:spLocks noChangeArrowheads="1"/>
          </p:cNvSpPr>
          <p:nvPr/>
        </p:nvSpPr>
        <p:spPr bwMode="auto">
          <a:xfrm>
            <a:off x="0" y="2038350"/>
            <a:ext cx="1671638" cy="614363"/>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8755">
                                            <p:txEl>
                                              <p:pRg st="0" end="0"/>
                                            </p:txEl>
                                          </p:spTgt>
                                        </p:tgtEl>
                                        <p:attrNameLst>
                                          <p:attrName>style.visibility</p:attrName>
                                        </p:attrNameLst>
                                      </p:cBhvr>
                                      <p:to>
                                        <p:strVal val="visible"/>
                                      </p:to>
                                    </p:set>
                                    <p:anim calcmode="lin" valueType="num">
                                      <p:cBhvr additive="base">
                                        <p:cTn id="7" dur="500" fill="hold"/>
                                        <p:tgtEl>
                                          <p:spTgt spid="4587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87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58755">
                                            <p:txEl>
                                              <p:pRg st="1" end="1"/>
                                            </p:txEl>
                                          </p:spTgt>
                                        </p:tgtEl>
                                        <p:attrNameLst>
                                          <p:attrName>style.visibility</p:attrName>
                                        </p:attrNameLst>
                                      </p:cBhvr>
                                      <p:to>
                                        <p:strVal val="visible"/>
                                      </p:to>
                                    </p:set>
                                    <p:anim calcmode="lin" valueType="num">
                                      <p:cBhvr additive="base">
                                        <p:cTn id="13" dur="500" fill="hold"/>
                                        <p:tgtEl>
                                          <p:spTgt spid="45875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587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8756"/>
                                        </p:tgtEl>
                                        <p:attrNameLst>
                                          <p:attrName>style.visibility</p:attrName>
                                        </p:attrNameLst>
                                      </p:cBhvr>
                                      <p:to>
                                        <p:strVal val="visible"/>
                                      </p:to>
                                    </p:set>
                                    <p:anim calcmode="lin" valueType="num">
                                      <p:cBhvr additive="base">
                                        <p:cTn id="19" dur="500" fill="hold"/>
                                        <p:tgtEl>
                                          <p:spTgt spid="458756"/>
                                        </p:tgtEl>
                                        <p:attrNameLst>
                                          <p:attrName>ppt_x</p:attrName>
                                        </p:attrNameLst>
                                      </p:cBhvr>
                                      <p:tavLst>
                                        <p:tav tm="0">
                                          <p:val>
                                            <p:strVal val="#ppt_x"/>
                                          </p:val>
                                        </p:tav>
                                        <p:tav tm="100000">
                                          <p:val>
                                            <p:strVal val="#ppt_x"/>
                                          </p:val>
                                        </p:tav>
                                      </p:tavLst>
                                    </p:anim>
                                    <p:anim calcmode="lin" valueType="num">
                                      <p:cBhvr additive="base">
                                        <p:cTn id="20" dur="500" fill="hold"/>
                                        <p:tgtEl>
                                          <p:spTgt spid="45875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58771"/>
                                        </p:tgtEl>
                                        <p:attrNameLst>
                                          <p:attrName>style.visibility</p:attrName>
                                        </p:attrNameLst>
                                      </p:cBhvr>
                                      <p:to>
                                        <p:strVal val="visible"/>
                                      </p:to>
                                    </p:set>
                                    <p:animEffect transition="in" filter="wipe(down)">
                                      <p:cBhvr>
                                        <p:cTn id="25" dur="580">
                                          <p:stCondLst>
                                            <p:cond delay="0"/>
                                          </p:stCondLst>
                                        </p:cTn>
                                        <p:tgtEl>
                                          <p:spTgt spid="458771"/>
                                        </p:tgtEl>
                                      </p:cBhvr>
                                    </p:animEffect>
                                    <p:anim calcmode="lin" valueType="num">
                                      <p:cBhvr>
                                        <p:cTn id="26" dur="1822" tmFilter="0,0; 0.14,0.36; 0.43,0.73; 0.71,0.91; 1.0,1.0">
                                          <p:stCondLst>
                                            <p:cond delay="0"/>
                                          </p:stCondLst>
                                        </p:cTn>
                                        <p:tgtEl>
                                          <p:spTgt spid="458771"/>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58771"/>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58771"/>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58771"/>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58771"/>
                                        </p:tgtEl>
                                        <p:attrNameLst>
                                          <p:attrName>ppt_y</p:attrName>
                                        </p:attrNameLst>
                                      </p:cBhvr>
                                      <p:tavLst>
                                        <p:tav tm="0" fmla="#ppt_y-sin(pi*$)/81">
                                          <p:val>
                                            <p:fltVal val="0"/>
                                          </p:val>
                                        </p:tav>
                                        <p:tav tm="100000">
                                          <p:val>
                                            <p:fltVal val="1"/>
                                          </p:val>
                                        </p:tav>
                                      </p:tavLst>
                                    </p:anim>
                                    <p:animScale>
                                      <p:cBhvr>
                                        <p:cTn id="31" dur="26">
                                          <p:stCondLst>
                                            <p:cond delay="650"/>
                                          </p:stCondLst>
                                        </p:cTn>
                                        <p:tgtEl>
                                          <p:spTgt spid="458771"/>
                                        </p:tgtEl>
                                      </p:cBhvr>
                                      <p:to x="100000" y="60000"/>
                                    </p:animScale>
                                    <p:animScale>
                                      <p:cBhvr>
                                        <p:cTn id="32" dur="166" decel="50000">
                                          <p:stCondLst>
                                            <p:cond delay="676"/>
                                          </p:stCondLst>
                                        </p:cTn>
                                        <p:tgtEl>
                                          <p:spTgt spid="458771"/>
                                        </p:tgtEl>
                                      </p:cBhvr>
                                      <p:to x="100000" y="100000"/>
                                    </p:animScale>
                                    <p:animScale>
                                      <p:cBhvr>
                                        <p:cTn id="33" dur="26">
                                          <p:stCondLst>
                                            <p:cond delay="1312"/>
                                          </p:stCondLst>
                                        </p:cTn>
                                        <p:tgtEl>
                                          <p:spTgt spid="458771"/>
                                        </p:tgtEl>
                                      </p:cBhvr>
                                      <p:to x="100000" y="80000"/>
                                    </p:animScale>
                                    <p:animScale>
                                      <p:cBhvr>
                                        <p:cTn id="34" dur="166" decel="50000">
                                          <p:stCondLst>
                                            <p:cond delay="1338"/>
                                          </p:stCondLst>
                                        </p:cTn>
                                        <p:tgtEl>
                                          <p:spTgt spid="458771"/>
                                        </p:tgtEl>
                                      </p:cBhvr>
                                      <p:to x="100000" y="100000"/>
                                    </p:animScale>
                                    <p:animScale>
                                      <p:cBhvr>
                                        <p:cTn id="35" dur="26">
                                          <p:stCondLst>
                                            <p:cond delay="1642"/>
                                          </p:stCondLst>
                                        </p:cTn>
                                        <p:tgtEl>
                                          <p:spTgt spid="458771"/>
                                        </p:tgtEl>
                                      </p:cBhvr>
                                      <p:to x="100000" y="90000"/>
                                    </p:animScale>
                                    <p:animScale>
                                      <p:cBhvr>
                                        <p:cTn id="36" dur="166" decel="50000">
                                          <p:stCondLst>
                                            <p:cond delay="1668"/>
                                          </p:stCondLst>
                                        </p:cTn>
                                        <p:tgtEl>
                                          <p:spTgt spid="458771"/>
                                        </p:tgtEl>
                                      </p:cBhvr>
                                      <p:to x="100000" y="100000"/>
                                    </p:animScale>
                                    <p:animScale>
                                      <p:cBhvr>
                                        <p:cTn id="37" dur="26">
                                          <p:stCondLst>
                                            <p:cond delay="1808"/>
                                          </p:stCondLst>
                                        </p:cTn>
                                        <p:tgtEl>
                                          <p:spTgt spid="458771"/>
                                        </p:tgtEl>
                                      </p:cBhvr>
                                      <p:to x="100000" y="95000"/>
                                    </p:animScale>
                                    <p:animScale>
                                      <p:cBhvr>
                                        <p:cTn id="38" dur="166" decel="50000">
                                          <p:stCondLst>
                                            <p:cond delay="1834"/>
                                          </p:stCondLst>
                                        </p:cTn>
                                        <p:tgtEl>
                                          <p:spTgt spid="458771"/>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458770"/>
                                        </p:tgtEl>
                                        <p:attrNameLst>
                                          <p:attrName>style.visibility</p:attrName>
                                        </p:attrNameLst>
                                      </p:cBhvr>
                                      <p:to>
                                        <p:strVal val="visible"/>
                                      </p:to>
                                    </p:set>
                                    <p:animEffect transition="in" filter="wipe(down)">
                                      <p:cBhvr>
                                        <p:cTn id="41" dur="580">
                                          <p:stCondLst>
                                            <p:cond delay="0"/>
                                          </p:stCondLst>
                                        </p:cTn>
                                        <p:tgtEl>
                                          <p:spTgt spid="458770"/>
                                        </p:tgtEl>
                                      </p:cBhvr>
                                    </p:animEffect>
                                    <p:anim calcmode="lin" valueType="num">
                                      <p:cBhvr>
                                        <p:cTn id="42" dur="1822" tmFilter="0,0; 0.14,0.36; 0.43,0.73; 0.71,0.91; 1.0,1.0">
                                          <p:stCondLst>
                                            <p:cond delay="0"/>
                                          </p:stCondLst>
                                        </p:cTn>
                                        <p:tgtEl>
                                          <p:spTgt spid="458770"/>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458770"/>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458770"/>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458770"/>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458770"/>
                                        </p:tgtEl>
                                        <p:attrNameLst>
                                          <p:attrName>ppt_y</p:attrName>
                                        </p:attrNameLst>
                                      </p:cBhvr>
                                      <p:tavLst>
                                        <p:tav tm="0" fmla="#ppt_y-sin(pi*$)/81">
                                          <p:val>
                                            <p:fltVal val="0"/>
                                          </p:val>
                                        </p:tav>
                                        <p:tav tm="100000">
                                          <p:val>
                                            <p:fltVal val="1"/>
                                          </p:val>
                                        </p:tav>
                                      </p:tavLst>
                                    </p:anim>
                                    <p:animScale>
                                      <p:cBhvr>
                                        <p:cTn id="47" dur="26">
                                          <p:stCondLst>
                                            <p:cond delay="650"/>
                                          </p:stCondLst>
                                        </p:cTn>
                                        <p:tgtEl>
                                          <p:spTgt spid="458770"/>
                                        </p:tgtEl>
                                      </p:cBhvr>
                                      <p:to x="100000" y="60000"/>
                                    </p:animScale>
                                    <p:animScale>
                                      <p:cBhvr>
                                        <p:cTn id="48" dur="166" decel="50000">
                                          <p:stCondLst>
                                            <p:cond delay="676"/>
                                          </p:stCondLst>
                                        </p:cTn>
                                        <p:tgtEl>
                                          <p:spTgt spid="458770"/>
                                        </p:tgtEl>
                                      </p:cBhvr>
                                      <p:to x="100000" y="100000"/>
                                    </p:animScale>
                                    <p:animScale>
                                      <p:cBhvr>
                                        <p:cTn id="49" dur="26">
                                          <p:stCondLst>
                                            <p:cond delay="1312"/>
                                          </p:stCondLst>
                                        </p:cTn>
                                        <p:tgtEl>
                                          <p:spTgt spid="458770"/>
                                        </p:tgtEl>
                                      </p:cBhvr>
                                      <p:to x="100000" y="80000"/>
                                    </p:animScale>
                                    <p:animScale>
                                      <p:cBhvr>
                                        <p:cTn id="50" dur="166" decel="50000">
                                          <p:stCondLst>
                                            <p:cond delay="1338"/>
                                          </p:stCondLst>
                                        </p:cTn>
                                        <p:tgtEl>
                                          <p:spTgt spid="458770"/>
                                        </p:tgtEl>
                                      </p:cBhvr>
                                      <p:to x="100000" y="100000"/>
                                    </p:animScale>
                                    <p:animScale>
                                      <p:cBhvr>
                                        <p:cTn id="51" dur="26">
                                          <p:stCondLst>
                                            <p:cond delay="1642"/>
                                          </p:stCondLst>
                                        </p:cTn>
                                        <p:tgtEl>
                                          <p:spTgt spid="458770"/>
                                        </p:tgtEl>
                                      </p:cBhvr>
                                      <p:to x="100000" y="90000"/>
                                    </p:animScale>
                                    <p:animScale>
                                      <p:cBhvr>
                                        <p:cTn id="52" dur="166" decel="50000">
                                          <p:stCondLst>
                                            <p:cond delay="1668"/>
                                          </p:stCondLst>
                                        </p:cTn>
                                        <p:tgtEl>
                                          <p:spTgt spid="458770"/>
                                        </p:tgtEl>
                                      </p:cBhvr>
                                      <p:to x="100000" y="100000"/>
                                    </p:animScale>
                                    <p:animScale>
                                      <p:cBhvr>
                                        <p:cTn id="53" dur="26">
                                          <p:stCondLst>
                                            <p:cond delay="1808"/>
                                          </p:stCondLst>
                                        </p:cTn>
                                        <p:tgtEl>
                                          <p:spTgt spid="458770"/>
                                        </p:tgtEl>
                                      </p:cBhvr>
                                      <p:to x="100000" y="95000"/>
                                    </p:animScale>
                                    <p:animScale>
                                      <p:cBhvr>
                                        <p:cTn id="54" dur="166" decel="50000">
                                          <p:stCondLst>
                                            <p:cond delay="1834"/>
                                          </p:stCondLst>
                                        </p:cTn>
                                        <p:tgtEl>
                                          <p:spTgt spid="45877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5" grpId="0" build="p"/>
      <p:bldP spid="458756" grpId="0"/>
      <p:bldP spid="45877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5" name="Rectangle 3"/>
          <p:cNvSpPr>
            <a:spLocks noChangeArrowheads="1"/>
          </p:cNvSpPr>
          <p:nvPr/>
        </p:nvSpPr>
        <p:spPr bwMode="auto">
          <a:xfrm>
            <a:off x="1736725" y="6143625"/>
            <a:ext cx="3497263" cy="701675"/>
          </a:xfrm>
          <a:prstGeom prst="rect">
            <a:avLst/>
          </a:prstGeom>
          <a:solidFill>
            <a:srgbClr val="FF9900"/>
          </a:solidFill>
          <a:ln w="9525">
            <a:noFill/>
            <a:miter lim="800000"/>
          </a:ln>
          <a:effectLst/>
        </p:spPr>
        <p:txBody>
          <a:bodyPr anchor="ctr">
            <a:spAutoFit/>
          </a:bodyPr>
          <a:lstStyle/>
          <a:p>
            <a:pPr>
              <a:lnSpc>
                <a:spcPct val="100000"/>
              </a:lnSpc>
              <a:buFont typeface="Wingdings" panose="05000000000000000000" pitchFamily="2" charset="2"/>
              <a:buChar char="l"/>
              <a:defRPr/>
            </a:pPr>
            <a:r>
              <a:rPr lang="zh-CN" altLang="en-US" sz="2000" dirty="0">
                <a:solidFill>
                  <a:schemeClr val="tx1"/>
                </a:solidFill>
                <a:effectLst>
                  <a:outerShdw blurRad="38100" dist="38100" dir="2700000" algn="tl">
                    <a:srgbClr val="FFFFFF"/>
                  </a:outerShdw>
                </a:effectLst>
                <a:latin typeface="Arial" panose="020B0604020202020204" pitchFamily="34" charset="0"/>
                <a:ea typeface="楷体_GB2312" charset="-122"/>
                <a:sym typeface="+mn-ea"/>
              </a:rPr>
              <a:t>   该系统使用的电动机一般是</a:t>
            </a:r>
            <a:r>
              <a:rPr lang="zh-CN" altLang="en-US" sz="2000" dirty="0">
                <a:solidFill>
                  <a:srgbClr val="FF3300"/>
                </a:solidFill>
                <a:effectLst>
                  <a:outerShdw blurRad="38100" dist="38100" dir="2700000" algn="tl">
                    <a:srgbClr val="000000"/>
                  </a:outerShdw>
                </a:effectLst>
                <a:latin typeface="Arial" panose="020B0604020202020204" pitchFamily="34" charset="0"/>
                <a:ea typeface="楷体_GB2312" charset="-122"/>
                <a:sym typeface="+mn-ea"/>
              </a:rPr>
              <a:t>鼠笼型异步电动机。</a:t>
            </a:r>
          </a:p>
        </p:txBody>
      </p:sp>
      <p:graphicFrame>
        <p:nvGraphicFramePr>
          <p:cNvPr id="535592" name="Group 40"/>
          <p:cNvGraphicFramePr>
            <a:graphicFrameLocks noGrp="1"/>
          </p:cNvGraphicFramePr>
          <p:nvPr/>
        </p:nvGraphicFramePr>
        <p:xfrm>
          <a:off x="1800225" y="306388"/>
          <a:ext cx="6981825" cy="474663"/>
        </p:xfrm>
        <a:graphic>
          <a:graphicData uri="http://schemas.openxmlformats.org/drawingml/2006/table">
            <a:tbl>
              <a:tblPr/>
              <a:tblGrid>
                <a:gridCol w="6981825"/>
              </a:tblGrid>
              <a:tr h="4746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charset="-122"/>
                          <a:cs typeface="Times New Roman" panose="02020603050405020304" pitchFamily="18" charset="0"/>
                        </a:rPr>
                        <a:t>二、低转差率电动机调压调速时的开环机械特性</a:t>
                      </a:r>
                      <a:endParaRPr kumimoji="0" lang="zh-CN" altLang="en-US" sz="2400" b="1" i="0" u="none" strike="noStrike" cap="none" normalizeH="0" baseline="0" smtClean="0">
                        <a:ln>
                          <a:noFill/>
                        </a:ln>
                        <a:solidFill>
                          <a:schemeClr val="tx1"/>
                        </a:solidFill>
                        <a:effectLst/>
                        <a:latin typeface="Arial" panose="020B0604020202020204" pitchFamily="34" charset="0"/>
                        <a:ea typeface="楷体_GB2312" charset="-122"/>
                        <a:cs typeface="Times New Roman" panose="02020603050405020304" pitchFamily="18" charset="0"/>
                      </a:endParaRPr>
                    </a:p>
                  </a:txBody>
                  <a:tcPr horzOverflow="overflow">
                    <a:lnL cap="flat">
                      <a:noFill/>
                    </a:lnL>
                    <a:lnR cap="flat">
                      <a:noFill/>
                    </a:lnR>
                    <a:lnT cap="flat">
                      <a:noFill/>
                    </a:lnT>
                    <a:lnB cap="flat">
                      <a:noFill/>
                    </a:lnB>
                    <a:lnTlToBr>
                      <a:noFill/>
                    </a:lnTlToBr>
                    <a:lnBlToTr>
                      <a:noFill/>
                    </a:lnBlToTr>
                    <a:solidFill>
                      <a:srgbClr val="CCFFFF"/>
                    </a:solidFill>
                  </a:tcPr>
                </a:tc>
              </a:tr>
            </a:tbl>
          </a:graphicData>
        </a:graphic>
      </p:graphicFrame>
      <p:sp>
        <p:nvSpPr>
          <p:cNvPr id="535569" name="Rectangle 17"/>
          <p:cNvSpPr>
            <a:spLocks noChangeArrowheads="1"/>
          </p:cNvSpPr>
          <p:nvPr/>
        </p:nvSpPr>
        <p:spPr bwMode="auto">
          <a:xfrm>
            <a:off x="5300663" y="3435350"/>
            <a:ext cx="3843337" cy="1755775"/>
          </a:xfrm>
          <a:prstGeom prst="rect">
            <a:avLst/>
          </a:prstGeom>
          <a:solidFill>
            <a:srgbClr val="CCFFFF"/>
          </a:solidFill>
          <a:ln w="9525">
            <a:noFill/>
            <a:miter lim="800000"/>
          </a:ln>
        </p:spPr>
        <p:txBody>
          <a:bodyPr anchor="ctr">
            <a:spAutoFit/>
          </a:bodyPr>
          <a:lstStyle/>
          <a:p>
            <a:pPr>
              <a:lnSpc>
                <a:spcPct val="120000"/>
              </a:lnSpc>
              <a:buFont typeface="Wingdings" panose="05000000000000000000" pitchFamily="2" charset="2"/>
              <a:buChar char="l"/>
              <a:defRPr/>
            </a:pPr>
            <a:r>
              <a:rPr lang="zh-CN" altLang="en-US" sz="1800" dirty="0">
                <a:solidFill>
                  <a:schemeClr val="tx1"/>
                </a:solidFill>
                <a:latin typeface="Arial" panose="020B0604020202020204" pitchFamily="34" charset="0"/>
                <a:sym typeface="+mn-ea"/>
              </a:rPr>
              <a:t> 当电动机拖动</a:t>
            </a:r>
            <a:r>
              <a:rPr lang="zh-CN" altLang="en-US" sz="1800" dirty="0">
                <a:solidFill>
                  <a:srgbClr val="0000FF"/>
                </a:solidFill>
                <a:latin typeface="Arial" panose="020B0604020202020204" pitchFamily="34" charset="0"/>
                <a:sym typeface="+mn-ea"/>
              </a:rPr>
              <a:t>恒转矩负载</a:t>
            </a:r>
            <a:r>
              <a:rPr lang="zh-CN" altLang="en-US" sz="1800" dirty="0">
                <a:solidFill>
                  <a:schemeClr val="tx1"/>
                </a:solidFill>
                <a:latin typeface="Arial" panose="020B0604020202020204" pitchFamily="34" charset="0"/>
                <a:sym typeface="+mn-ea"/>
              </a:rPr>
              <a:t>时，尽管电压改变很大，但速度的变化并不大。系统能调速的</a:t>
            </a:r>
            <a:r>
              <a:rPr lang="zh-CN" altLang="en-US" sz="1800" dirty="0">
                <a:solidFill>
                  <a:srgbClr val="C00000"/>
                </a:solidFill>
                <a:effectLst>
                  <a:outerShdw blurRad="38100" dist="38100" dir="2700000" algn="tl">
                    <a:srgbClr val="000000">
                      <a:alpha val="43137"/>
                    </a:srgbClr>
                  </a:outerShdw>
                </a:effectLst>
                <a:latin typeface="Arial" panose="020B0604020202020204" pitchFamily="34" charset="0"/>
                <a:sym typeface="+mn-ea"/>
              </a:rPr>
              <a:t>稳定的</a:t>
            </a:r>
            <a:r>
              <a:rPr lang="zh-CN" altLang="en-US" sz="1800" dirty="0">
                <a:solidFill>
                  <a:schemeClr val="tx1"/>
                </a:solidFill>
                <a:latin typeface="Arial" panose="020B0604020202020204" pitchFamily="34" charset="0"/>
                <a:sym typeface="+mn-ea"/>
              </a:rPr>
              <a:t>最大区域只在转差率                    之间</a:t>
            </a:r>
            <a:r>
              <a:rPr kumimoji="1" lang="zh-CN" altLang="en-US" sz="1800" dirty="0">
                <a:solidFill>
                  <a:schemeClr val="tx1"/>
                </a:solidFill>
                <a:sym typeface="+mn-ea"/>
              </a:rPr>
              <a:t>调速范围小</a:t>
            </a:r>
          </a:p>
        </p:txBody>
      </p:sp>
      <p:sp>
        <p:nvSpPr>
          <p:cNvPr id="15369" name="Rectangle 18"/>
          <p:cNvSpPr>
            <a:spLocks noChangeArrowheads="1"/>
          </p:cNvSpPr>
          <p:nvPr/>
        </p:nvSpPr>
        <p:spPr bwMode="auto">
          <a:xfrm>
            <a:off x="5508625" y="4114800"/>
            <a:ext cx="184150" cy="396875"/>
          </a:xfrm>
          <a:prstGeom prst="rect">
            <a:avLst/>
          </a:prstGeom>
          <a:noFill/>
          <a:ln w="9525">
            <a:noFill/>
            <a:miter lim="800000"/>
            <a:headEnd/>
            <a:tailEnd/>
          </a:ln>
        </p:spPr>
        <p:txBody>
          <a:bodyPr wrap="none" anchor="ctr">
            <a:spAutoFit/>
          </a:bodyPr>
          <a:lstStyle/>
          <a:p>
            <a:pPr>
              <a:lnSpc>
                <a:spcPct val="100000"/>
              </a:lnSpc>
            </a:pPr>
            <a:endParaRPr lang="zh-CN" altLang="en-US" sz="2000">
              <a:solidFill>
                <a:schemeClr val="tx1"/>
              </a:solidFill>
              <a:latin typeface="Arial" pitchFamily="34" charset="0"/>
            </a:endParaRPr>
          </a:p>
        </p:txBody>
      </p:sp>
      <p:graphicFrame>
        <p:nvGraphicFramePr>
          <p:cNvPr id="15362" name="Object 19"/>
          <p:cNvGraphicFramePr>
            <a:graphicFrameLocks/>
          </p:cNvGraphicFramePr>
          <p:nvPr/>
        </p:nvGraphicFramePr>
        <p:xfrm>
          <a:off x="6832600" y="4425950"/>
          <a:ext cx="1295400" cy="457200"/>
        </p:xfrm>
        <a:graphic>
          <a:graphicData uri="http://schemas.openxmlformats.org/presentationml/2006/ole">
            <p:oleObj spid="_x0000_s15362" r:id="rId3" imgW="647700" imgH="228600" progId="">
              <p:embed/>
            </p:oleObj>
          </a:graphicData>
        </a:graphic>
      </p:graphicFrame>
      <p:sp>
        <p:nvSpPr>
          <p:cNvPr id="535572" name="Rectangle 20"/>
          <p:cNvSpPr>
            <a:spLocks noChangeArrowheads="1"/>
          </p:cNvSpPr>
          <p:nvPr/>
        </p:nvSpPr>
        <p:spPr bwMode="auto">
          <a:xfrm>
            <a:off x="5283200" y="5164138"/>
            <a:ext cx="3830638" cy="750887"/>
          </a:xfrm>
          <a:prstGeom prst="rect">
            <a:avLst/>
          </a:prstGeom>
          <a:solidFill>
            <a:srgbClr val="FFCC99"/>
          </a:solidFill>
          <a:ln w="9525">
            <a:noFill/>
            <a:miter lim="800000"/>
            <a:headEnd/>
            <a:tailEnd/>
          </a:ln>
        </p:spPr>
        <p:txBody>
          <a:bodyPr anchor="ctr">
            <a:spAutoFit/>
          </a:bodyPr>
          <a:lstStyle/>
          <a:p>
            <a:pPr>
              <a:lnSpc>
                <a:spcPct val="120000"/>
              </a:lnSpc>
              <a:buFont typeface="Wingdings" pitchFamily="2" charset="2"/>
              <a:buChar char="l"/>
            </a:pPr>
            <a:r>
              <a:rPr lang="zh-CN" altLang="en-US" sz="1800">
                <a:solidFill>
                  <a:schemeClr val="tx1"/>
                </a:solidFill>
                <a:latin typeface="Arial" pitchFamily="34" charset="0"/>
              </a:rPr>
              <a:t>  当电动机拖动</a:t>
            </a:r>
            <a:r>
              <a:rPr lang="zh-CN" altLang="en-US" sz="1800">
                <a:solidFill>
                  <a:srgbClr val="FF3300"/>
                </a:solidFill>
                <a:latin typeface="Arial" pitchFamily="34" charset="0"/>
              </a:rPr>
              <a:t>风机、泵类负载</a:t>
            </a:r>
            <a:r>
              <a:rPr lang="zh-CN" altLang="en-US" sz="1800">
                <a:solidFill>
                  <a:schemeClr val="tx1"/>
                </a:solidFill>
                <a:latin typeface="Arial" pitchFamily="34" charset="0"/>
              </a:rPr>
              <a:t>时不再受</a:t>
            </a:r>
            <a:r>
              <a:rPr lang="en-US" altLang="zh-CN" sz="1800" i="1">
                <a:solidFill>
                  <a:schemeClr val="tx1"/>
                </a:solidFill>
                <a:latin typeface="Times New Roman" pitchFamily="18" charset="0"/>
              </a:rPr>
              <a:t>S</a:t>
            </a:r>
            <a:r>
              <a:rPr lang="en-US" altLang="zh-CN" sz="1800" i="1" baseline="-25000">
                <a:solidFill>
                  <a:schemeClr val="tx1"/>
                </a:solidFill>
                <a:latin typeface="Times New Roman" pitchFamily="18" charset="0"/>
              </a:rPr>
              <a:t>m</a:t>
            </a:r>
            <a:r>
              <a:rPr lang="zh-CN" altLang="en-US" sz="1800">
                <a:solidFill>
                  <a:schemeClr val="tx1"/>
                </a:solidFill>
                <a:latin typeface="Arial" pitchFamily="34" charset="0"/>
              </a:rPr>
              <a:t>的限制， </a:t>
            </a:r>
          </a:p>
        </p:txBody>
      </p:sp>
      <p:sp>
        <p:nvSpPr>
          <p:cNvPr id="535573" name="Rectangle 21"/>
          <p:cNvSpPr>
            <a:spLocks noChangeArrowheads="1"/>
          </p:cNvSpPr>
          <p:nvPr/>
        </p:nvSpPr>
        <p:spPr bwMode="auto">
          <a:xfrm>
            <a:off x="1735138" y="931863"/>
            <a:ext cx="3481387" cy="946150"/>
          </a:xfrm>
          <a:prstGeom prst="rect">
            <a:avLst/>
          </a:prstGeom>
          <a:solidFill>
            <a:srgbClr val="CCFFCC"/>
          </a:solidFill>
          <a:ln w="9525">
            <a:noFill/>
            <a:miter lim="800000"/>
          </a:ln>
          <a:effectLst/>
        </p:spPr>
        <p:txBody>
          <a:bodyPr anchor="ctr">
            <a:spAutoFit/>
          </a:bodyPr>
          <a:lstStyle/>
          <a:p>
            <a:pPr algn="ctr">
              <a:lnSpc>
                <a:spcPct val="100000"/>
              </a:lnSpc>
              <a:defRPr/>
            </a:pPr>
            <a:r>
              <a:rPr lang="zh-CN" altLang="en-US" sz="2800">
                <a:solidFill>
                  <a:srgbClr val="CC0000"/>
                </a:solidFill>
                <a:effectLst>
                  <a:outerShdw blurRad="38100" dist="38100" dir="2700000" algn="tl">
                    <a:srgbClr val="000000"/>
                  </a:outerShdw>
                </a:effectLst>
                <a:latin typeface="华文隶书" pitchFamily="2" charset="-122"/>
                <a:ea typeface="华文隶书" pitchFamily="2" charset="-122"/>
              </a:rPr>
              <a:t>普通</a:t>
            </a:r>
            <a:r>
              <a:rPr lang="zh-CN" altLang="en-US" sz="2800">
                <a:solidFill>
                  <a:srgbClr val="CC0000"/>
                </a:solidFill>
                <a:effectLst>
                  <a:outerShdw blurRad="38100" dist="38100" dir="2700000" algn="tl">
                    <a:srgbClr val="000000"/>
                  </a:outerShdw>
                </a:effectLst>
                <a:latin typeface="隶书" pitchFamily="49" charset="-122"/>
                <a:ea typeface="隶书" pitchFamily="49" charset="-122"/>
              </a:rPr>
              <a:t>异步电动机</a:t>
            </a:r>
          </a:p>
          <a:p>
            <a:pPr algn="ctr">
              <a:lnSpc>
                <a:spcPct val="100000"/>
              </a:lnSpc>
              <a:defRPr/>
            </a:pPr>
            <a:r>
              <a:rPr lang="zh-CN" altLang="en-US" sz="2800">
                <a:solidFill>
                  <a:schemeClr val="tx1"/>
                </a:solidFill>
                <a:effectLst>
                  <a:outerShdw blurRad="38100" dist="38100" dir="2700000" algn="tl">
                    <a:srgbClr val="FFFFFF"/>
                  </a:outerShdw>
                </a:effectLst>
                <a:latin typeface="宋体" pitchFamily="2" charset="-122"/>
              </a:rPr>
              <a:t>机械特性</a:t>
            </a:r>
            <a:r>
              <a:rPr lang="zh-CN" altLang="en-US" sz="2800">
                <a:solidFill>
                  <a:schemeClr val="tx1"/>
                </a:solidFill>
                <a:effectLst>
                  <a:outerShdw blurRad="38100" dist="38100" dir="2700000" algn="tl">
                    <a:srgbClr val="FFFFFF"/>
                  </a:outerShdw>
                </a:effectLst>
                <a:latin typeface="Arial" pitchFamily="34" charset="0"/>
              </a:rPr>
              <a:t> </a:t>
            </a:r>
          </a:p>
        </p:txBody>
      </p:sp>
      <p:sp>
        <p:nvSpPr>
          <p:cNvPr id="535577" name="Rectangle 25"/>
          <p:cNvSpPr>
            <a:spLocks noChangeArrowheads="1"/>
          </p:cNvSpPr>
          <p:nvPr/>
        </p:nvSpPr>
        <p:spPr bwMode="auto">
          <a:xfrm>
            <a:off x="5300663" y="2108200"/>
            <a:ext cx="3843337" cy="1412875"/>
          </a:xfrm>
          <a:prstGeom prst="rect">
            <a:avLst/>
          </a:prstGeom>
          <a:solidFill>
            <a:srgbClr val="FFFF99"/>
          </a:solidFill>
          <a:ln w="9525">
            <a:noFill/>
            <a:miter lim="800000"/>
            <a:headEnd/>
            <a:tailEnd/>
          </a:ln>
        </p:spPr>
        <p:txBody>
          <a:bodyPr>
            <a:spAutoFit/>
          </a:bodyPr>
          <a:lstStyle/>
          <a:p>
            <a:pPr>
              <a:lnSpc>
                <a:spcPct val="120000"/>
              </a:lnSpc>
              <a:buFont typeface="Wingdings" pitchFamily="2" charset="2"/>
              <a:buChar char="l"/>
            </a:pPr>
            <a:r>
              <a:rPr lang="zh-CN" altLang="en-US" sz="1800">
                <a:solidFill>
                  <a:schemeClr val="tx1"/>
                </a:solidFill>
                <a:latin typeface="Arial" pitchFamily="34" charset="0"/>
              </a:rPr>
              <a:t>                  ，为减小损耗，电动机在额定点的转差率一般在</a:t>
            </a:r>
            <a:r>
              <a:rPr lang="en-US" altLang="zh-CN" sz="1800">
                <a:solidFill>
                  <a:schemeClr val="tx1"/>
                </a:solidFill>
                <a:latin typeface="Arial" pitchFamily="34" charset="0"/>
              </a:rPr>
              <a:t>0.02~0.06</a:t>
            </a:r>
            <a:r>
              <a:rPr lang="zh-CN" altLang="en-US" sz="1800">
                <a:solidFill>
                  <a:schemeClr val="tx1"/>
                </a:solidFill>
                <a:latin typeface="Arial" pitchFamily="34" charset="0"/>
              </a:rPr>
              <a:t>之间，最大转矩时的转差率也较小，在</a:t>
            </a:r>
            <a:r>
              <a:rPr lang="en-US" altLang="zh-CN" sz="1800">
                <a:solidFill>
                  <a:schemeClr val="tx1"/>
                </a:solidFill>
                <a:latin typeface="Arial" pitchFamily="34" charset="0"/>
              </a:rPr>
              <a:t>0.15</a:t>
            </a:r>
            <a:r>
              <a:rPr lang="zh-CN" altLang="en-US" sz="1800">
                <a:solidFill>
                  <a:schemeClr val="tx1"/>
                </a:solidFill>
                <a:latin typeface="Arial" pitchFamily="34" charset="0"/>
              </a:rPr>
              <a:t>左右</a:t>
            </a:r>
          </a:p>
        </p:txBody>
      </p:sp>
      <p:graphicFrame>
        <p:nvGraphicFramePr>
          <p:cNvPr id="15363" name="Object 26"/>
          <p:cNvGraphicFramePr>
            <a:graphicFrameLocks/>
          </p:cNvGraphicFramePr>
          <p:nvPr/>
        </p:nvGraphicFramePr>
        <p:xfrm>
          <a:off x="5745163" y="2130425"/>
          <a:ext cx="914400" cy="460375"/>
        </p:xfrm>
        <a:graphic>
          <a:graphicData uri="http://schemas.openxmlformats.org/presentationml/2006/ole">
            <p:oleObj spid="_x0000_s15363" r:id="rId4" imgW="507780" imgH="241195" progId="">
              <p:embed/>
            </p:oleObj>
          </a:graphicData>
        </a:graphic>
      </p:graphicFrame>
      <p:sp>
        <p:nvSpPr>
          <p:cNvPr id="12307" name="Rectangle 41"/>
          <p:cNvSpPr>
            <a:spLocks noChangeArrowheads="1"/>
          </p:cNvSpPr>
          <p:nvPr/>
        </p:nvSpPr>
        <p:spPr bwMode="auto">
          <a:xfrm>
            <a:off x="1755775" y="4840288"/>
            <a:ext cx="3468688" cy="1190625"/>
          </a:xfrm>
          <a:prstGeom prst="rect">
            <a:avLst/>
          </a:prstGeom>
          <a:solidFill>
            <a:srgbClr val="FFCC00"/>
          </a:solidFill>
          <a:ln w="9525">
            <a:noFill/>
            <a:miter lim="800000"/>
          </a:ln>
        </p:spPr>
        <p:txBody>
          <a:bodyPr>
            <a:spAutoFit/>
          </a:bodyPr>
          <a:lstStyle/>
          <a:p>
            <a:pPr>
              <a:lnSpc>
                <a:spcPct val="100000"/>
              </a:lnSpc>
              <a:spcBef>
                <a:spcPct val="20000"/>
              </a:spcBef>
              <a:buClr>
                <a:schemeClr val="tx1"/>
              </a:buClr>
              <a:buFont typeface="Wingdings" panose="05000000000000000000" pitchFamily="2" charset="2"/>
              <a:buChar char="l"/>
              <a:defRPr/>
            </a:pPr>
            <a:r>
              <a:rPr kumimoji="1" lang="zh-CN" altLang="en-US" sz="1800" dirty="0">
                <a:solidFill>
                  <a:schemeClr val="tx1"/>
                </a:solidFill>
                <a:latin typeface="Times New Roman" panose="02020603050405020304" pitchFamily="18" charset="0"/>
                <a:sym typeface="+mn-ea"/>
              </a:rPr>
              <a:t>   调压调速对于</a:t>
            </a:r>
            <a:r>
              <a:rPr kumimoji="1" lang="zh-CN" altLang="en-US" sz="1800" dirty="0">
                <a:solidFill>
                  <a:schemeClr val="tx1"/>
                </a:solidFill>
                <a:effectLst>
                  <a:outerShdw blurRad="38100" dist="38100" dir="2700000" algn="tl">
                    <a:srgbClr val="000000">
                      <a:alpha val="43137"/>
                    </a:srgbClr>
                  </a:outerShdw>
                </a:effectLst>
                <a:latin typeface="Times New Roman" panose="02020603050405020304" pitchFamily="18" charset="0"/>
                <a:sym typeface="+mn-ea"/>
              </a:rPr>
              <a:t>恒转矩负载</a:t>
            </a:r>
            <a:r>
              <a:rPr kumimoji="1" lang="zh-CN" altLang="en-US" sz="1800" dirty="0">
                <a:solidFill>
                  <a:schemeClr val="tx1"/>
                </a:solidFill>
                <a:latin typeface="Times New Roman" panose="02020603050405020304" pitchFamily="18" charset="0"/>
                <a:sym typeface="+mn-ea"/>
              </a:rPr>
              <a:t>，调速范围很小（</a:t>
            </a:r>
            <a:r>
              <a:rPr kumimoji="1" lang="en-US" altLang="zh-CN" sz="1800" dirty="0">
                <a:solidFill>
                  <a:schemeClr val="tx1"/>
                </a:solidFill>
                <a:latin typeface="Times New Roman" panose="02020603050405020304" pitchFamily="18" charset="0"/>
                <a:sym typeface="+mn-ea"/>
              </a:rPr>
              <a:t>A-B-C</a:t>
            </a:r>
            <a:r>
              <a:rPr kumimoji="1" lang="zh-CN" altLang="en-US" sz="1800" dirty="0">
                <a:solidFill>
                  <a:schemeClr val="tx1"/>
                </a:solidFill>
                <a:latin typeface="Times New Roman" panose="02020603050405020304" pitchFamily="18" charset="0"/>
                <a:sym typeface="+mn-ea"/>
              </a:rPr>
              <a:t>），    而对于</a:t>
            </a:r>
            <a:r>
              <a:rPr kumimoji="1" lang="zh-CN" altLang="en-US" sz="1800" dirty="0">
                <a:solidFill>
                  <a:srgbClr val="C00000"/>
                </a:solidFill>
                <a:effectLst>
                  <a:outerShdw blurRad="38100" dist="38100" dir="2700000" algn="tl">
                    <a:srgbClr val="000000">
                      <a:alpha val="43137"/>
                    </a:srgbClr>
                  </a:outerShdw>
                </a:effectLst>
                <a:latin typeface="Times New Roman" panose="02020603050405020304" pitchFamily="18" charset="0"/>
                <a:sym typeface="+mn-ea"/>
              </a:rPr>
              <a:t>风机类负载</a:t>
            </a:r>
            <a:r>
              <a:rPr kumimoji="1" lang="zh-CN" altLang="en-US" sz="1800" dirty="0">
                <a:solidFill>
                  <a:schemeClr val="tx1"/>
                </a:solidFill>
                <a:latin typeface="Times New Roman" panose="02020603050405020304" pitchFamily="18" charset="0"/>
                <a:sym typeface="+mn-ea"/>
              </a:rPr>
              <a:t>调速范围则较大（</a:t>
            </a:r>
            <a:r>
              <a:rPr kumimoji="1" lang="en-US" altLang="zh-CN" sz="1800" dirty="0">
                <a:solidFill>
                  <a:schemeClr val="tx1"/>
                </a:solidFill>
                <a:latin typeface="Times New Roman" panose="02020603050405020304" pitchFamily="18" charset="0"/>
                <a:sym typeface="+mn-ea"/>
              </a:rPr>
              <a:t>F-E-D</a:t>
            </a:r>
            <a:r>
              <a:rPr kumimoji="1" lang="zh-CN" altLang="en-US" sz="1800" dirty="0">
                <a:solidFill>
                  <a:schemeClr val="tx1"/>
                </a:solidFill>
                <a:latin typeface="Times New Roman" panose="02020603050405020304" pitchFamily="18" charset="0"/>
                <a:sym typeface="+mn-ea"/>
              </a:rPr>
              <a:t>）。</a:t>
            </a:r>
          </a:p>
        </p:txBody>
      </p:sp>
      <p:graphicFrame>
        <p:nvGraphicFramePr>
          <p:cNvPr id="15364" name="Object 42"/>
          <p:cNvGraphicFramePr>
            <a:graphicFrameLocks/>
          </p:cNvGraphicFramePr>
          <p:nvPr/>
        </p:nvGraphicFramePr>
        <p:xfrm>
          <a:off x="5300663" y="952500"/>
          <a:ext cx="3843337" cy="1160463"/>
        </p:xfrm>
        <a:graphic>
          <a:graphicData uri="http://schemas.openxmlformats.org/presentationml/2006/ole">
            <p:oleObj spid="_x0000_s15364" r:id="rId5" imgW="2540000" imgH="647700" progId="">
              <p:embed/>
            </p:oleObj>
          </a:graphicData>
        </a:graphic>
      </p:graphicFrame>
      <p:sp>
        <p:nvSpPr>
          <p:cNvPr id="15374" name="Rectangle 43"/>
          <p:cNvSpPr>
            <a:spLocks noChangeArrowheads="1"/>
          </p:cNvSpPr>
          <p:nvPr/>
        </p:nvSpPr>
        <p:spPr bwMode="auto">
          <a:xfrm>
            <a:off x="5294313" y="5940425"/>
            <a:ext cx="3811587" cy="915988"/>
          </a:xfrm>
          <a:prstGeom prst="rect">
            <a:avLst/>
          </a:prstGeom>
          <a:solidFill>
            <a:schemeClr val="bg2"/>
          </a:solidFill>
          <a:ln w="9525">
            <a:noFill/>
            <a:miter lim="800000"/>
            <a:headEnd/>
            <a:tailEnd/>
          </a:ln>
        </p:spPr>
        <p:txBody>
          <a:bodyPr>
            <a:spAutoFit/>
          </a:bodyPr>
          <a:lstStyle/>
          <a:p>
            <a:pPr>
              <a:lnSpc>
                <a:spcPct val="100000"/>
              </a:lnSpc>
              <a:buFont typeface="Wingdings" pitchFamily="2" charset="2"/>
              <a:buChar char="l"/>
            </a:pPr>
            <a:r>
              <a:rPr lang="zh-CN" altLang="en-US" sz="1800">
                <a:solidFill>
                  <a:schemeClr val="tx1"/>
                </a:solidFill>
                <a:latin typeface="Times New Roman" pitchFamily="18" charset="0"/>
              </a:rPr>
              <a:t>   随着定子电压的降低，</a:t>
            </a:r>
            <a:r>
              <a:rPr lang="en-US" altLang="zh-CN" sz="1800" i="1">
                <a:solidFill>
                  <a:schemeClr val="tx1"/>
                </a:solidFill>
                <a:latin typeface="Times New Roman" pitchFamily="18" charset="0"/>
              </a:rPr>
              <a:t>T</a:t>
            </a:r>
            <a:r>
              <a:rPr lang="en-US" altLang="zh-CN" sz="1800" i="1" baseline="-25000">
                <a:solidFill>
                  <a:schemeClr val="tx1"/>
                </a:solidFill>
                <a:latin typeface="Times New Roman" pitchFamily="18" charset="0"/>
              </a:rPr>
              <a:t>em</a:t>
            </a:r>
            <a:r>
              <a:rPr lang="zh-CN" altLang="en-US" sz="1800">
                <a:solidFill>
                  <a:schemeClr val="tx1"/>
                </a:solidFill>
                <a:latin typeface="Times New Roman" pitchFamily="18" charset="0"/>
              </a:rPr>
              <a:t>与定子电压的平方成正比地降低，而</a:t>
            </a:r>
            <a:r>
              <a:rPr lang="en-US" altLang="zh-CN" sz="1800" i="1">
                <a:solidFill>
                  <a:schemeClr val="tx1"/>
                </a:solidFill>
                <a:latin typeface="Times New Roman" pitchFamily="18" charset="0"/>
              </a:rPr>
              <a:t>s</a:t>
            </a:r>
            <a:r>
              <a:rPr lang="en-US" altLang="zh-CN" sz="1800" baseline="-25000">
                <a:solidFill>
                  <a:schemeClr val="tx1"/>
                </a:solidFill>
                <a:latin typeface="Times New Roman" pitchFamily="18" charset="0"/>
              </a:rPr>
              <a:t>m</a:t>
            </a:r>
            <a:r>
              <a:rPr lang="zh-CN" altLang="en-US" sz="1800">
                <a:solidFill>
                  <a:schemeClr val="tx1"/>
                </a:solidFill>
                <a:latin typeface="Times New Roman" pitchFamily="18" charset="0"/>
              </a:rPr>
              <a:t>与</a:t>
            </a:r>
            <a:r>
              <a:rPr lang="en-US" altLang="zh-CN" sz="1800" i="1">
                <a:solidFill>
                  <a:schemeClr val="tx1"/>
                </a:solidFill>
                <a:latin typeface="Times New Roman" pitchFamily="18" charset="0"/>
              </a:rPr>
              <a:t>U</a:t>
            </a:r>
            <a:r>
              <a:rPr lang="en-US" altLang="zh-CN" sz="1800" i="1" baseline="-25000">
                <a:solidFill>
                  <a:schemeClr val="tx1"/>
                </a:solidFill>
                <a:latin typeface="Times New Roman" pitchFamily="18" charset="0"/>
              </a:rPr>
              <a:t>s</a:t>
            </a:r>
            <a:r>
              <a:rPr lang="zh-CN" altLang="en-US" sz="1800">
                <a:solidFill>
                  <a:schemeClr val="tx1"/>
                </a:solidFill>
                <a:latin typeface="Times New Roman" pitchFamily="18" charset="0"/>
              </a:rPr>
              <a:t>无关，保持不变。</a:t>
            </a:r>
          </a:p>
        </p:txBody>
      </p:sp>
      <p:pic>
        <p:nvPicPr>
          <p:cNvPr id="15375" name="Picture 44"/>
          <p:cNvPicPr>
            <a:picLocks noChangeAspect="1" noChangeArrowheads="1"/>
          </p:cNvPicPr>
          <p:nvPr/>
        </p:nvPicPr>
        <p:blipFill>
          <a:blip r:embed="rId6" cstate="print"/>
          <a:srcRect/>
          <a:stretch>
            <a:fillRect/>
          </a:stretch>
        </p:blipFill>
        <p:spPr bwMode="auto">
          <a:xfrm>
            <a:off x="1735138" y="2132013"/>
            <a:ext cx="3484562" cy="2652712"/>
          </a:xfrm>
          <a:prstGeom prst="rect">
            <a:avLst/>
          </a:prstGeom>
          <a:noFill/>
          <a:ln w="9525">
            <a:noFill/>
            <a:miter lim="800000"/>
            <a:headEnd/>
            <a:tailEnd/>
          </a:ln>
        </p:spPr>
      </p:pic>
      <p:sp>
        <p:nvSpPr>
          <p:cNvPr id="21"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5"/>
          <p:cNvSpPr>
            <a:spLocks noChangeArrowheads="1"/>
          </p:cNvSpPr>
          <p:nvPr/>
        </p:nvSpPr>
        <p:spPr bwMode="auto">
          <a:xfrm>
            <a:off x="0" y="2038350"/>
            <a:ext cx="1671638" cy="614363"/>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6"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55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35577"/>
                                        </p:tgtEl>
                                        <p:attrNameLst>
                                          <p:attrName>style.visibility</p:attrName>
                                        </p:attrNameLst>
                                      </p:cBhvr>
                                      <p:to>
                                        <p:strVal val="visible"/>
                                      </p:to>
                                    </p:set>
                                    <p:anim calcmode="lin" valueType="num">
                                      <p:cBhvr additive="base">
                                        <p:cTn id="11" dur="500" fill="hold"/>
                                        <p:tgtEl>
                                          <p:spTgt spid="535577"/>
                                        </p:tgtEl>
                                        <p:attrNameLst>
                                          <p:attrName>ppt_x</p:attrName>
                                        </p:attrNameLst>
                                      </p:cBhvr>
                                      <p:tavLst>
                                        <p:tav tm="0">
                                          <p:val>
                                            <p:strVal val="#ppt_x"/>
                                          </p:val>
                                        </p:tav>
                                        <p:tav tm="100000">
                                          <p:val>
                                            <p:strVal val="#ppt_x"/>
                                          </p:val>
                                        </p:tav>
                                      </p:tavLst>
                                    </p:anim>
                                    <p:anim calcmode="lin" valueType="num">
                                      <p:cBhvr additive="base">
                                        <p:cTn id="12" dur="500" fill="hold"/>
                                        <p:tgtEl>
                                          <p:spTgt spid="53557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35569"/>
                                        </p:tgtEl>
                                        <p:attrNameLst>
                                          <p:attrName>style.visibility</p:attrName>
                                        </p:attrNameLst>
                                      </p:cBhvr>
                                      <p:to>
                                        <p:strVal val="visible"/>
                                      </p:to>
                                    </p:set>
                                    <p:anim calcmode="lin" valueType="num">
                                      <p:cBhvr additive="base">
                                        <p:cTn id="17" dur="500" fill="hold"/>
                                        <p:tgtEl>
                                          <p:spTgt spid="535569"/>
                                        </p:tgtEl>
                                        <p:attrNameLst>
                                          <p:attrName>ppt_x</p:attrName>
                                        </p:attrNameLst>
                                      </p:cBhvr>
                                      <p:tavLst>
                                        <p:tav tm="0">
                                          <p:val>
                                            <p:strVal val="#ppt_x"/>
                                          </p:val>
                                        </p:tav>
                                        <p:tav tm="100000">
                                          <p:val>
                                            <p:strVal val="#ppt_x"/>
                                          </p:val>
                                        </p:tav>
                                      </p:tavLst>
                                    </p:anim>
                                    <p:anim calcmode="lin" valueType="num">
                                      <p:cBhvr additive="base">
                                        <p:cTn id="18" dur="500" fill="hold"/>
                                        <p:tgtEl>
                                          <p:spTgt spid="53556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35572"/>
                                        </p:tgtEl>
                                        <p:attrNameLst>
                                          <p:attrName>style.visibility</p:attrName>
                                        </p:attrNameLst>
                                      </p:cBhvr>
                                      <p:to>
                                        <p:strVal val="visible"/>
                                      </p:to>
                                    </p:set>
                                    <p:anim calcmode="lin" valueType="num">
                                      <p:cBhvr additive="base">
                                        <p:cTn id="23" dur="500" fill="hold"/>
                                        <p:tgtEl>
                                          <p:spTgt spid="535572"/>
                                        </p:tgtEl>
                                        <p:attrNameLst>
                                          <p:attrName>ppt_x</p:attrName>
                                        </p:attrNameLst>
                                      </p:cBhvr>
                                      <p:tavLst>
                                        <p:tav tm="0">
                                          <p:val>
                                            <p:strVal val="#ppt_x"/>
                                          </p:val>
                                        </p:tav>
                                        <p:tav tm="100000">
                                          <p:val>
                                            <p:strVal val="#ppt_x"/>
                                          </p:val>
                                        </p:tav>
                                      </p:tavLst>
                                    </p:anim>
                                    <p:anim calcmode="lin" valueType="num">
                                      <p:cBhvr additive="base">
                                        <p:cTn id="24" dur="500" fill="hold"/>
                                        <p:tgtEl>
                                          <p:spTgt spid="53557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35555"/>
                                        </p:tgtEl>
                                        <p:attrNameLst>
                                          <p:attrName>style.visibility</p:attrName>
                                        </p:attrNameLst>
                                      </p:cBhvr>
                                      <p:to>
                                        <p:strVal val="visible"/>
                                      </p:to>
                                    </p:set>
                                    <p:anim calcmode="lin" valueType="num">
                                      <p:cBhvr additive="base">
                                        <p:cTn id="29" dur="500" fill="hold"/>
                                        <p:tgtEl>
                                          <p:spTgt spid="535555"/>
                                        </p:tgtEl>
                                        <p:attrNameLst>
                                          <p:attrName>ppt_x</p:attrName>
                                        </p:attrNameLst>
                                      </p:cBhvr>
                                      <p:tavLst>
                                        <p:tav tm="0">
                                          <p:val>
                                            <p:strVal val="#ppt_x"/>
                                          </p:val>
                                        </p:tav>
                                        <p:tav tm="100000">
                                          <p:val>
                                            <p:strVal val="#ppt_x"/>
                                          </p:val>
                                        </p:tav>
                                      </p:tavLst>
                                    </p:anim>
                                    <p:anim calcmode="lin" valueType="num">
                                      <p:cBhvr additive="base">
                                        <p:cTn id="30" dur="500" fill="hold"/>
                                        <p:tgtEl>
                                          <p:spTgt spid="5355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555" grpId="0" animBg="1"/>
      <p:bldP spid="535569" grpId="0" animBg="1"/>
      <p:bldP spid="535572" grpId="0" animBg="1"/>
      <p:bldP spid="535573" grpId="0" animBg="1"/>
      <p:bldP spid="53557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ChangeArrowheads="1"/>
          </p:cNvSpPr>
          <p:nvPr/>
        </p:nvSpPr>
        <p:spPr bwMode="auto">
          <a:xfrm>
            <a:off x="1760538" y="1071563"/>
            <a:ext cx="7204075" cy="1493837"/>
          </a:xfrm>
          <a:prstGeom prst="rect">
            <a:avLst/>
          </a:prstGeom>
          <a:noFill/>
          <a:ln w="9525">
            <a:noFill/>
            <a:miter lim="800000"/>
            <a:headEnd/>
            <a:tailEnd/>
          </a:ln>
        </p:spPr>
        <p:txBody>
          <a:bodyPr/>
          <a:lstStyle/>
          <a:p>
            <a:pPr>
              <a:buClr>
                <a:srgbClr val="FF9933"/>
              </a:buClr>
              <a:buFont typeface="Wingdings" pitchFamily="2" charset="2"/>
              <a:buNone/>
            </a:pPr>
            <a:r>
              <a:rPr lang="zh-CN" altLang="en-US" sz="2200">
                <a:solidFill>
                  <a:schemeClr val="tx1"/>
                </a:solidFill>
                <a:latin typeface="Arial" pitchFamily="34" charset="0"/>
              </a:rPr>
              <a:t>增加转子电阻值，临界转差率加大，可以</a:t>
            </a:r>
            <a:r>
              <a:rPr lang="zh-CN" altLang="en-US" sz="2200">
                <a:solidFill>
                  <a:srgbClr val="FF0000"/>
                </a:solidFill>
                <a:latin typeface="Arial" pitchFamily="34" charset="0"/>
              </a:rPr>
              <a:t>扩大恒转矩负载下的调速范围</a:t>
            </a:r>
            <a:r>
              <a:rPr lang="zh-CN" altLang="en-US" sz="2200">
                <a:solidFill>
                  <a:schemeClr val="tx1"/>
                </a:solidFill>
                <a:latin typeface="Arial" pitchFamily="34" charset="0"/>
              </a:rPr>
              <a:t>，这种高转子电阻电动机又称作交流力矩电动机（</a:t>
            </a:r>
            <a:r>
              <a:rPr lang="en-US" altLang="zh-CN" sz="2200">
                <a:solidFill>
                  <a:schemeClr val="tx1"/>
                </a:solidFill>
                <a:latin typeface="Arial" pitchFamily="34" charset="0"/>
              </a:rPr>
              <a:t>S</a:t>
            </a:r>
            <a:r>
              <a:rPr lang="en-US" altLang="zh-CN" sz="2200" baseline="-25000">
                <a:solidFill>
                  <a:schemeClr val="tx1"/>
                </a:solidFill>
                <a:latin typeface="Arial" pitchFamily="34" charset="0"/>
              </a:rPr>
              <a:t>m</a:t>
            </a:r>
            <a:r>
              <a:rPr lang="en-US" altLang="zh-CN" sz="2200">
                <a:solidFill>
                  <a:schemeClr val="tx1"/>
                </a:solidFill>
                <a:latin typeface="Arial" pitchFamily="34" charset="0"/>
              </a:rPr>
              <a:t>=1)</a:t>
            </a:r>
            <a:r>
              <a:rPr lang="zh-CN" altLang="en-US" sz="2200">
                <a:solidFill>
                  <a:schemeClr val="tx1"/>
                </a:solidFill>
                <a:latin typeface="Arial" pitchFamily="34" charset="0"/>
              </a:rPr>
              <a:t>。</a:t>
            </a:r>
          </a:p>
          <a:p>
            <a:pPr>
              <a:buClr>
                <a:srgbClr val="FF9933"/>
              </a:buClr>
              <a:buFont typeface="Wingdings" pitchFamily="2" charset="2"/>
              <a:buNone/>
            </a:pPr>
            <a:endParaRPr lang="zh-CN" altLang="en-US" sz="2200">
              <a:solidFill>
                <a:srgbClr val="FF0000"/>
              </a:solidFill>
              <a:latin typeface="Arial" pitchFamily="34" charset="0"/>
            </a:endParaRPr>
          </a:p>
          <a:p>
            <a:pPr>
              <a:buClr>
                <a:srgbClr val="FF9933"/>
              </a:buClr>
              <a:buFont typeface="Wingdings" pitchFamily="2" charset="2"/>
              <a:buNone/>
            </a:pPr>
            <a:r>
              <a:rPr lang="zh-CN" altLang="en-US" sz="2200">
                <a:solidFill>
                  <a:srgbClr val="FF0000"/>
                </a:solidFill>
                <a:latin typeface="Arial" pitchFamily="34" charset="0"/>
              </a:rPr>
              <a:t>缺点是机械特性较软。</a:t>
            </a:r>
            <a:r>
              <a:rPr lang="zh-CN" altLang="en-US" sz="2200">
                <a:solidFill>
                  <a:schemeClr val="tx1"/>
                </a:solidFill>
                <a:latin typeface="Arial" pitchFamily="34" charset="0"/>
              </a:rPr>
              <a:t> </a:t>
            </a:r>
          </a:p>
        </p:txBody>
      </p:sp>
      <p:sp>
        <p:nvSpPr>
          <p:cNvPr id="100355" name="Rectangle 3"/>
          <p:cNvSpPr>
            <a:spLocks noChangeArrowheads="1"/>
          </p:cNvSpPr>
          <p:nvPr/>
        </p:nvSpPr>
        <p:spPr bwMode="auto">
          <a:xfrm>
            <a:off x="2932113" y="6178550"/>
            <a:ext cx="5184775" cy="581025"/>
          </a:xfrm>
          <a:prstGeom prst="rect">
            <a:avLst/>
          </a:prstGeom>
          <a:noFill/>
          <a:ln w="9525">
            <a:noFill/>
            <a:miter lim="800000"/>
            <a:headEnd/>
            <a:tailEnd/>
          </a:ln>
        </p:spPr>
        <p:txBody>
          <a:bodyPr>
            <a:spAutoFit/>
          </a:bodyPr>
          <a:lstStyle/>
          <a:p>
            <a:pPr algn="ctr">
              <a:lnSpc>
                <a:spcPct val="100000"/>
              </a:lnSpc>
            </a:pPr>
            <a:r>
              <a:rPr lang="zh-CN" altLang="en-US" sz="1600">
                <a:solidFill>
                  <a:schemeClr val="tx1"/>
                </a:solidFill>
                <a:latin typeface="Times New Roman" pitchFamily="18" charset="0"/>
              </a:rPr>
              <a:t>图</a:t>
            </a:r>
            <a:r>
              <a:rPr lang="en-US" altLang="zh-CN" sz="1600">
                <a:solidFill>
                  <a:schemeClr val="tx1"/>
                </a:solidFill>
                <a:latin typeface="Times New Roman" pitchFamily="18" charset="0"/>
              </a:rPr>
              <a:t>6-6  </a:t>
            </a:r>
            <a:r>
              <a:rPr lang="zh-CN" altLang="en-US" sz="1600">
                <a:solidFill>
                  <a:schemeClr val="tx1"/>
                </a:solidFill>
                <a:latin typeface="Times New Roman" pitchFamily="18" charset="0"/>
              </a:rPr>
              <a:t>高转子电阻电动机（交流力矩电动机）在不同电压下的机械特性</a:t>
            </a:r>
          </a:p>
        </p:txBody>
      </p:sp>
      <p:sp>
        <p:nvSpPr>
          <p:cNvPr id="100356" name="Rectangle 4"/>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pPr algn="ctr"/>
            <a:endParaRPr lang="zh-CN" altLang="en-US"/>
          </a:p>
        </p:txBody>
      </p:sp>
      <p:pic>
        <p:nvPicPr>
          <p:cNvPr id="100357" name="Picture 5" descr="0506"/>
          <p:cNvPicPr>
            <a:picLocks noChangeAspect="1" noChangeArrowheads="1"/>
          </p:cNvPicPr>
          <p:nvPr/>
        </p:nvPicPr>
        <p:blipFill>
          <a:blip r:embed="rId2" cstate="print"/>
          <a:srcRect/>
          <a:stretch>
            <a:fillRect/>
          </a:stretch>
        </p:blipFill>
        <p:spPr bwMode="auto">
          <a:xfrm>
            <a:off x="3748088" y="2798763"/>
            <a:ext cx="3816350" cy="3159125"/>
          </a:xfrm>
          <a:prstGeom prst="rect">
            <a:avLst/>
          </a:prstGeom>
          <a:noFill/>
          <a:ln w="9525">
            <a:noFill/>
            <a:miter lim="800000"/>
            <a:headEnd/>
            <a:tailEnd/>
          </a:ln>
        </p:spPr>
      </p:pic>
      <p:sp>
        <p:nvSpPr>
          <p:cNvPr id="12" name="矩形 11"/>
          <p:cNvSpPr/>
          <p:nvPr/>
        </p:nvSpPr>
        <p:spPr>
          <a:xfrm>
            <a:off x="2462213" y="196850"/>
            <a:ext cx="5148262" cy="763588"/>
          </a:xfrm>
          <a:prstGeom prst="rect">
            <a:avLst/>
          </a:prstGeom>
        </p:spPr>
        <p:txBody>
          <a:bodyPr>
            <a:spAutoFit/>
          </a:bodyPr>
          <a:lstStyle/>
          <a:p>
            <a:pPr algn="ctr">
              <a:buFontTx/>
              <a:buNone/>
              <a:defRPr/>
            </a:pPr>
            <a:r>
              <a:rPr kumimoji="1" lang="zh-CN" altLang="en-US" dirty="0">
                <a:solidFill>
                  <a:srgbClr val="C00000"/>
                </a:solidFill>
                <a:effectLst>
                  <a:outerShdw blurRad="38100" dist="38100" dir="2700000" algn="tl">
                    <a:srgbClr val="000000">
                      <a:alpha val="43137"/>
                    </a:srgbClr>
                  </a:outerShdw>
                </a:effectLst>
                <a:latin typeface="Times New Roman" panose="02020603050405020304" pitchFamily="18" charset="0"/>
                <a:sym typeface="+mn-ea"/>
              </a:rPr>
              <a:t>高转子电阻电动机（交流力矩电动机）</a:t>
            </a:r>
            <a:r>
              <a:rPr kumimoji="1" lang="zh-CN" altLang="en-US" dirty="0">
                <a:solidFill>
                  <a:schemeClr val="tx1"/>
                </a:solidFill>
                <a:effectLst>
                  <a:outerShdw blurRad="38100" dist="38100" dir="2700000" algn="tl">
                    <a:srgbClr val="000000">
                      <a:alpha val="43137"/>
                    </a:srgbClr>
                  </a:outerShdw>
                </a:effectLst>
                <a:latin typeface="Times New Roman" panose="02020603050405020304" pitchFamily="18" charset="0"/>
                <a:sym typeface="+mn-ea"/>
              </a:rPr>
              <a:t>机械特性</a:t>
            </a:r>
            <a:endParaRPr lang="zh-CN" altLang="en-US" dirty="0">
              <a:effectLst>
                <a:outerShdw blurRad="38100" dist="38100" dir="2700000" algn="tl">
                  <a:srgbClr val="000000">
                    <a:alpha val="43137"/>
                  </a:srgbClr>
                </a:outerShdw>
              </a:effectLst>
              <a:sym typeface="+mn-ea"/>
            </a:endParaRPr>
          </a:p>
        </p:txBody>
      </p:sp>
      <p:sp>
        <p:nvSpPr>
          <p:cNvPr id="13"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5"/>
          <p:cNvSpPr>
            <a:spLocks noChangeArrowheads="1"/>
          </p:cNvSpPr>
          <p:nvPr/>
        </p:nvSpPr>
        <p:spPr bwMode="auto">
          <a:xfrm>
            <a:off x="0" y="2038350"/>
            <a:ext cx="1671638" cy="614363"/>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ChangeArrowheads="1"/>
          </p:cNvSpPr>
          <p:nvPr/>
        </p:nvSpPr>
        <p:spPr bwMode="auto">
          <a:xfrm>
            <a:off x="3360738" y="2657475"/>
            <a:ext cx="4125912" cy="0"/>
          </a:xfrm>
          <a:prstGeom prst="rect">
            <a:avLst/>
          </a:prstGeom>
          <a:noFill/>
          <a:ln w="9525">
            <a:noFill/>
            <a:miter lim="800000"/>
            <a:headEnd/>
            <a:tailEnd/>
          </a:ln>
        </p:spPr>
        <p:txBody>
          <a:bodyPr wrap="none">
            <a:spAutoFit/>
          </a:bodyPr>
          <a:lstStyle/>
          <a:p>
            <a:pPr algn="ctr"/>
            <a:endParaRPr lang="zh-CN" altLang="en-US"/>
          </a:p>
        </p:txBody>
      </p:sp>
      <p:graphicFrame>
        <p:nvGraphicFramePr>
          <p:cNvPr id="536579" name="Object 3"/>
          <p:cNvGraphicFramePr>
            <a:graphicFrameLocks/>
          </p:cNvGraphicFramePr>
          <p:nvPr/>
        </p:nvGraphicFramePr>
        <p:xfrm>
          <a:off x="1735138" y="1682750"/>
          <a:ext cx="7345362" cy="2774950"/>
        </p:xfrm>
        <a:graphic>
          <a:graphicData uri="http://schemas.openxmlformats.org/presentationml/2006/ole">
            <p:oleObj spid="_x0000_s16386" r:id="rId3" imgW="5384800" imgH="2495372" progId="">
              <p:embed/>
            </p:oleObj>
          </a:graphicData>
        </a:graphic>
      </p:graphicFrame>
      <p:sp>
        <p:nvSpPr>
          <p:cNvPr id="536581" name="Rectangle 5"/>
          <p:cNvSpPr>
            <a:spLocks noChangeArrowheads="1"/>
          </p:cNvSpPr>
          <p:nvPr/>
        </p:nvSpPr>
        <p:spPr bwMode="auto">
          <a:xfrm>
            <a:off x="2836863" y="1762125"/>
            <a:ext cx="3067050" cy="369888"/>
          </a:xfrm>
          <a:prstGeom prst="rect">
            <a:avLst/>
          </a:prstGeom>
          <a:solidFill>
            <a:srgbClr val="FFFFCC"/>
          </a:solidFill>
          <a:ln w="9525">
            <a:noFill/>
            <a:miter lim="800000"/>
            <a:headEnd/>
            <a:tailEnd/>
          </a:ln>
        </p:spPr>
        <p:txBody>
          <a:bodyPr>
            <a:spAutoFit/>
          </a:bodyPr>
          <a:lstStyle/>
          <a:p>
            <a:pPr algn="ctr">
              <a:lnSpc>
                <a:spcPct val="100000"/>
              </a:lnSpc>
            </a:pPr>
            <a:r>
              <a:rPr lang="zh-CN" altLang="en-US" sz="1800">
                <a:solidFill>
                  <a:schemeClr val="tx1"/>
                </a:solidFill>
                <a:latin typeface="Times New Roman" pitchFamily="18" charset="0"/>
              </a:rPr>
              <a:t>高转差率电动机</a:t>
            </a:r>
            <a:r>
              <a:rPr lang="zh-CN" altLang="en-US" sz="1800">
                <a:solidFill>
                  <a:schemeClr val="tx1"/>
                </a:solidFill>
                <a:latin typeface="Arial" pitchFamily="34" charset="0"/>
              </a:rPr>
              <a:t>（</a:t>
            </a:r>
            <a:r>
              <a:rPr lang="en-US" altLang="zh-CN" sz="1800">
                <a:solidFill>
                  <a:schemeClr val="tx1"/>
                </a:solidFill>
                <a:latin typeface="Arial" pitchFamily="34" charset="0"/>
              </a:rPr>
              <a:t>S</a:t>
            </a:r>
            <a:r>
              <a:rPr lang="en-US" altLang="zh-CN" sz="1800" baseline="-25000">
                <a:solidFill>
                  <a:schemeClr val="tx1"/>
                </a:solidFill>
                <a:latin typeface="Arial" pitchFamily="34" charset="0"/>
              </a:rPr>
              <a:t>m</a:t>
            </a:r>
            <a:r>
              <a:rPr lang="en-US" altLang="zh-CN" sz="1800">
                <a:solidFill>
                  <a:schemeClr val="tx1"/>
                </a:solidFill>
                <a:latin typeface="Arial" pitchFamily="34" charset="0"/>
              </a:rPr>
              <a:t>=0.5) </a:t>
            </a:r>
            <a:r>
              <a:rPr lang="zh-CN" altLang="en-US" sz="1800">
                <a:solidFill>
                  <a:schemeClr val="tx1"/>
                </a:solidFill>
                <a:latin typeface="Times New Roman" pitchFamily="18" charset="0"/>
              </a:rPr>
              <a:t>　　</a:t>
            </a:r>
            <a:endParaRPr lang="zh-CN" altLang="en-US" sz="1800">
              <a:solidFill>
                <a:schemeClr val="tx1"/>
              </a:solidFill>
              <a:latin typeface="Arial" pitchFamily="34" charset="0"/>
              <a:cs typeface="Times New Roman" pitchFamily="18" charset="0"/>
            </a:endParaRPr>
          </a:p>
        </p:txBody>
      </p:sp>
      <p:graphicFrame>
        <p:nvGraphicFramePr>
          <p:cNvPr id="536599" name="Group 23"/>
          <p:cNvGraphicFramePr>
            <a:graphicFrameLocks noGrp="1"/>
          </p:cNvGraphicFramePr>
          <p:nvPr/>
        </p:nvGraphicFramePr>
        <p:xfrm>
          <a:off x="6408738" y="1778000"/>
          <a:ext cx="2603861" cy="372968"/>
        </p:xfrm>
        <a:graphic>
          <a:graphicData uri="http://schemas.openxmlformats.org/drawingml/2006/table">
            <a:tbl>
              <a:tblPr/>
              <a:tblGrid>
                <a:gridCol w="2603861"/>
              </a:tblGrid>
              <a:tr h="37296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交流力矩电动机</a:t>
                      </a:r>
                      <a:r>
                        <a:rPr lang="zh-CN" altLang="en-US" sz="1800" b="1" dirty="0" smtClean="0">
                          <a:solidFill>
                            <a:schemeClr val="tx1"/>
                          </a:solidFill>
                          <a:latin typeface="Arial" panose="020B0604020202020204" pitchFamily="34" charset="0"/>
                        </a:rPr>
                        <a:t>（</a:t>
                      </a:r>
                      <a:r>
                        <a:rPr lang="en-US" altLang="zh-CN" sz="1800" b="1" dirty="0" err="1" smtClean="0">
                          <a:solidFill>
                            <a:schemeClr val="tx1"/>
                          </a:solidFill>
                          <a:latin typeface="Arial" panose="020B0604020202020204" pitchFamily="34" charset="0"/>
                        </a:rPr>
                        <a:t>S</a:t>
                      </a:r>
                      <a:r>
                        <a:rPr lang="en-US" altLang="zh-CN" sz="1800" b="1" baseline="-25000" dirty="0" err="1" smtClean="0">
                          <a:solidFill>
                            <a:schemeClr val="tx1"/>
                          </a:solidFill>
                          <a:latin typeface="Arial" panose="020B0604020202020204" pitchFamily="34" charset="0"/>
                        </a:rPr>
                        <a:t>m</a:t>
                      </a:r>
                      <a:r>
                        <a:rPr lang="en-US" altLang="zh-CN" sz="1800" b="1" dirty="0" smtClean="0">
                          <a:solidFill>
                            <a:schemeClr val="tx1"/>
                          </a:solidFill>
                          <a:latin typeface="Arial" panose="020B0604020202020204" pitchFamily="34" charset="0"/>
                        </a:rPr>
                        <a:t>=1)</a:t>
                      </a:r>
                      <a:endPar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cap="flat">
                      <a:noFill/>
                    </a:lnR>
                    <a:lnT cap="flat">
                      <a:noFill/>
                    </a:lnT>
                    <a:lnB cap="flat">
                      <a:noFill/>
                    </a:lnB>
                    <a:lnTlToBr>
                      <a:noFill/>
                    </a:lnTlToBr>
                    <a:lnBlToTr>
                      <a:noFill/>
                    </a:lnBlToTr>
                    <a:solidFill>
                      <a:srgbClr val="FFFFCC"/>
                    </a:solidFill>
                  </a:tcPr>
                </a:tc>
              </a:tr>
            </a:tbl>
          </a:graphicData>
        </a:graphic>
      </p:graphicFrame>
      <p:sp>
        <p:nvSpPr>
          <p:cNvPr id="536588" name="Rectangle 12"/>
          <p:cNvSpPr>
            <a:spLocks noChangeArrowheads="1"/>
          </p:cNvSpPr>
          <p:nvPr/>
        </p:nvSpPr>
        <p:spPr bwMode="auto">
          <a:xfrm>
            <a:off x="1724025" y="4430713"/>
            <a:ext cx="7419975" cy="701675"/>
          </a:xfrm>
          <a:prstGeom prst="rect">
            <a:avLst/>
          </a:prstGeom>
          <a:solidFill>
            <a:srgbClr val="CCFFCC"/>
          </a:solidFill>
          <a:ln w="9525">
            <a:noFill/>
            <a:miter lim="800000"/>
            <a:headEnd/>
            <a:tailEnd/>
          </a:ln>
        </p:spPr>
        <p:txBody>
          <a:bodyPr anchor="ctr">
            <a:spAutoFit/>
          </a:bodyPr>
          <a:lstStyle/>
          <a:p>
            <a:pPr>
              <a:lnSpc>
                <a:spcPct val="100000"/>
              </a:lnSpc>
              <a:buClr>
                <a:srgbClr val="FF3300"/>
              </a:buClr>
              <a:buFont typeface="Wingdings" pitchFamily="2" charset="2"/>
              <a:buChar char="Ø"/>
            </a:pPr>
            <a:r>
              <a:rPr lang="zh-CN" altLang="en-US" sz="2000">
                <a:solidFill>
                  <a:schemeClr val="tx1"/>
                </a:solidFill>
                <a:latin typeface="Times New Roman" pitchFamily="18" charset="0"/>
              </a:rPr>
              <a:t>为了能在</a:t>
            </a:r>
            <a:r>
              <a:rPr lang="zh-CN" altLang="en-US" sz="2000">
                <a:solidFill>
                  <a:srgbClr val="FF3300"/>
                </a:solidFill>
                <a:latin typeface="Times New Roman" pitchFamily="18" charset="0"/>
              </a:rPr>
              <a:t>恒转矩负载</a:t>
            </a:r>
            <a:r>
              <a:rPr lang="zh-CN" altLang="en-US" sz="2000">
                <a:solidFill>
                  <a:schemeClr val="tx1"/>
                </a:solidFill>
                <a:latin typeface="Times New Roman" pitchFamily="18" charset="0"/>
              </a:rPr>
              <a:t>下扩大调压调速的范围，这就要求电动机有较大的</a:t>
            </a:r>
            <a:r>
              <a:rPr lang="en-US" altLang="zh-CN" sz="2000">
                <a:solidFill>
                  <a:schemeClr val="tx1"/>
                </a:solidFill>
                <a:latin typeface="Times New Roman" pitchFamily="18" charset="0"/>
              </a:rPr>
              <a:t>S</a:t>
            </a:r>
            <a:r>
              <a:rPr lang="en-US" altLang="zh-CN" sz="2000" baseline="-25000">
                <a:solidFill>
                  <a:schemeClr val="tx1"/>
                </a:solidFill>
                <a:latin typeface="Times New Roman" pitchFamily="18" charset="0"/>
              </a:rPr>
              <a:t>m</a:t>
            </a:r>
            <a:endParaRPr lang="en-US" altLang="zh-CN" sz="2000" baseline="-25000">
              <a:solidFill>
                <a:schemeClr val="tx1"/>
              </a:solidFill>
              <a:latin typeface="Times New Roman" pitchFamily="18" charset="0"/>
              <a:cs typeface="Times New Roman" pitchFamily="18" charset="0"/>
            </a:endParaRPr>
          </a:p>
        </p:txBody>
      </p:sp>
      <p:sp>
        <p:nvSpPr>
          <p:cNvPr id="536589" name="Rectangle 13"/>
          <p:cNvSpPr>
            <a:spLocks noChangeArrowheads="1"/>
          </p:cNvSpPr>
          <p:nvPr/>
        </p:nvSpPr>
        <p:spPr bwMode="auto">
          <a:xfrm>
            <a:off x="1714500" y="947738"/>
            <a:ext cx="7440613" cy="752475"/>
          </a:xfrm>
          <a:prstGeom prst="rect">
            <a:avLst/>
          </a:prstGeom>
          <a:solidFill>
            <a:srgbClr val="FFFF99"/>
          </a:solidFill>
          <a:ln w="9525">
            <a:noFill/>
            <a:miter lim="800000"/>
            <a:headEnd/>
            <a:tailEnd/>
          </a:ln>
        </p:spPr>
        <p:txBody>
          <a:bodyPr anchor="ctr">
            <a:spAutoFit/>
          </a:bodyPr>
          <a:lstStyle/>
          <a:p>
            <a:pPr>
              <a:lnSpc>
                <a:spcPct val="120000"/>
              </a:lnSpc>
              <a:buClr>
                <a:srgbClr val="FF3300"/>
              </a:buClr>
              <a:buFont typeface="Wingdings" pitchFamily="2" charset="2"/>
              <a:buChar char="Ø"/>
            </a:pPr>
            <a:r>
              <a:rPr lang="zh-CN" altLang="en-US" sz="1800">
                <a:solidFill>
                  <a:schemeClr val="tx1"/>
                </a:solidFill>
                <a:latin typeface="Times New Roman" pitchFamily="18" charset="0"/>
              </a:rPr>
              <a:t>可以使用</a:t>
            </a:r>
            <a:r>
              <a:rPr lang="zh-CN" altLang="en-US" sz="1800">
                <a:solidFill>
                  <a:srgbClr val="FF3300"/>
                </a:solidFill>
                <a:latin typeface="Times New Roman" pitchFamily="18" charset="0"/>
              </a:rPr>
              <a:t>高转差率电动机</a:t>
            </a:r>
            <a:r>
              <a:rPr lang="zh-CN" altLang="en-US" sz="1800">
                <a:solidFill>
                  <a:schemeClr val="tx1"/>
                </a:solidFill>
                <a:latin typeface="Times New Roman" pitchFamily="18" charset="0"/>
              </a:rPr>
              <a:t>或者</a:t>
            </a:r>
            <a:r>
              <a:rPr lang="zh-CN" altLang="en-US" sz="1800">
                <a:solidFill>
                  <a:srgbClr val="FF3300"/>
                </a:solidFill>
                <a:latin typeface="Times New Roman" pitchFamily="18" charset="0"/>
              </a:rPr>
              <a:t>交流力矩电动机</a:t>
            </a:r>
            <a:r>
              <a:rPr lang="zh-CN" altLang="en-US" sz="1800">
                <a:solidFill>
                  <a:schemeClr val="tx1"/>
                </a:solidFill>
                <a:latin typeface="Times New Roman" pitchFamily="18" charset="0"/>
              </a:rPr>
              <a:t>，这两类电机</a:t>
            </a:r>
            <a:r>
              <a:rPr lang="zh-CN" altLang="en-US" sz="1800">
                <a:solidFill>
                  <a:schemeClr val="tx1"/>
                </a:solidFill>
                <a:latin typeface="Arial" pitchFamily="34" charset="0"/>
              </a:rPr>
              <a:t>通过</a:t>
            </a:r>
            <a:r>
              <a:rPr lang="zh-CN" altLang="en-US" sz="1800">
                <a:solidFill>
                  <a:srgbClr val="0000FF"/>
                </a:solidFill>
                <a:latin typeface="Arial" pitchFamily="34" charset="0"/>
              </a:rPr>
              <a:t>增大转子电阻</a:t>
            </a:r>
            <a:r>
              <a:rPr lang="zh-CN" altLang="en-US" sz="1800">
                <a:solidFill>
                  <a:schemeClr val="tx1"/>
                </a:solidFill>
                <a:latin typeface="Arial" pitchFamily="34" charset="0"/>
              </a:rPr>
              <a:t>使电机的</a:t>
            </a:r>
            <a:r>
              <a:rPr lang="zh-CN" altLang="en-US" sz="1800">
                <a:solidFill>
                  <a:srgbClr val="0000FF"/>
                </a:solidFill>
                <a:latin typeface="Arial" pitchFamily="34" charset="0"/>
              </a:rPr>
              <a:t>机械特性变软</a:t>
            </a:r>
            <a:r>
              <a:rPr lang="zh-CN" altLang="en-US" sz="1800">
                <a:solidFill>
                  <a:schemeClr val="tx1"/>
                </a:solidFill>
                <a:latin typeface="Arial" pitchFamily="34" charset="0"/>
              </a:rPr>
              <a:t>，</a:t>
            </a:r>
            <a:r>
              <a:rPr lang="en-US" altLang="zh-CN" sz="1800">
                <a:solidFill>
                  <a:schemeClr val="tx1"/>
                </a:solidFill>
                <a:latin typeface="Arial" pitchFamily="34" charset="0"/>
              </a:rPr>
              <a:t>S</a:t>
            </a:r>
            <a:r>
              <a:rPr lang="en-US" altLang="zh-CN" sz="1800" baseline="-25000">
                <a:solidFill>
                  <a:schemeClr val="tx1"/>
                </a:solidFill>
                <a:latin typeface="Arial" pitchFamily="34" charset="0"/>
              </a:rPr>
              <a:t>m</a:t>
            </a:r>
            <a:r>
              <a:rPr lang="zh-CN" altLang="en-US" sz="1800">
                <a:solidFill>
                  <a:schemeClr val="tx1"/>
                </a:solidFill>
                <a:latin typeface="Arial" pitchFamily="34" charset="0"/>
              </a:rPr>
              <a:t>增大，拓宽了低速运行区  。</a:t>
            </a:r>
            <a:endParaRPr lang="zh-CN" altLang="en-US" sz="1800">
              <a:solidFill>
                <a:schemeClr val="tx1"/>
              </a:solidFill>
              <a:latin typeface="Times New Roman" pitchFamily="18" charset="0"/>
              <a:cs typeface="Times New Roman" pitchFamily="18" charset="0"/>
            </a:endParaRPr>
          </a:p>
        </p:txBody>
      </p:sp>
      <p:sp>
        <p:nvSpPr>
          <p:cNvPr id="536590" name="Rectangle 14"/>
          <p:cNvSpPr>
            <a:spLocks noChangeArrowheads="1"/>
          </p:cNvSpPr>
          <p:nvPr/>
        </p:nvSpPr>
        <p:spPr bwMode="auto">
          <a:xfrm>
            <a:off x="1681163" y="5068888"/>
            <a:ext cx="7462837" cy="752475"/>
          </a:xfrm>
          <a:prstGeom prst="rect">
            <a:avLst/>
          </a:prstGeom>
          <a:solidFill>
            <a:srgbClr val="CCFFFF"/>
          </a:solidFill>
          <a:ln w="9525">
            <a:noFill/>
            <a:miter lim="800000"/>
            <a:headEnd/>
            <a:tailEnd/>
          </a:ln>
        </p:spPr>
        <p:txBody>
          <a:bodyPr anchor="ctr">
            <a:spAutoFit/>
          </a:bodyPr>
          <a:lstStyle/>
          <a:p>
            <a:pPr>
              <a:lnSpc>
                <a:spcPct val="120000"/>
              </a:lnSpc>
              <a:buClr>
                <a:srgbClr val="006600"/>
              </a:buClr>
              <a:buFont typeface="Wingdings" pitchFamily="2" charset="2"/>
              <a:buChar char="u"/>
            </a:pPr>
            <a:r>
              <a:rPr lang="zh-CN" altLang="en-US" sz="1800">
                <a:solidFill>
                  <a:srgbClr val="FF00FF"/>
                </a:solidFill>
                <a:latin typeface="Arial" pitchFamily="34" charset="0"/>
              </a:rPr>
              <a:t>   交流力矩电动机</a:t>
            </a:r>
            <a:r>
              <a:rPr lang="zh-CN" altLang="en-US" sz="1800">
                <a:solidFill>
                  <a:schemeClr val="tx1"/>
                </a:solidFill>
                <a:latin typeface="Arial" pitchFamily="34" charset="0"/>
              </a:rPr>
              <a:t>允许电动机长期堵转及低速运行， </a:t>
            </a:r>
            <a:r>
              <a:rPr lang="en-US" altLang="zh-CN" sz="1800">
                <a:solidFill>
                  <a:schemeClr val="tx1"/>
                </a:solidFill>
                <a:latin typeface="Arial" pitchFamily="34" charset="0"/>
              </a:rPr>
              <a:t>S</a:t>
            </a:r>
            <a:r>
              <a:rPr lang="en-US" altLang="zh-CN" sz="1800" baseline="-25000">
                <a:solidFill>
                  <a:schemeClr val="tx1"/>
                </a:solidFill>
                <a:latin typeface="Arial" pitchFamily="34" charset="0"/>
              </a:rPr>
              <a:t>m</a:t>
            </a:r>
            <a:r>
              <a:rPr lang="zh-CN" altLang="en-US" sz="1800">
                <a:solidFill>
                  <a:schemeClr val="tx1"/>
                </a:solidFill>
                <a:latin typeface="Arial" pitchFamily="34" charset="0"/>
              </a:rPr>
              <a:t>等于</a:t>
            </a:r>
            <a:r>
              <a:rPr lang="en-US" altLang="zh-CN" sz="1800">
                <a:solidFill>
                  <a:schemeClr val="tx1"/>
                </a:solidFill>
                <a:latin typeface="Arial" pitchFamily="34" charset="0"/>
              </a:rPr>
              <a:t>1</a:t>
            </a:r>
            <a:r>
              <a:rPr lang="zh-CN" altLang="en-US" sz="1800">
                <a:solidFill>
                  <a:schemeClr val="tx1"/>
                </a:solidFill>
                <a:latin typeface="Arial" pitchFamily="34" charset="0"/>
              </a:rPr>
              <a:t>，电动机的主要技术参数就是堵转转矩，额定点就是堵转点。 </a:t>
            </a:r>
          </a:p>
        </p:txBody>
      </p:sp>
      <p:sp>
        <p:nvSpPr>
          <p:cNvPr id="536591" name="Rectangle 15"/>
          <p:cNvSpPr>
            <a:spLocks noChangeArrowheads="1"/>
          </p:cNvSpPr>
          <p:nvPr/>
        </p:nvSpPr>
        <p:spPr bwMode="auto">
          <a:xfrm>
            <a:off x="1682750" y="5800725"/>
            <a:ext cx="7446963" cy="1082675"/>
          </a:xfrm>
          <a:prstGeom prst="rect">
            <a:avLst/>
          </a:prstGeom>
          <a:solidFill>
            <a:srgbClr val="CCFFCC"/>
          </a:solidFill>
          <a:ln w="9525">
            <a:noFill/>
            <a:miter lim="800000"/>
            <a:headEnd/>
            <a:tailEnd/>
          </a:ln>
        </p:spPr>
        <p:txBody>
          <a:bodyPr anchor="ctr">
            <a:spAutoFit/>
          </a:bodyPr>
          <a:lstStyle/>
          <a:p>
            <a:pPr>
              <a:lnSpc>
                <a:spcPct val="120000"/>
              </a:lnSpc>
              <a:buClr>
                <a:srgbClr val="006600"/>
              </a:buClr>
              <a:buFont typeface="Wingdings" pitchFamily="2" charset="2"/>
              <a:buChar char="u"/>
            </a:pPr>
            <a:r>
              <a:rPr lang="zh-CN" altLang="en-US" sz="1800">
                <a:solidFill>
                  <a:srgbClr val="FF00FF"/>
                </a:solidFill>
                <a:latin typeface="Arial" pitchFamily="34" charset="0"/>
              </a:rPr>
              <a:t>   高转差率电动机</a:t>
            </a:r>
            <a:r>
              <a:rPr lang="zh-CN" altLang="en-US" sz="1800">
                <a:solidFill>
                  <a:schemeClr val="tx1"/>
                </a:solidFill>
                <a:latin typeface="Arial" pitchFamily="34" charset="0"/>
              </a:rPr>
              <a:t>兼顾了高速及低速的性能，额定转差率一般在</a:t>
            </a:r>
            <a:r>
              <a:rPr lang="en-US" altLang="zh-CN" sz="1800">
                <a:solidFill>
                  <a:schemeClr val="tx1"/>
                </a:solidFill>
                <a:latin typeface="Arial" pitchFamily="34" charset="0"/>
              </a:rPr>
              <a:t>0.07~0.13</a:t>
            </a:r>
            <a:r>
              <a:rPr lang="zh-CN" altLang="en-US" sz="1800">
                <a:solidFill>
                  <a:schemeClr val="tx1"/>
                </a:solidFill>
                <a:latin typeface="Arial" pitchFamily="34" charset="0"/>
              </a:rPr>
              <a:t>之间， </a:t>
            </a:r>
            <a:r>
              <a:rPr lang="en-US" altLang="zh-CN" sz="1800">
                <a:solidFill>
                  <a:schemeClr val="tx1"/>
                </a:solidFill>
                <a:latin typeface="Arial" pitchFamily="34" charset="0"/>
              </a:rPr>
              <a:t>Sm</a:t>
            </a:r>
            <a:r>
              <a:rPr lang="zh-CN" altLang="en-US" sz="1800">
                <a:solidFill>
                  <a:schemeClr val="tx1"/>
                </a:solidFill>
                <a:latin typeface="Arial" pitchFamily="34" charset="0"/>
              </a:rPr>
              <a:t>一般在</a:t>
            </a:r>
            <a:r>
              <a:rPr lang="en-US" altLang="zh-CN" sz="1800">
                <a:solidFill>
                  <a:schemeClr val="tx1"/>
                </a:solidFill>
                <a:latin typeface="Arial" pitchFamily="34" charset="0"/>
              </a:rPr>
              <a:t>0.5</a:t>
            </a:r>
            <a:r>
              <a:rPr lang="zh-CN" altLang="en-US" sz="1800">
                <a:solidFill>
                  <a:schemeClr val="tx1"/>
                </a:solidFill>
                <a:latin typeface="Arial" pitchFamily="34" charset="0"/>
              </a:rPr>
              <a:t>左右，堵转转矩也较大，堵转转矩等于最大转矩。 </a:t>
            </a:r>
          </a:p>
        </p:txBody>
      </p:sp>
      <p:sp>
        <p:nvSpPr>
          <p:cNvPr id="197639" name="Rectangle 7"/>
          <p:cNvSpPr>
            <a:spLocks noChangeArrowheads="1"/>
          </p:cNvSpPr>
          <p:nvPr/>
        </p:nvSpPr>
        <p:spPr bwMode="auto">
          <a:xfrm>
            <a:off x="2036763" y="246063"/>
            <a:ext cx="6797675" cy="641350"/>
          </a:xfrm>
          <a:prstGeom prst="rect">
            <a:avLst/>
          </a:prstGeom>
          <a:solidFill>
            <a:srgbClr val="FFFFCC"/>
          </a:solidFill>
          <a:ln w="9525" algn="ctr">
            <a:noFill/>
            <a:miter lim="800000"/>
          </a:ln>
        </p:spPr>
        <p:txBody>
          <a:bodyPr anchor="ctr"/>
          <a:lstStyle/>
          <a:p>
            <a:pPr algn="ctr">
              <a:lnSpc>
                <a:spcPct val="85000"/>
              </a:lnSpc>
              <a:buFontTx/>
              <a:buNone/>
              <a:defRPr/>
            </a:pPr>
            <a:r>
              <a:rPr kumimoji="1" lang="zh-CN" altLang="en-US" sz="3200">
                <a:solidFill>
                  <a:srgbClr val="CC0000"/>
                </a:solidFill>
                <a:effectLst>
                  <a:outerShdw blurRad="38100" dist="38100" dir="2700000" algn="tl">
                    <a:srgbClr val="000000"/>
                  </a:outerShdw>
                </a:effectLst>
                <a:latin typeface="隶书" panose="02010509060101010101" pitchFamily="49" charset="-122"/>
                <a:ea typeface="隶书" panose="02010509060101010101" pitchFamily="49" charset="-122"/>
                <a:sym typeface="+mn-ea"/>
              </a:rPr>
              <a:t>如何扩大恒转矩类负载的调速范围？</a:t>
            </a:r>
          </a:p>
        </p:txBody>
      </p:sp>
      <p:sp>
        <p:nvSpPr>
          <p:cNvPr id="40963" name="内容占位符 2"/>
          <p:cNvSpPr/>
          <p:nvPr/>
        </p:nvSpPr>
        <p:spPr bwMode="auto">
          <a:xfrm>
            <a:off x="1704975" y="4432300"/>
            <a:ext cx="7439025" cy="2425700"/>
          </a:xfrm>
          <a:prstGeom prst="rect">
            <a:avLst/>
          </a:prstGeom>
          <a:solidFill>
            <a:srgbClr val="CCFFFF"/>
          </a:solidFill>
          <a:ln w="9525">
            <a:noFill/>
            <a:miter lim="800000"/>
          </a:ln>
        </p:spPr>
        <p:txBody>
          <a:bodyPr/>
          <a:lstStyle/>
          <a:p>
            <a:pPr>
              <a:lnSpc>
                <a:spcPct val="100000"/>
              </a:lnSpc>
              <a:spcBef>
                <a:spcPct val="60000"/>
              </a:spcBef>
              <a:buClr>
                <a:srgbClr val="FF9933"/>
              </a:buClr>
              <a:buFont typeface="Wingdings" panose="05000000000000000000" pitchFamily="2" charset="2"/>
              <a:buNone/>
              <a:defRPr/>
            </a:pPr>
            <a:r>
              <a:rPr lang="zh-CN" altLang="en-US" sz="2200">
                <a:solidFill>
                  <a:srgbClr val="CC0000"/>
                </a:solidFill>
                <a:effectLst>
                  <a:outerShdw blurRad="38100" dist="38100" dir="2700000" algn="tl">
                    <a:srgbClr val="000000"/>
                  </a:outerShdw>
                </a:effectLst>
                <a:latin typeface="Arial" panose="020B0604020202020204" pitchFamily="34" charset="0"/>
                <a:sym typeface="+mn-ea"/>
              </a:rPr>
              <a:t>好处：</a:t>
            </a:r>
            <a:r>
              <a:rPr lang="zh-CN" altLang="en-US" sz="2200">
                <a:solidFill>
                  <a:schemeClr val="tx1"/>
                </a:solidFill>
                <a:latin typeface="Arial" panose="020B0604020202020204" pitchFamily="34" charset="0"/>
                <a:sym typeface="+mn-ea"/>
              </a:rPr>
              <a:t>其调速范围扩大了，且堵转时也不致烧坏电动机。</a:t>
            </a:r>
          </a:p>
          <a:p>
            <a:pPr>
              <a:lnSpc>
                <a:spcPct val="100000"/>
              </a:lnSpc>
              <a:spcBef>
                <a:spcPct val="60000"/>
              </a:spcBef>
              <a:buClr>
                <a:srgbClr val="FF9933"/>
              </a:buClr>
              <a:buFont typeface="Wingdings" panose="05000000000000000000" pitchFamily="2" charset="2"/>
              <a:buNone/>
              <a:defRPr/>
            </a:pPr>
            <a:r>
              <a:rPr lang="zh-CN" altLang="en-US" sz="2200">
                <a:solidFill>
                  <a:srgbClr val="CC0000"/>
                </a:solidFill>
                <a:effectLst>
                  <a:outerShdw blurRad="38100" dist="38100" dir="2700000" algn="tl">
                    <a:srgbClr val="000000"/>
                  </a:outerShdw>
                </a:effectLst>
                <a:latin typeface="Arial" panose="020B0604020202020204" pitchFamily="34" charset="0"/>
                <a:sym typeface="+mn-ea"/>
              </a:rPr>
              <a:t>弊端：</a:t>
            </a:r>
            <a:r>
              <a:rPr lang="zh-CN" altLang="en-US" sz="2200">
                <a:solidFill>
                  <a:schemeClr val="tx1"/>
                </a:solidFill>
                <a:latin typeface="Arial" panose="020B0604020202020204" pitchFamily="34" charset="0"/>
                <a:sym typeface="+mn-ea"/>
              </a:rPr>
              <a:t>机械特性变得很软，负载变化时的静差率很大；低速时过载能力较低。</a:t>
            </a:r>
          </a:p>
          <a:p>
            <a:pPr>
              <a:lnSpc>
                <a:spcPct val="100000"/>
              </a:lnSpc>
              <a:spcBef>
                <a:spcPct val="60000"/>
              </a:spcBef>
              <a:buClr>
                <a:srgbClr val="FF9933"/>
              </a:buClr>
              <a:buFont typeface="Wingdings" panose="05000000000000000000" pitchFamily="2" charset="2"/>
              <a:buNone/>
              <a:defRPr/>
            </a:pPr>
            <a:r>
              <a:rPr lang="zh-CN" altLang="en-US" sz="2200">
                <a:solidFill>
                  <a:srgbClr val="C00000"/>
                </a:solidFill>
                <a:effectLst>
                  <a:outerShdw blurRad="38100" dist="38100" dir="2700000" algn="tl">
                    <a:srgbClr val="000000"/>
                  </a:outerShdw>
                </a:effectLst>
                <a:latin typeface="Arial" panose="020B0604020202020204" pitchFamily="34" charset="0"/>
                <a:sym typeface="+mn-ea"/>
              </a:rPr>
              <a:t>解决方法：</a:t>
            </a:r>
            <a:r>
              <a:rPr lang="zh-CN" altLang="en-US" sz="2200">
                <a:solidFill>
                  <a:schemeClr val="tx1"/>
                </a:solidFill>
                <a:latin typeface="Arial" panose="020B0604020202020204" pitchFamily="34" charset="0"/>
                <a:sym typeface="+mn-ea"/>
              </a:rPr>
              <a:t>根据自控原理知识，调压调速要获得较好调速性能，应引入速度负反馈构成闭环系统。</a:t>
            </a:r>
          </a:p>
        </p:txBody>
      </p:sp>
      <p:sp>
        <p:nvSpPr>
          <p:cNvPr id="18"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5"/>
          <p:cNvSpPr>
            <a:spLocks noChangeArrowheads="1"/>
          </p:cNvSpPr>
          <p:nvPr/>
        </p:nvSpPr>
        <p:spPr bwMode="auto">
          <a:xfrm>
            <a:off x="0" y="2038350"/>
            <a:ext cx="1671638" cy="614363"/>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76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36589"/>
                                        </p:tgtEl>
                                        <p:attrNameLst>
                                          <p:attrName>style.visibility</p:attrName>
                                        </p:attrNameLst>
                                      </p:cBhvr>
                                      <p:to>
                                        <p:strVal val="visible"/>
                                      </p:to>
                                    </p:set>
                                    <p:anim calcmode="lin" valueType="num">
                                      <p:cBhvr additive="base">
                                        <p:cTn id="11" dur="500" fill="hold"/>
                                        <p:tgtEl>
                                          <p:spTgt spid="536589"/>
                                        </p:tgtEl>
                                        <p:attrNameLst>
                                          <p:attrName>ppt_x</p:attrName>
                                        </p:attrNameLst>
                                      </p:cBhvr>
                                      <p:tavLst>
                                        <p:tav tm="0">
                                          <p:val>
                                            <p:strVal val="#ppt_x"/>
                                          </p:val>
                                        </p:tav>
                                        <p:tav tm="100000">
                                          <p:val>
                                            <p:strVal val="#ppt_x"/>
                                          </p:val>
                                        </p:tav>
                                      </p:tavLst>
                                    </p:anim>
                                    <p:anim calcmode="lin" valueType="num">
                                      <p:cBhvr additive="base">
                                        <p:cTn id="12" dur="500" fill="hold"/>
                                        <p:tgtEl>
                                          <p:spTgt spid="53658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36599"/>
                                        </p:tgtEl>
                                        <p:attrNameLst>
                                          <p:attrName>style.visibility</p:attrName>
                                        </p:attrNameLst>
                                      </p:cBhvr>
                                      <p:to>
                                        <p:strVal val="visible"/>
                                      </p:to>
                                    </p:set>
                                    <p:anim calcmode="lin" valueType="num">
                                      <p:cBhvr additive="base">
                                        <p:cTn id="17" dur="500" fill="hold"/>
                                        <p:tgtEl>
                                          <p:spTgt spid="536599"/>
                                        </p:tgtEl>
                                        <p:attrNameLst>
                                          <p:attrName>ppt_x</p:attrName>
                                        </p:attrNameLst>
                                      </p:cBhvr>
                                      <p:tavLst>
                                        <p:tav tm="0">
                                          <p:val>
                                            <p:strVal val="#ppt_x"/>
                                          </p:val>
                                        </p:tav>
                                        <p:tav tm="100000">
                                          <p:val>
                                            <p:strVal val="#ppt_x"/>
                                          </p:val>
                                        </p:tav>
                                      </p:tavLst>
                                    </p:anim>
                                    <p:anim calcmode="lin" valueType="num">
                                      <p:cBhvr additive="base">
                                        <p:cTn id="18" dur="500" fill="hold"/>
                                        <p:tgtEl>
                                          <p:spTgt spid="53659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36581"/>
                                        </p:tgtEl>
                                        <p:attrNameLst>
                                          <p:attrName>style.visibility</p:attrName>
                                        </p:attrNameLst>
                                      </p:cBhvr>
                                      <p:to>
                                        <p:strVal val="visible"/>
                                      </p:to>
                                    </p:set>
                                    <p:anim calcmode="lin" valueType="num">
                                      <p:cBhvr additive="base">
                                        <p:cTn id="21" dur="500" fill="hold"/>
                                        <p:tgtEl>
                                          <p:spTgt spid="536581"/>
                                        </p:tgtEl>
                                        <p:attrNameLst>
                                          <p:attrName>ppt_x</p:attrName>
                                        </p:attrNameLst>
                                      </p:cBhvr>
                                      <p:tavLst>
                                        <p:tav tm="0">
                                          <p:val>
                                            <p:strVal val="#ppt_x"/>
                                          </p:val>
                                        </p:tav>
                                        <p:tav tm="100000">
                                          <p:val>
                                            <p:strVal val="#ppt_x"/>
                                          </p:val>
                                        </p:tav>
                                      </p:tavLst>
                                    </p:anim>
                                    <p:anim calcmode="lin" valueType="num">
                                      <p:cBhvr additive="base">
                                        <p:cTn id="22" dur="500" fill="hold"/>
                                        <p:tgtEl>
                                          <p:spTgt spid="53658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36579"/>
                                        </p:tgtEl>
                                        <p:attrNameLst>
                                          <p:attrName>style.visibility</p:attrName>
                                        </p:attrNameLst>
                                      </p:cBhvr>
                                      <p:to>
                                        <p:strVal val="visible"/>
                                      </p:to>
                                    </p:set>
                                    <p:anim calcmode="lin" valueType="num">
                                      <p:cBhvr additive="base">
                                        <p:cTn id="27" dur="500" fill="hold"/>
                                        <p:tgtEl>
                                          <p:spTgt spid="536579"/>
                                        </p:tgtEl>
                                        <p:attrNameLst>
                                          <p:attrName>ppt_x</p:attrName>
                                        </p:attrNameLst>
                                      </p:cBhvr>
                                      <p:tavLst>
                                        <p:tav tm="0">
                                          <p:val>
                                            <p:strVal val="#ppt_x"/>
                                          </p:val>
                                        </p:tav>
                                        <p:tav tm="100000">
                                          <p:val>
                                            <p:strVal val="#ppt_x"/>
                                          </p:val>
                                        </p:tav>
                                      </p:tavLst>
                                    </p:anim>
                                    <p:anim calcmode="lin" valueType="num">
                                      <p:cBhvr additive="base">
                                        <p:cTn id="28" dur="500" fill="hold"/>
                                        <p:tgtEl>
                                          <p:spTgt spid="53657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36588"/>
                                        </p:tgtEl>
                                        <p:attrNameLst>
                                          <p:attrName>style.visibility</p:attrName>
                                        </p:attrNameLst>
                                      </p:cBhvr>
                                      <p:to>
                                        <p:strVal val="visible"/>
                                      </p:to>
                                    </p:set>
                                    <p:anim calcmode="lin" valueType="num">
                                      <p:cBhvr additive="base">
                                        <p:cTn id="33" dur="500" fill="hold"/>
                                        <p:tgtEl>
                                          <p:spTgt spid="536588"/>
                                        </p:tgtEl>
                                        <p:attrNameLst>
                                          <p:attrName>ppt_x</p:attrName>
                                        </p:attrNameLst>
                                      </p:cBhvr>
                                      <p:tavLst>
                                        <p:tav tm="0">
                                          <p:val>
                                            <p:strVal val="#ppt_x"/>
                                          </p:val>
                                        </p:tav>
                                        <p:tav tm="100000">
                                          <p:val>
                                            <p:strVal val="#ppt_x"/>
                                          </p:val>
                                        </p:tav>
                                      </p:tavLst>
                                    </p:anim>
                                    <p:anim calcmode="lin" valueType="num">
                                      <p:cBhvr additive="base">
                                        <p:cTn id="34" dur="500" fill="hold"/>
                                        <p:tgtEl>
                                          <p:spTgt spid="53658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36590"/>
                                        </p:tgtEl>
                                        <p:attrNameLst>
                                          <p:attrName>style.visibility</p:attrName>
                                        </p:attrNameLst>
                                      </p:cBhvr>
                                      <p:to>
                                        <p:strVal val="visible"/>
                                      </p:to>
                                    </p:set>
                                    <p:anim calcmode="lin" valueType="num">
                                      <p:cBhvr additive="base">
                                        <p:cTn id="39" dur="500" fill="hold"/>
                                        <p:tgtEl>
                                          <p:spTgt spid="536590"/>
                                        </p:tgtEl>
                                        <p:attrNameLst>
                                          <p:attrName>ppt_x</p:attrName>
                                        </p:attrNameLst>
                                      </p:cBhvr>
                                      <p:tavLst>
                                        <p:tav tm="0">
                                          <p:val>
                                            <p:strVal val="#ppt_x"/>
                                          </p:val>
                                        </p:tav>
                                        <p:tav tm="100000">
                                          <p:val>
                                            <p:strVal val="#ppt_x"/>
                                          </p:val>
                                        </p:tav>
                                      </p:tavLst>
                                    </p:anim>
                                    <p:anim calcmode="lin" valueType="num">
                                      <p:cBhvr additive="base">
                                        <p:cTn id="40" dur="500" fill="hold"/>
                                        <p:tgtEl>
                                          <p:spTgt spid="53659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536591"/>
                                        </p:tgtEl>
                                        <p:attrNameLst>
                                          <p:attrName>style.visibility</p:attrName>
                                        </p:attrNameLst>
                                      </p:cBhvr>
                                      <p:to>
                                        <p:strVal val="visible"/>
                                      </p:to>
                                    </p:set>
                                    <p:anim calcmode="lin" valueType="num">
                                      <p:cBhvr additive="base">
                                        <p:cTn id="45" dur="500" fill="hold"/>
                                        <p:tgtEl>
                                          <p:spTgt spid="536591"/>
                                        </p:tgtEl>
                                        <p:attrNameLst>
                                          <p:attrName>ppt_x</p:attrName>
                                        </p:attrNameLst>
                                      </p:cBhvr>
                                      <p:tavLst>
                                        <p:tav tm="0">
                                          <p:val>
                                            <p:strVal val="#ppt_x"/>
                                          </p:val>
                                        </p:tav>
                                        <p:tav tm="100000">
                                          <p:val>
                                            <p:strVal val="#ppt_x"/>
                                          </p:val>
                                        </p:tav>
                                      </p:tavLst>
                                    </p:anim>
                                    <p:anim calcmode="lin" valueType="num">
                                      <p:cBhvr additive="base">
                                        <p:cTn id="46" dur="500" fill="hold"/>
                                        <p:tgtEl>
                                          <p:spTgt spid="53659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81" grpId="0" animBg="1"/>
      <p:bldP spid="536588" grpId="0" animBg="1"/>
      <p:bldP spid="536589" grpId="0" animBg="1"/>
      <p:bldP spid="536590" grpId="0" animBg="1"/>
      <p:bldP spid="536591" grpId="0" animBg="1"/>
      <p:bldP spid="197639" grpId="0" animBg="1"/>
      <p:bldP spid="40963"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ChangeArrowheads="1"/>
          </p:cNvSpPr>
          <p:nvPr/>
        </p:nvSpPr>
        <p:spPr bwMode="auto">
          <a:xfrm>
            <a:off x="3063875" y="2871788"/>
            <a:ext cx="3017838" cy="0"/>
          </a:xfrm>
          <a:prstGeom prst="rect">
            <a:avLst/>
          </a:prstGeom>
          <a:noFill/>
          <a:ln w="9525">
            <a:noFill/>
            <a:miter lim="800000"/>
            <a:headEnd/>
            <a:tailEnd/>
          </a:ln>
        </p:spPr>
        <p:txBody>
          <a:bodyPr wrap="none">
            <a:spAutoFit/>
          </a:bodyPr>
          <a:lstStyle/>
          <a:p>
            <a:pPr algn="ctr"/>
            <a:endParaRPr lang="zh-CN" altLang="en-US"/>
          </a:p>
        </p:txBody>
      </p:sp>
      <p:graphicFrame>
        <p:nvGraphicFramePr>
          <p:cNvPr id="538628" name="Object 4"/>
          <p:cNvGraphicFramePr>
            <a:graphicFrameLocks/>
          </p:cNvGraphicFramePr>
          <p:nvPr/>
        </p:nvGraphicFramePr>
        <p:xfrm>
          <a:off x="2090738" y="3455988"/>
          <a:ext cx="6526212" cy="3402012"/>
        </p:xfrm>
        <a:graphic>
          <a:graphicData uri="http://schemas.openxmlformats.org/presentationml/2006/ole">
            <p:oleObj spid="_x0000_s17410" r:id="rId3" imgW="3274938" imgH="1636994" progId="">
              <p:embed/>
            </p:oleObj>
          </a:graphicData>
        </a:graphic>
      </p:graphicFrame>
      <p:graphicFrame>
        <p:nvGraphicFramePr>
          <p:cNvPr id="538663" name="Group 39"/>
          <p:cNvGraphicFramePr>
            <a:graphicFrameLocks noGrp="1"/>
          </p:cNvGraphicFramePr>
          <p:nvPr/>
        </p:nvGraphicFramePr>
        <p:xfrm>
          <a:off x="1819275" y="317500"/>
          <a:ext cx="6981825" cy="457200"/>
        </p:xfrm>
        <a:graphic>
          <a:graphicData uri="http://schemas.openxmlformats.org/drawingml/2006/table">
            <a:tbl>
              <a:tblPr/>
              <a:tblGrid>
                <a:gridCol w="6981825"/>
              </a:tblGrid>
              <a:tr h="4286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1" i="0" u="none" strike="noStrike" cap="none" normalizeH="0" baseline="0" dirty="0" smtClean="0">
                          <a:ln>
                            <a:noFill/>
                          </a:ln>
                          <a:solidFill>
                            <a:schemeClr val="tx1"/>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三、异步电动机速度单闭环调压调速系统原理图</a:t>
                      </a:r>
                      <a:endParaRPr kumimoji="0" lang="zh-CN" altLang="en-US" sz="2400" b="1" i="0" u="none" strike="noStrike" cap="none" normalizeH="0" baseline="0" dirty="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cap="flat">
                      <a:noFill/>
                    </a:lnR>
                    <a:lnT cap="flat">
                      <a:noFill/>
                    </a:lnT>
                    <a:lnB cap="flat">
                      <a:noFill/>
                    </a:lnB>
                    <a:lnTlToBr>
                      <a:noFill/>
                    </a:lnTlToBr>
                    <a:lnBlToTr>
                      <a:noFill/>
                    </a:lnBlToTr>
                    <a:solidFill>
                      <a:srgbClr val="C7EABA"/>
                    </a:solidFill>
                  </a:tcPr>
                </a:tc>
              </a:tr>
            </a:tbl>
          </a:graphicData>
        </a:graphic>
      </p:graphicFrame>
      <p:sp>
        <p:nvSpPr>
          <p:cNvPr id="538635" name="Rectangle 11"/>
          <p:cNvSpPr>
            <a:spLocks noChangeArrowheads="1"/>
          </p:cNvSpPr>
          <p:nvPr/>
        </p:nvSpPr>
        <p:spPr bwMode="auto">
          <a:xfrm>
            <a:off x="1811338" y="1049338"/>
            <a:ext cx="5222875" cy="457200"/>
          </a:xfrm>
          <a:prstGeom prst="rect">
            <a:avLst/>
          </a:prstGeom>
          <a:solidFill>
            <a:srgbClr val="FFFFCC"/>
          </a:solidFill>
          <a:ln w="9525">
            <a:noFill/>
            <a:miter lim="800000"/>
          </a:ln>
        </p:spPr>
        <p:txBody>
          <a:bodyPr anchor="ctr">
            <a:spAutoFit/>
          </a:bodyPr>
          <a:lstStyle/>
          <a:p>
            <a:pPr>
              <a:lnSpc>
                <a:spcPct val="100000"/>
              </a:lnSpc>
              <a:defRPr/>
            </a:pPr>
            <a:r>
              <a:rPr lang="zh-CN" altLang="en-US" sz="2000">
                <a:solidFill>
                  <a:srgbClr val="FF3300"/>
                </a:solidFill>
                <a:effectLst>
                  <a:outerShdw blurRad="38100" dist="38100" dir="2700000" algn="tl">
                    <a:srgbClr val="000000"/>
                  </a:outerShdw>
                </a:effectLst>
                <a:latin typeface="Times New Roman" panose="02020603050405020304" pitchFamily="18" charset="0"/>
              </a:rPr>
              <a:t>系统控制的对象：</a:t>
            </a:r>
            <a:r>
              <a:rPr lang="zh-CN" altLang="en-US" sz="2000">
                <a:solidFill>
                  <a:schemeClr val="tx1"/>
                </a:solidFill>
                <a:effectLst>
                  <a:outerShdw blurRad="38100" dist="38100" dir="2700000" algn="tl">
                    <a:srgbClr val="FFFFFF"/>
                  </a:outerShdw>
                </a:effectLst>
                <a:latin typeface="Times New Roman" panose="02020603050405020304" pitchFamily="18" charset="0"/>
              </a:rPr>
              <a:t>电动机的端电压 </a:t>
            </a:r>
            <a:r>
              <a:rPr lang="zh-CN" altLang="en-US">
                <a:latin typeface="Times New Roman" panose="02020603050405020304" pitchFamily="18" charset="0"/>
              </a:rPr>
              <a:t> </a:t>
            </a:r>
            <a:r>
              <a:rPr lang="en-US" altLang="zh-CN" i="1">
                <a:solidFill>
                  <a:schemeClr val="tx1"/>
                </a:solidFill>
                <a:effectLst>
                  <a:outerShdw blurRad="38100" dist="38100" dir="2700000" algn="tl">
                    <a:srgbClr val="FFFFFF"/>
                  </a:outerShdw>
                </a:effectLst>
                <a:latin typeface="Times New Roman" panose="02020603050405020304" pitchFamily="18" charset="0"/>
              </a:rPr>
              <a:t>U</a:t>
            </a:r>
            <a:r>
              <a:rPr lang="en-US" altLang="zh-CN" baseline="-25000">
                <a:solidFill>
                  <a:schemeClr val="tx1"/>
                </a:solidFill>
                <a:effectLst>
                  <a:outerShdw blurRad="38100" dist="38100" dir="2700000" algn="tl">
                    <a:srgbClr val="FFFFFF"/>
                  </a:outerShdw>
                </a:effectLst>
                <a:latin typeface="Times New Roman" panose="02020603050405020304" pitchFamily="18" charset="0"/>
              </a:rPr>
              <a:t>s</a:t>
            </a:r>
            <a:endParaRPr lang="zh-CN" altLang="en-US" baseline="-25000">
              <a:solidFill>
                <a:schemeClr val="tx1"/>
              </a:solidFill>
              <a:effectLst>
                <a:outerShdw blurRad="38100" dist="38100" dir="2700000" algn="tl">
                  <a:srgbClr val="FFFFFF"/>
                </a:outerShdw>
              </a:effectLst>
              <a:latin typeface="Times New Roman" panose="02020603050405020304" pitchFamily="18" charset="0"/>
            </a:endParaRPr>
          </a:p>
        </p:txBody>
      </p:sp>
      <p:sp>
        <p:nvSpPr>
          <p:cNvPr id="538636" name="Rectangle 12"/>
          <p:cNvSpPr>
            <a:spLocks noChangeArrowheads="1"/>
          </p:cNvSpPr>
          <p:nvPr/>
        </p:nvSpPr>
        <p:spPr bwMode="auto">
          <a:xfrm>
            <a:off x="1797050" y="1617663"/>
            <a:ext cx="4943475" cy="396875"/>
          </a:xfrm>
          <a:prstGeom prst="rect">
            <a:avLst/>
          </a:prstGeom>
          <a:solidFill>
            <a:srgbClr val="CCFFFF"/>
          </a:solidFill>
          <a:ln w="9525">
            <a:noFill/>
            <a:miter lim="800000"/>
          </a:ln>
          <a:effectLst/>
        </p:spPr>
        <p:txBody>
          <a:bodyPr anchor="ctr">
            <a:spAutoFit/>
          </a:bodyPr>
          <a:lstStyle/>
          <a:p>
            <a:pPr>
              <a:lnSpc>
                <a:spcPct val="100000"/>
              </a:lnSpc>
              <a:defRPr/>
            </a:pPr>
            <a:r>
              <a:rPr lang="zh-CN" altLang="en-US" sz="2000">
                <a:solidFill>
                  <a:srgbClr val="FF3300"/>
                </a:solidFill>
                <a:effectLst>
                  <a:outerShdw blurRad="38100" dist="38100" dir="2700000" algn="tl">
                    <a:srgbClr val="000000"/>
                  </a:outerShdw>
                </a:effectLst>
                <a:latin typeface="Arial" pitchFamily="34" charset="0"/>
              </a:rPr>
              <a:t>速度调节器</a:t>
            </a:r>
            <a:r>
              <a:rPr lang="en-US" altLang="zh-CN" sz="2000">
                <a:solidFill>
                  <a:srgbClr val="FF3300"/>
                </a:solidFill>
                <a:effectLst>
                  <a:outerShdw blurRad="38100" dist="38100" dir="2700000" algn="tl">
                    <a:srgbClr val="000000"/>
                  </a:outerShdw>
                </a:effectLst>
                <a:latin typeface="Arial" pitchFamily="34" charset="0"/>
              </a:rPr>
              <a:t>ASR</a:t>
            </a:r>
            <a:r>
              <a:rPr lang="zh-CN" altLang="en-US" sz="2000">
                <a:solidFill>
                  <a:srgbClr val="FF3300"/>
                </a:solidFill>
                <a:effectLst>
                  <a:outerShdw blurRad="38100" dist="38100" dir="2700000" algn="tl">
                    <a:srgbClr val="000000"/>
                  </a:outerShdw>
                </a:effectLst>
                <a:latin typeface="Arial" pitchFamily="34" charset="0"/>
              </a:rPr>
              <a:t>的输出：</a:t>
            </a:r>
            <a:r>
              <a:rPr lang="zh-CN" altLang="en-US" sz="2000">
                <a:solidFill>
                  <a:schemeClr val="tx1"/>
                </a:solidFill>
                <a:effectLst>
                  <a:outerShdw blurRad="38100" dist="38100" dir="2700000" algn="tl">
                    <a:srgbClr val="FFFFFF"/>
                  </a:outerShdw>
                </a:effectLst>
                <a:latin typeface="Arial" pitchFamily="34" charset="0"/>
              </a:rPr>
              <a:t>电压指令信号 </a:t>
            </a:r>
          </a:p>
        </p:txBody>
      </p:sp>
      <p:sp>
        <p:nvSpPr>
          <p:cNvPr id="538637" name="Rectangle 13"/>
          <p:cNvSpPr>
            <a:spLocks noChangeArrowheads="1"/>
          </p:cNvSpPr>
          <p:nvPr/>
        </p:nvSpPr>
        <p:spPr bwMode="auto">
          <a:xfrm>
            <a:off x="1785938" y="2147888"/>
            <a:ext cx="7358062" cy="1200150"/>
          </a:xfrm>
          <a:prstGeom prst="rect">
            <a:avLst/>
          </a:prstGeom>
          <a:solidFill>
            <a:srgbClr val="FFFFCC"/>
          </a:solidFill>
          <a:ln w="9525">
            <a:noFill/>
            <a:miter lim="800000"/>
          </a:ln>
        </p:spPr>
        <p:txBody>
          <a:bodyPr anchor="ctr">
            <a:spAutoFit/>
          </a:bodyPr>
          <a:lstStyle/>
          <a:p>
            <a:pPr>
              <a:lnSpc>
                <a:spcPct val="120000"/>
              </a:lnSpc>
              <a:defRPr/>
            </a:pPr>
            <a:r>
              <a:rPr lang="zh-CN" altLang="en-US" sz="2000">
                <a:solidFill>
                  <a:schemeClr val="tx1"/>
                </a:solidFill>
                <a:effectLst>
                  <a:outerShdw blurRad="38100" dist="38100" dir="2700000" algn="tl">
                    <a:srgbClr val="FFFFFF"/>
                  </a:outerShdw>
                </a:effectLst>
                <a:latin typeface="Times New Roman" pitchFamily="18" charset="0"/>
              </a:rPr>
              <a:t>交流调压器的输出电压 </a:t>
            </a:r>
            <a:r>
              <a:rPr lang="en-US" altLang="zh-CN" sz="2000" i="1">
                <a:solidFill>
                  <a:schemeClr val="tx1"/>
                </a:solidFill>
                <a:effectLst>
                  <a:outerShdw blurRad="38100" dist="38100" dir="2700000" algn="tl">
                    <a:srgbClr val="FFFFFF"/>
                  </a:outerShdw>
                </a:effectLst>
                <a:latin typeface="Times New Roman" pitchFamily="18" charset="0"/>
              </a:rPr>
              <a:t>U</a:t>
            </a:r>
            <a:r>
              <a:rPr lang="en-US" altLang="zh-CN" sz="2000" baseline="-25000">
                <a:solidFill>
                  <a:schemeClr val="tx1"/>
                </a:solidFill>
                <a:effectLst>
                  <a:outerShdw blurRad="38100" dist="38100" dir="2700000" algn="tl">
                    <a:srgbClr val="FFFFFF"/>
                  </a:outerShdw>
                </a:effectLst>
                <a:latin typeface="Times New Roman" pitchFamily="18" charset="0"/>
              </a:rPr>
              <a:t>s</a:t>
            </a:r>
            <a:r>
              <a:rPr lang="zh-CN" altLang="en-US" sz="2000">
                <a:solidFill>
                  <a:schemeClr val="tx1"/>
                </a:solidFill>
                <a:effectLst>
                  <a:outerShdw blurRad="38100" dist="38100" dir="2700000" algn="tl">
                    <a:srgbClr val="FFFFFF"/>
                  </a:outerShdw>
                </a:effectLst>
                <a:latin typeface="Times New Roman" pitchFamily="18" charset="0"/>
              </a:rPr>
              <a:t>与移相控制角</a:t>
            </a:r>
            <a:r>
              <a:rPr lang="en-US" altLang="zh-CN" sz="2000">
                <a:solidFill>
                  <a:schemeClr val="tx1"/>
                </a:solidFill>
                <a:effectLst>
                  <a:outerShdw blurRad="38100" dist="38100" dir="2700000" algn="tl">
                    <a:srgbClr val="FFFFFF"/>
                  </a:outerShdw>
                </a:effectLst>
                <a:latin typeface="Times New Roman" pitchFamily="18" charset="0"/>
              </a:rPr>
              <a:t>α</a:t>
            </a:r>
            <a:r>
              <a:rPr lang="zh-CN" altLang="en-US" sz="2000">
                <a:solidFill>
                  <a:schemeClr val="tx1"/>
                </a:solidFill>
                <a:effectLst>
                  <a:outerShdw blurRad="38100" dist="38100" dir="2700000" algn="tl">
                    <a:srgbClr val="FFFFFF"/>
                  </a:outerShdw>
                </a:effectLst>
                <a:latin typeface="Times New Roman" pitchFamily="18" charset="0"/>
              </a:rPr>
              <a:t>之间有确定的对应关系，</a:t>
            </a:r>
            <a:r>
              <a:rPr lang="en-US" altLang="zh-CN" sz="2000" i="1">
                <a:solidFill>
                  <a:schemeClr val="tx1"/>
                </a:solidFill>
                <a:effectLst>
                  <a:outerShdw blurRad="38100" dist="38100" dir="2700000" algn="tl">
                    <a:srgbClr val="FFFFFF"/>
                  </a:outerShdw>
                </a:effectLst>
                <a:latin typeface="Times New Roman" pitchFamily="18" charset="0"/>
              </a:rPr>
              <a:t>U</a:t>
            </a:r>
            <a:r>
              <a:rPr lang="en-US" altLang="zh-CN" sz="2000" baseline="-25000">
                <a:solidFill>
                  <a:schemeClr val="tx1"/>
                </a:solidFill>
                <a:effectLst>
                  <a:outerShdw blurRad="38100" dist="38100" dir="2700000" algn="tl">
                    <a:srgbClr val="FFFFFF"/>
                  </a:outerShdw>
                </a:effectLst>
                <a:latin typeface="Times New Roman" pitchFamily="18" charset="0"/>
              </a:rPr>
              <a:t>s </a:t>
            </a:r>
            <a:r>
              <a:rPr lang="en-US" altLang="zh-CN" sz="2000">
                <a:solidFill>
                  <a:schemeClr val="tx1"/>
                </a:solidFill>
                <a:effectLst>
                  <a:outerShdw blurRad="38100" dist="38100" dir="2700000" algn="tl">
                    <a:srgbClr val="FFFFFF"/>
                  </a:outerShdw>
                </a:effectLst>
                <a:latin typeface="Times New Roman" pitchFamily="18" charset="0"/>
              </a:rPr>
              <a:t> </a:t>
            </a:r>
            <a:r>
              <a:rPr lang="zh-CN" altLang="en-US" sz="2000">
                <a:solidFill>
                  <a:schemeClr val="tx1"/>
                </a:solidFill>
                <a:effectLst>
                  <a:outerShdw blurRad="38100" dist="38100" dir="2700000" algn="tl">
                    <a:srgbClr val="FFFFFF"/>
                  </a:outerShdw>
                </a:effectLst>
                <a:latin typeface="Times New Roman" pitchFamily="18" charset="0"/>
              </a:rPr>
              <a:t>与</a:t>
            </a:r>
            <a:r>
              <a:rPr lang="en-US" altLang="zh-CN" sz="2000">
                <a:solidFill>
                  <a:schemeClr val="tx1"/>
                </a:solidFill>
                <a:effectLst>
                  <a:outerShdw blurRad="38100" dist="38100" dir="2700000" algn="tl">
                    <a:srgbClr val="FFFFFF"/>
                  </a:outerShdw>
                </a:effectLst>
                <a:latin typeface="Times New Roman" pitchFamily="18" charset="0"/>
              </a:rPr>
              <a:t>α</a:t>
            </a:r>
            <a:r>
              <a:rPr lang="zh-CN" altLang="en-US" sz="2000">
                <a:solidFill>
                  <a:schemeClr val="tx1"/>
                </a:solidFill>
                <a:effectLst>
                  <a:outerShdw blurRad="38100" dist="38100" dir="2700000" algn="tl">
                    <a:srgbClr val="FFFFFF"/>
                  </a:outerShdw>
                </a:effectLst>
                <a:latin typeface="Times New Roman" pitchFamily="18" charset="0"/>
              </a:rPr>
              <a:t>是一一对应且是唯一的，因此速度调节器的输出可直接作为</a:t>
            </a:r>
            <a:r>
              <a:rPr lang="en-US" altLang="zh-CN" sz="2000">
                <a:solidFill>
                  <a:schemeClr val="tx1"/>
                </a:solidFill>
                <a:effectLst>
                  <a:outerShdw blurRad="38100" dist="38100" dir="2700000" algn="tl">
                    <a:srgbClr val="FFFFFF"/>
                  </a:outerShdw>
                </a:effectLst>
                <a:latin typeface="Times New Roman" pitchFamily="18" charset="0"/>
              </a:rPr>
              <a:t>α</a:t>
            </a:r>
            <a:r>
              <a:rPr lang="zh-CN" altLang="en-US" sz="2000">
                <a:solidFill>
                  <a:schemeClr val="tx1"/>
                </a:solidFill>
                <a:effectLst>
                  <a:outerShdw blurRad="38100" dist="38100" dir="2700000" algn="tl">
                    <a:srgbClr val="FFFFFF"/>
                  </a:outerShdw>
                </a:effectLst>
                <a:latin typeface="Times New Roman" pitchFamily="18" charset="0"/>
              </a:rPr>
              <a:t>角的指令值而不必再加电压闭环。 </a:t>
            </a:r>
          </a:p>
        </p:txBody>
      </p:sp>
      <p:sp>
        <p:nvSpPr>
          <p:cNvPr id="14"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5"/>
          <p:cNvSpPr>
            <a:spLocks noChangeArrowheads="1"/>
          </p:cNvSpPr>
          <p:nvPr/>
        </p:nvSpPr>
        <p:spPr bwMode="auto">
          <a:xfrm>
            <a:off x="0" y="2038350"/>
            <a:ext cx="1671638" cy="614363"/>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8635"/>
                                        </p:tgtEl>
                                        <p:attrNameLst>
                                          <p:attrName>style.visibility</p:attrName>
                                        </p:attrNameLst>
                                      </p:cBhvr>
                                      <p:to>
                                        <p:strVal val="visible"/>
                                      </p:to>
                                    </p:set>
                                    <p:anim calcmode="lin" valueType="num">
                                      <p:cBhvr additive="base">
                                        <p:cTn id="7" dur="500" fill="hold"/>
                                        <p:tgtEl>
                                          <p:spTgt spid="538635"/>
                                        </p:tgtEl>
                                        <p:attrNameLst>
                                          <p:attrName>ppt_x</p:attrName>
                                        </p:attrNameLst>
                                      </p:cBhvr>
                                      <p:tavLst>
                                        <p:tav tm="0">
                                          <p:val>
                                            <p:strVal val="#ppt_x"/>
                                          </p:val>
                                        </p:tav>
                                        <p:tav tm="100000">
                                          <p:val>
                                            <p:strVal val="#ppt_x"/>
                                          </p:val>
                                        </p:tav>
                                      </p:tavLst>
                                    </p:anim>
                                    <p:anim calcmode="lin" valueType="num">
                                      <p:cBhvr additive="base">
                                        <p:cTn id="8" dur="500" fill="hold"/>
                                        <p:tgtEl>
                                          <p:spTgt spid="5386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38636"/>
                                        </p:tgtEl>
                                        <p:attrNameLst>
                                          <p:attrName>style.visibility</p:attrName>
                                        </p:attrNameLst>
                                      </p:cBhvr>
                                      <p:to>
                                        <p:strVal val="visible"/>
                                      </p:to>
                                    </p:set>
                                    <p:anim calcmode="lin" valueType="num">
                                      <p:cBhvr additive="base">
                                        <p:cTn id="13" dur="500" fill="hold"/>
                                        <p:tgtEl>
                                          <p:spTgt spid="538636"/>
                                        </p:tgtEl>
                                        <p:attrNameLst>
                                          <p:attrName>ppt_x</p:attrName>
                                        </p:attrNameLst>
                                      </p:cBhvr>
                                      <p:tavLst>
                                        <p:tav tm="0">
                                          <p:val>
                                            <p:strVal val="#ppt_x"/>
                                          </p:val>
                                        </p:tav>
                                        <p:tav tm="100000">
                                          <p:val>
                                            <p:strVal val="#ppt_x"/>
                                          </p:val>
                                        </p:tav>
                                      </p:tavLst>
                                    </p:anim>
                                    <p:anim calcmode="lin" valueType="num">
                                      <p:cBhvr additive="base">
                                        <p:cTn id="14" dur="500" fill="hold"/>
                                        <p:tgtEl>
                                          <p:spTgt spid="5386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38637"/>
                                        </p:tgtEl>
                                        <p:attrNameLst>
                                          <p:attrName>style.visibility</p:attrName>
                                        </p:attrNameLst>
                                      </p:cBhvr>
                                      <p:to>
                                        <p:strVal val="visible"/>
                                      </p:to>
                                    </p:set>
                                    <p:anim calcmode="lin" valueType="num">
                                      <p:cBhvr additive="base">
                                        <p:cTn id="19" dur="500" fill="hold"/>
                                        <p:tgtEl>
                                          <p:spTgt spid="538637"/>
                                        </p:tgtEl>
                                        <p:attrNameLst>
                                          <p:attrName>ppt_x</p:attrName>
                                        </p:attrNameLst>
                                      </p:cBhvr>
                                      <p:tavLst>
                                        <p:tav tm="0">
                                          <p:val>
                                            <p:strVal val="#ppt_x"/>
                                          </p:val>
                                        </p:tav>
                                        <p:tav tm="100000">
                                          <p:val>
                                            <p:strVal val="#ppt_x"/>
                                          </p:val>
                                        </p:tav>
                                      </p:tavLst>
                                    </p:anim>
                                    <p:anim calcmode="lin" valueType="num">
                                      <p:cBhvr additive="base">
                                        <p:cTn id="20" dur="500" fill="hold"/>
                                        <p:tgtEl>
                                          <p:spTgt spid="53863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38628"/>
                                        </p:tgtEl>
                                        <p:attrNameLst>
                                          <p:attrName>style.visibility</p:attrName>
                                        </p:attrNameLst>
                                      </p:cBhvr>
                                      <p:to>
                                        <p:strVal val="visible"/>
                                      </p:to>
                                    </p:set>
                                    <p:anim calcmode="lin" valueType="num">
                                      <p:cBhvr additive="base">
                                        <p:cTn id="25" dur="500" fill="hold"/>
                                        <p:tgtEl>
                                          <p:spTgt spid="538628"/>
                                        </p:tgtEl>
                                        <p:attrNameLst>
                                          <p:attrName>ppt_x</p:attrName>
                                        </p:attrNameLst>
                                      </p:cBhvr>
                                      <p:tavLst>
                                        <p:tav tm="0">
                                          <p:val>
                                            <p:strVal val="#ppt_x"/>
                                          </p:val>
                                        </p:tav>
                                        <p:tav tm="100000">
                                          <p:val>
                                            <p:strVal val="#ppt_x"/>
                                          </p:val>
                                        </p:tav>
                                      </p:tavLst>
                                    </p:anim>
                                    <p:anim calcmode="lin" valueType="num">
                                      <p:cBhvr additive="base">
                                        <p:cTn id="26" dur="500" fill="hold"/>
                                        <p:tgtEl>
                                          <p:spTgt spid="5386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35" grpId="0" animBg="1"/>
      <p:bldP spid="538636" grpId="0" animBg="1"/>
      <p:bldP spid="5386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3063875" y="2747963"/>
            <a:ext cx="3017838" cy="0"/>
          </a:xfrm>
          <a:prstGeom prst="rect">
            <a:avLst/>
          </a:prstGeom>
          <a:noFill/>
          <a:ln w="9525">
            <a:noFill/>
            <a:miter lim="800000"/>
            <a:headEnd/>
            <a:tailEnd/>
          </a:ln>
        </p:spPr>
        <p:txBody>
          <a:bodyPr wrap="none">
            <a:spAutoFit/>
          </a:bodyPr>
          <a:lstStyle/>
          <a:p>
            <a:pPr algn="ctr"/>
            <a:endParaRPr lang="zh-CN" altLang="en-US"/>
          </a:p>
        </p:txBody>
      </p:sp>
      <p:sp>
        <p:nvSpPr>
          <p:cNvPr id="16388" name="Rectangle 14"/>
          <p:cNvSpPr>
            <a:spLocks noChangeArrowheads="1"/>
          </p:cNvSpPr>
          <p:nvPr/>
        </p:nvSpPr>
        <p:spPr bwMode="auto">
          <a:xfrm>
            <a:off x="1751013" y="1103313"/>
            <a:ext cx="7392987" cy="706437"/>
          </a:xfrm>
          <a:prstGeom prst="rect">
            <a:avLst/>
          </a:prstGeom>
          <a:solidFill>
            <a:srgbClr val="CCFFFF"/>
          </a:solidFill>
          <a:ln w="9525">
            <a:noFill/>
            <a:miter lim="800000"/>
          </a:ln>
        </p:spPr>
        <p:txBody>
          <a:bodyPr anchor="ctr">
            <a:spAutoFit/>
          </a:bodyPr>
          <a:lstStyle/>
          <a:p>
            <a:pPr>
              <a:lnSpc>
                <a:spcPct val="100000"/>
              </a:lnSpc>
              <a:buClr>
                <a:schemeClr val="tx1"/>
              </a:buClr>
              <a:buFont typeface="Wingdings" panose="05000000000000000000" pitchFamily="2" charset="2"/>
              <a:buChar char="l"/>
              <a:defRPr/>
            </a:pPr>
            <a:r>
              <a:rPr lang="zh-CN" altLang="en-US" sz="2000" dirty="0">
                <a:solidFill>
                  <a:srgbClr val="C00000"/>
                </a:solidFill>
                <a:effectLst>
                  <a:outerShdw blurRad="38100" dist="38100" dir="2700000" algn="tl">
                    <a:srgbClr val="000000">
                      <a:alpha val="43137"/>
                    </a:srgbClr>
                  </a:outerShdw>
                </a:effectLst>
                <a:latin typeface="Arial" panose="020B0604020202020204" pitchFamily="34" charset="0"/>
                <a:sym typeface="+mn-ea"/>
              </a:rPr>
              <a:t>  电流限流环节</a:t>
            </a:r>
            <a:r>
              <a:rPr lang="zh-CN" altLang="en-US" sz="2000" dirty="0">
                <a:solidFill>
                  <a:schemeClr val="tx1"/>
                </a:solidFill>
                <a:latin typeface="Arial" panose="020B0604020202020204" pitchFamily="34" charset="0"/>
                <a:sym typeface="+mn-ea"/>
              </a:rPr>
              <a:t>检测异步电动机的定子电流，与给定的限流值进行比较 。作用：解决该系统起动和堵转时电流过大问题。</a:t>
            </a:r>
          </a:p>
        </p:txBody>
      </p:sp>
      <p:sp>
        <p:nvSpPr>
          <p:cNvPr id="16389" name="Rectangle 15"/>
          <p:cNvSpPr>
            <a:spLocks noChangeArrowheads="1"/>
          </p:cNvSpPr>
          <p:nvPr/>
        </p:nvSpPr>
        <p:spPr bwMode="auto">
          <a:xfrm>
            <a:off x="1765300" y="1820863"/>
            <a:ext cx="7366000" cy="1016000"/>
          </a:xfrm>
          <a:prstGeom prst="rect">
            <a:avLst/>
          </a:prstGeom>
          <a:solidFill>
            <a:srgbClr val="FFFF99"/>
          </a:solidFill>
          <a:ln w="9525">
            <a:noFill/>
            <a:miter lim="800000"/>
          </a:ln>
        </p:spPr>
        <p:txBody>
          <a:bodyPr anchor="ctr">
            <a:spAutoFit/>
          </a:bodyPr>
          <a:lstStyle/>
          <a:p>
            <a:pPr>
              <a:lnSpc>
                <a:spcPct val="100000"/>
              </a:lnSpc>
              <a:buClr>
                <a:schemeClr val="tx1"/>
              </a:buClr>
              <a:buFont typeface="Wingdings" panose="05000000000000000000" pitchFamily="2" charset="2"/>
              <a:buChar char="l"/>
              <a:defRPr/>
            </a:pPr>
            <a:r>
              <a:rPr lang="zh-CN" altLang="en-US" sz="2000" dirty="0">
                <a:solidFill>
                  <a:srgbClr val="C00000"/>
                </a:solidFill>
                <a:effectLst>
                  <a:outerShdw blurRad="38100" dist="38100" dir="2700000" algn="tl">
                    <a:srgbClr val="000000">
                      <a:alpha val="43137"/>
                    </a:srgbClr>
                  </a:outerShdw>
                </a:effectLst>
                <a:latin typeface="Arial" panose="020B0604020202020204" pitchFamily="34" charset="0"/>
                <a:sym typeface="+mn-ea"/>
              </a:rPr>
              <a:t>  </a:t>
            </a:r>
            <a:r>
              <a:rPr lang="en-US" altLang="zh-CN" sz="2000" dirty="0">
                <a:solidFill>
                  <a:srgbClr val="C00000"/>
                </a:solidFill>
                <a:effectLst>
                  <a:outerShdw blurRad="38100" dist="38100" dir="2700000" algn="tl">
                    <a:srgbClr val="000000">
                      <a:alpha val="43137"/>
                    </a:srgbClr>
                  </a:outerShdw>
                </a:effectLst>
                <a:latin typeface="Arial" panose="020B0604020202020204" pitchFamily="34" charset="0"/>
                <a:sym typeface="+mn-ea"/>
              </a:rPr>
              <a:t>ASR</a:t>
            </a:r>
            <a:r>
              <a:rPr lang="zh-CN" altLang="en-US" sz="2000" dirty="0">
                <a:solidFill>
                  <a:srgbClr val="0000FF"/>
                </a:solidFill>
                <a:latin typeface="Arial" panose="020B0604020202020204" pitchFamily="34" charset="0"/>
                <a:sym typeface="+mn-ea"/>
              </a:rPr>
              <a:t>速度控制器；</a:t>
            </a:r>
            <a:r>
              <a:rPr lang="en-US" altLang="zh-CN" sz="2000" dirty="0">
                <a:solidFill>
                  <a:srgbClr val="C00000"/>
                </a:solidFill>
                <a:effectLst>
                  <a:outerShdw blurRad="38100" dist="38100" dir="2700000" algn="tl">
                    <a:srgbClr val="000000">
                      <a:alpha val="43137"/>
                    </a:srgbClr>
                  </a:outerShdw>
                </a:effectLst>
                <a:latin typeface="Arial" panose="020B0604020202020204" pitchFamily="34" charset="0"/>
                <a:sym typeface="+mn-ea"/>
              </a:rPr>
              <a:t>TG</a:t>
            </a:r>
            <a:r>
              <a:rPr lang="zh-CN" altLang="en-US" sz="2000" dirty="0">
                <a:solidFill>
                  <a:srgbClr val="0000FF"/>
                </a:solidFill>
                <a:latin typeface="Arial" panose="020B0604020202020204" pitchFamily="34" charset="0"/>
                <a:sym typeface="+mn-ea"/>
              </a:rPr>
              <a:t>测速发电机；</a:t>
            </a:r>
            <a:r>
              <a:rPr lang="en-US" altLang="zh-CN" sz="2000" dirty="0">
                <a:solidFill>
                  <a:srgbClr val="C00000"/>
                </a:solidFill>
                <a:effectLst>
                  <a:outerShdw blurRad="38100" dist="38100" dir="2700000" algn="tl">
                    <a:srgbClr val="000000">
                      <a:alpha val="43137"/>
                    </a:srgbClr>
                  </a:outerShdw>
                </a:effectLst>
                <a:latin typeface="Arial" panose="020B0604020202020204" pitchFamily="34" charset="0"/>
                <a:sym typeface="+mn-ea"/>
              </a:rPr>
              <a:t>G</a:t>
            </a:r>
            <a:r>
              <a:rPr lang="en-US" altLang="zh-CN" sz="2000" dirty="0">
                <a:solidFill>
                  <a:srgbClr val="C00000"/>
                </a:solidFill>
                <a:latin typeface="Arial" panose="020B0604020202020204" pitchFamily="34" charset="0"/>
                <a:sym typeface="+mn-ea"/>
              </a:rPr>
              <a:t>T</a:t>
            </a:r>
            <a:r>
              <a:rPr lang="zh-CN" altLang="en-US" sz="2000" dirty="0">
                <a:solidFill>
                  <a:srgbClr val="0000FF"/>
                </a:solidFill>
                <a:latin typeface="Arial" panose="020B0604020202020204" pitchFamily="34" charset="0"/>
                <a:sym typeface="+mn-ea"/>
              </a:rPr>
              <a:t>触发装置</a:t>
            </a:r>
            <a:r>
              <a:rPr lang="zh-CN" altLang="en-US" sz="2000" dirty="0">
                <a:solidFill>
                  <a:schemeClr val="tx1"/>
                </a:solidFill>
                <a:latin typeface="Arial" panose="020B0604020202020204" pitchFamily="34" charset="0"/>
                <a:sym typeface="+mn-ea"/>
              </a:rPr>
              <a:t> ；</a:t>
            </a:r>
            <a:r>
              <a:rPr lang="en-US" altLang="zh-CN" sz="2000" dirty="0">
                <a:solidFill>
                  <a:srgbClr val="C00000"/>
                </a:solidFill>
                <a:effectLst>
                  <a:outerShdw blurRad="38100" dist="38100" dir="2700000" algn="tl">
                    <a:srgbClr val="000000">
                      <a:alpha val="43137"/>
                    </a:srgbClr>
                  </a:outerShdw>
                </a:effectLst>
                <a:latin typeface="Arial" panose="020B0604020202020204" pitchFamily="34" charset="0"/>
                <a:sym typeface="+mn-ea"/>
              </a:rPr>
              <a:t>GB</a:t>
            </a:r>
            <a:r>
              <a:rPr lang="zh-CN" altLang="en-US" sz="2000" dirty="0">
                <a:solidFill>
                  <a:srgbClr val="0000FF"/>
                </a:solidFill>
                <a:latin typeface="Arial" panose="020B0604020202020204" pitchFamily="34" charset="0"/>
                <a:sym typeface="+mn-ea"/>
              </a:rPr>
              <a:t>框内的曲线是其输入输出曲线</a:t>
            </a:r>
            <a:r>
              <a:rPr lang="zh-CN" altLang="en-US" sz="2000" dirty="0">
                <a:solidFill>
                  <a:schemeClr val="tx1"/>
                </a:solidFill>
                <a:latin typeface="Arial" panose="020B0604020202020204" pitchFamily="34" charset="0"/>
                <a:sym typeface="+mn-ea"/>
              </a:rPr>
              <a:t>；</a:t>
            </a:r>
            <a:r>
              <a:rPr lang="en-US" altLang="zh-CN" sz="2000" dirty="0">
                <a:solidFill>
                  <a:srgbClr val="CC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sym typeface="+mn-ea"/>
              </a:rPr>
              <a:t> VVC</a:t>
            </a:r>
            <a:r>
              <a:rPr lang="zh-CN" altLang="en-US" sz="2000" dirty="0">
                <a:solidFill>
                  <a:srgbClr val="CC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sym typeface="+mn-ea"/>
              </a:rPr>
              <a:t>为相控交流调压器</a:t>
            </a:r>
            <a:r>
              <a:rPr lang="zh-CN" altLang="en-US" sz="2000" dirty="0">
                <a:solidFill>
                  <a:schemeClr val="tx1"/>
                </a:solidFill>
                <a:latin typeface="Times New Roman" panose="02020603050405020304" pitchFamily="18" charset="0"/>
                <a:cs typeface="Times New Roman" panose="02020603050405020304" pitchFamily="18" charset="0"/>
                <a:sym typeface="+mn-ea"/>
              </a:rPr>
              <a:t>，由三只双向晶闸管或三对反并联晶闸管构成，电动机定子绕组接成</a:t>
            </a:r>
            <a:r>
              <a:rPr lang="en-US" altLang="zh-CN" sz="2000" dirty="0">
                <a:solidFill>
                  <a:schemeClr val="tx1"/>
                </a:solidFill>
                <a:latin typeface="Times New Roman" panose="02020603050405020304" pitchFamily="18" charset="0"/>
                <a:cs typeface="Times New Roman" panose="02020603050405020304" pitchFamily="18" charset="0"/>
                <a:sym typeface="+mn-ea"/>
              </a:rPr>
              <a:t>Y</a:t>
            </a:r>
            <a:r>
              <a:rPr lang="zh-CN" altLang="en-US" sz="2000" dirty="0">
                <a:solidFill>
                  <a:schemeClr val="tx1"/>
                </a:solidFill>
                <a:latin typeface="Times New Roman" panose="02020603050405020304" pitchFamily="18" charset="0"/>
                <a:cs typeface="Times New Roman" panose="02020603050405020304" pitchFamily="18" charset="0"/>
                <a:sym typeface="+mn-ea"/>
              </a:rPr>
              <a:t>接法。</a:t>
            </a:r>
            <a:endParaRPr lang="zh-CN" altLang="en-US" sz="2000" dirty="0">
              <a:solidFill>
                <a:schemeClr val="tx1"/>
              </a:solidFill>
              <a:latin typeface="Arial" panose="020B0604020202020204" pitchFamily="34" charset="0"/>
              <a:sym typeface="+mn-ea"/>
            </a:endParaRPr>
          </a:p>
        </p:txBody>
      </p:sp>
      <p:graphicFrame>
        <p:nvGraphicFramePr>
          <p:cNvPr id="18434" name="Object 16"/>
          <p:cNvGraphicFramePr>
            <a:graphicFrameLocks/>
          </p:cNvGraphicFramePr>
          <p:nvPr/>
        </p:nvGraphicFramePr>
        <p:xfrm>
          <a:off x="1709738" y="2854325"/>
          <a:ext cx="7370762" cy="3825875"/>
        </p:xfrm>
        <a:graphic>
          <a:graphicData uri="http://schemas.openxmlformats.org/presentationml/2006/ole">
            <p:oleObj spid="_x0000_s18434" r:id="rId3" imgW="4369398" imgH="2018995" progId="">
              <p:embed/>
            </p:oleObj>
          </a:graphicData>
        </a:graphic>
      </p:graphicFrame>
      <p:graphicFrame>
        <p:nvGraphicFramePr>
          <p:cNvPr id="549920" name="Group 32"/>
          <p:cNvGraphicFramePr>
            <a:graphicFrameLocks noGrp="1"/>
          </p:cNvGraphicFramePr>
          <p:nvPr/>
        </p:nvGraphicFramePr>
        <p:xfrm>
          <a:off x="1808163" y="347663"/>
          <a:ext cx="5926137" cy="457200"/>
        </p:xfrm>
        <a:graphic>
          <a:graphicData uri="http://schemas.openxmlformats.org/drawingml/2006/table">
            <a:tbl>
              <a:tblPr/>
              <a:tblGrid>
                <a:gridCol w="5926137"/>
              </a:tblGrid>
              <a:tr h="3635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1" i="0" u="none" strike="noStrike" cap="none" normalizeH="0" baseline="0" dirty="0" smtClean="0">
                          <a:ln>
                            <a:noFill/>
                          </a:ln>
                          <a:solidFill>
                            <a:schemeClr val="tx1"/>
                          </a:solidFill>
                          <a:effectLst>
                            <a:outerShdw blurRad="38100" dist="38100" dir="2700000" algn="tl">
                              <a:srgbClr val="FFFFFF"/>
                            </a:outerShdw>
                          </a:effectLst>
                          <a:latin typeface="黑体" panose="02010609060101010101" pitchFamily="49" charset="-122"/>
                          <a:ea typeface="黑体" panose="02010609060101010101" pitchFamily="49" charset="-122"/>
                          <a:cs typeface="Times New Roman" panose="02020603050405020304" pitchFamily="18" charset="0"/>
                        </a:rPr>
                        <a:t>带电流限流环节的单闭环调压调速系统</a:t>
                      </a:r>
                    </a:p>
                  </a:txBody>
                  <a:tcPr horzOverflow="overflow">
                    <a:lnL cap="flat">
                      <a:noFill/>
                    </a:lnL>
                    <a:lnR cap="flat">
                      <a:noFill/>
                    </a:lnR>
                    <a:lnT cap="flat">
                      <a:noFill/>
                    </a:lnT>
                    <a:lnB cap="flat">
                      <a:noFill/>
                    </a:lnB>
                    <a:lnTlToBr>
                      <a:noFill/>
                    </a:lnTlToBr>
                    <a:lnBlToTr>
                      <a:noFill/>
                    </a:lnBlToTr>
                    <a:solidFill>
                      <a:srgbClr val="FFFF99"/>
                    </a:solidFill>
                  </a:tcPr>
                </a:tc>
              </a:tr>
            </a:tbl>
          </a:graphicData>
        </a:graphic>
      </p:graphicFrame>
      <p:sp>
        <p:nvSpPr>
          <p:cNvPr id="13"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5"/>
          <p:cNvSpPr>
            <a:spLocks noChangeArrowheads="1"/>
          </p:cNvSpPr>
          <p:nvPr/>
        </p:nvSpPr>
        <p:spPr bwMode="auto">
          <a:xfrm>
            <a:off x="0" y="2038350"/>
            <a:ext cx="1671638" cy="614363"/>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ChangeArrowheads="1"/>
          </p:cNvSpPr>
          <p:nvPr/>
        </p:nvSpPr>
        <p:spPr bwMode="auto">
          <a:xfrm>
            <a:off x="3881438" y="5129213"/>
            <a:ext cx="5262562" cy="366712"/>
          </a:xfrm>
          <a:prstGeom prst="rect">
            <a:avLst/>
          </a:prstGeom>
          <a:solidFill>
            <a:srgbClr val="CCFFFF"/>
          </a:solidFill>
          <a:ln w="9525">
            <a:noFill/>
            <a:miter lim="800000"/>
            <a:headEnd/>
            <a:tailEnd/>
          </a:ln>
        </p:spPr>
        <p:txBody>
          <a:bodyPr anchor="ctr">
            <a:spAutoFit/>
          </a:bodyPr>
          <a:lstStyle/>
          <a:p>
            <a:pPr>
              <a:lnSpc>
                <a:spcPct val="100000"/>
              </a:lnSpc>
            </a:pPr>
            <a:r>
              <a:rPr lang="zh-CN" altLang="en-US" sz="1800">
                <a:solidFill>
                  <a:schemeClr val="tx1"/>
                </a:solidFill>
                <a:latin typeface="Arial" pitchFamily="34" charset="0"/>
              </a:rPr>
              <a:t>不但与 </a:t>
            </a:r>
            <a:r>
              <a:rPr lang="en-US" altLang="zh-CN" sz="1800">
                <a:solidFill>
                  <a:schemeClr val="tx1"/>
                </a:solidFill>
                <a:latin typeface="Times New Roman" pitchFamily="18" charset="0"/>
              </a:rPr>
              <a:t>α</a:t>
            </a:r>
            <a:r>
              <a:rPr lang="en-US" altLang="zh-CN" sz="1800">
                <a:solidFill>
                  <a:schemeClr val="tx1"/>
                </a:solidFill>
                <a:latin typeface="Arial" pitchFamily="34" charset="0"/>
              </a:rPr>
              <a:t> </a:t>
            </a:r>
            <a:r>
              <a:rPr lang="zh-CN" altLang="en-US" sz="1800">
                <a:solidFill>
                  <a:schemeClr val="tx1"/>
                </a:solidFill>
                <a:latin typeface="Arial" pitchFamily="34" charset="0"/>
              </a:rPr>
              <a:t>角的大小有关，与负载功率因数角有关。 </a:t>
            </a:r>
          </a:p>
        </p:txBody>
      </p:sp>
      <p:sp>
        <p:nvSpPr>
          <p:cNvPr id="539651" name="Text Box 3"/>
          <p:cNvSpPr txBox="1">
            <a:spLocks noChangeArrowheads="1"/>
          </p:cNvSpPr>
          <p:nvPr/>
        </p:nvSpPr>
        <p:spPr bwMode="auto">
          <a:xfrm>
            <a:off x="1766888" y="3716338"/>
            <a:ext cx="4052887" cy="366712"/>
          </a:xfrm>
          <a:prstGeom prst="rect">
            <a:avLst/>
          </a:prstGeom>
          <a:solidFill>
            <a:srgbClr val="FFFF99"/>
          </a:solidFill>
          <a:ln w="9525">
            <a:noFill/>
            <a:miter lim="800000"/>
            <a:headEnd/>
            <a:tailEnd/>
          </a:ln>
        </p:spPr>
        <p:txBody>
          <a:bodyPr>
            <a:spAutoFit/>
          </a:bodyPr>
          <a:lstStyle/>
          <a:p>
            <a:pPr>
              <a:lnSpc>
                <a:spcPct val="100000"/>
              </a:lnSpc>
              <a:buFont typeface="Wingdings" pitchFamily="2" charset="2"/>
              <a:buChar char="l"/>
            </a:pPr>
            <a:r>
              <a:rPr lang="zh-CN" altLang="en-US" sz="1800">
                <a:solidFill>
                  <a:schemeClr val="tx1"/>
                </a:solidFill>
                <a:latin typeface="Times New Roman" pitchFamily="18" charset="0"/>
              </a:rPr>
              <a:t>  </a:t>
            </a:r>
            <a:r>
              <a:rPr lang="en-US" altLang="zh-CN" sz="1800">
                <a:solidFill>
                  <a:schemeClr val="tx1"/>
                </a:solidFill>
                <a:latin typeface="Times New Roman" pitchFamily="18" charset="0"/>
              </a:rPr>
              <a:t>VVC</a:t>
            </a:r>
            <a:r>
              <a:rPr lang="zh-CN" altLang="en-US" sz="1800">
                <a:solidFill>
                  <a:schemeClr val="tx1"/>
                </a:solidFill>
                <a:latin typeface="Times New Roman" pitchFamily="18" charset="0"/>
              </a:rPr>
              <a:t>，</a:t>
            </a:r>
          </a:p>
        </p:txBody>
      </p:sp>
      <p:sp>
        <p:nvSpPr>
          <p:cNvPr id="539652" name="Rectangle 4"/>
          <p:cNvSpPr>
            <a:spLocks noChangeArrowheads="1"/>
          </p:cNvSpPr>
          <p:nvPr/>
        </p:nvSpPr>
        <p:spPr bwMode="auto">
          <a:xfrm>
            <a:off x="1804988" y="342900"/>
            <a:ext cx="5149850" cy="457200"/>
          </a:xfrm>
          <a:prstGeom prst="rect">
            <a:avLst/>
          </a:prstGeom>
          <a:solidFill>
            <a:srgbClr val="FFFF00"/>
          </a:solidFill>
          <a:ln w="9525">
            <a:noFill/>
            <a:miter lim="800000"/>
          </a:ln>
          <a:effectLst/>
        </p:spPr>
        <p:txBody>
          <a:bodyPr anchor="ctr">
            <a:spAutoFit/>
          </a:bodyPr>
          <a:lstStyle/>
          <a:p>
            <a:pPr>
              <a:lnSpc>
                <a:spcPct val="100000"/>
              </a:lnSpc>
              <a:buFontTx/>
              <a:buNone/>
              <a:defRPr/>
            </a:pPr>
            <a:r>
              <a:rPr lang="zh-CN" altLang="en-US">
                <a:solidFill>
                  <a:schemeClr val="tx1"/>
                </a:solidFill>
                <a:effectLst>
                  <a:outerShdw blurRad="38100" dist="38100" dir="2700000" algn="tl">
                    <a:srgbClr val="FFFFFF"/>
                  </a:outerShdw>
                </a:effectLst>
                <a:latin typeface="Arial" panose="020B0604020202020204" pitchFamily="34" charset="0"/>
                <a:sym typeface="+mn-ea"/>
              </a:rPr>
              <a:t>四、系统稳态结构图及其静特性</a:t>
            </a:r>
          </a:p>
        </p:txBody>
      </p:sp>
      <p:sp>
        <p:nvSpPr>
          <p:cNvPr id="19469" name="Rectangle 5"/>
          <p:cNvSpPr>
            <a:spLocks noChangeArrowheads="1"/>
          </p:cNvSpPr>
          <p:nvPr/>
        </p:nvSpPr>
        <p:spPr bwMode="auto">
          <a:xfrm>
            <a:off x="2224088" y="2890838"/>
            <a:ext cx="4697412" cy="0"/>
          </a:xfrm>
          <a:prstGeom prst="rect">
            <a:avLst/>
          </a:prstGeom>
          <a:noFill/>
          <a:ln w="9525">
            <a:noFill/>
            <a:miter lim="800000"/>
            <a:headEnd/>
            <a:tailEnd/>
          </a:ln>
        </p:spPr>
        <p:txBody>
          <a:bodyPr wrap="none">
            <a:spAutoFit/>
          </a:bodyPr>
          <a:lstStyle/>
          <a:p>
            <a:pPr algn="ctr"/>
            <a:endParaRPr lang="zh-CN" altLang="en-US"/>
          </a:p>
        </p:txBody>
      </p:sp>
      <p:graphicFrame>
        <p:nvGraphicFramePr>
          <p:cNvPr id="19458" name="Object 6"/>
          <p:cNvGraphicFramePr>
            <a:graphicFrameLocks/>
          </p:cNvGraphicFramePr>
          <p:nvPr/>
        </p:nvGraphicFramePr>
        <p:xfrm>
          <a:off x="1916113" y="1000125"/>
          <a:ext cx="7050087" cy="1862138"/>
        </p:xfrm>
        <a:graphic>
          <a:graphicData uri="http://schemas.openxmlformats.org/presentationml/2006/ole">
            <p:oleObj spid="_x0000_s19458" r:id="rId3" imgW="6225450" imgH="1814531" progId="">
              <p:embed/>
            </p:oleObj>
          </a:graphicData>
        </a:graphic>
      </p:graphicFrame>
      <p:graphicFrame>
        <p:nvGraphicFramePr>
          <p:cNvPr id="539695" name="Group 47"/>
          <p:cNvGraphicFramePr>
            <a:graphicFrameLocks noGrp="1"/>
          </p:cNvGraphicFramePr>
          <p:nvPr/>
        </p:nvGraphicFramePr>
        <p:xfrm>
          <a:off x="3008313" y="2919413"/>
          <a:ext cx="4697412" cy="381000"/>
        </p:xfrm>
        <a:graphic>
          <a:graphicData uri="http://schemas.openxmlformats.org/drawingml/2006/table">
            <a:tbl>
              <a:tblPr/>
              <a:tblGrid>
                <a:gridCol w="4697412"/>
              </a:tblGrid>
              <a:tr h="3810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异步电动机调压调速系统稳态结构图</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cap="flat">
                      <a:noFill/>
                    </a:lnL>
                    <a:lnR cap="flat">
                      <a:noFill/>
                    </a:lnR>
                    <a:lnT cap="flat">
                      <a:noFill/>
                    </a:lnT>
                    <a:lnB cap="flat">
                      <a:noFill/>
                    </a:lnB>
                    <a:lnTlToBr>
                      <a:noFill/>
                    </a:lnTlToBr>
                    <a:lnBlToTr>
                      <a:noFill/>
                    </a:lnBlToTr>
                    <a:solidFill>
                      <a:srgbClr val="EDD7EB"/>
                    </a:solidFill>
                  </a:tcPr>
                </a:tc>
              </a:tr>
            </a:tbl>
          </a:graphicData>
        </a:graphic>
      </p:graphicFrame>
      <p:sp>
        <p:nvSpPr>
          <p:cNvPr id="19472" name="Rectangle 13"/>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9473" name="Rectangle 14"/>
          <p:cNvSpPr>
            <a:spLocks noChangeArrowheads="1"/>
          </p:cNvSpPr>
          <p:nvPr/>
        </p:nvSpPr>
        <p:spPr bwMode="auto">
          <a:xfrm>
            <a:off x="0" y="330993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539663" name="Rectangle 15"/>
          <p:cNvSpPr>
            <a:spLocks noChangeArrowheads="1"/>
          </p:cNvSpPr>
          <p:nvPr/>
        </p:nvSpPr>
        <p:spPr bwMode="auto">
          <a:xfrm>
            <a:off x="1766888" y="3355975"/>
            <a:ext cx="4038600" cy="368300"/>
          </a:xfrm>
          <a:prstGeom prst="rect">
            <a:avLst/>
          </a:prstGeom>
          <a:solidFill>
            <a:srgbClr val="CCFFFF"/>
          </a:solidFill>
          <a:ln w="9525">
            <a:noFill/>
            <a:miter lim="800000"/>
            <a:headEnd/>
            <a:tailEnd/>
          </a:ln>
        </p:spPr>
        <p:txBody>
          <a:bodyPr wrap="none" anchor="ctr">
            <a:spAutoFit/>
          </a:bodyPr>
          <a:lstStyle/>
          <a:p>
            <a:pPr>
              <a:lnSpc>
                <a:spcPct val="100000"/>
              </a:lnSpc>
              <a:buFont typeface="Wingdings" pitchFamily="2" charset="2"/>
              <a:buChar char="l"/>
            </a:pPr>
            <a:r>
              <a:rPr lang="zh-CN" altLang="en-US" sz="1800">
                <a:solidFill>
                  <a:schemeClr val="tx1"/>
                </a:solidFill>
                <a:latin typeface="宋体" pitchFamily="2" charset="-122"/>
              </a:rPr>
              <a:t> </a:t>
            </a:r>
            <a:r>
              <a:rPr lang="en-US" altLang="zh-CN" sz="1800">
                <a:solidFill>
                  <a:schemeClr val="tx1"/>
                </a:solidFill>
                <a:latin typeface="Times New Roman" pitchFamily="18" charset="0"/>
              </a:rPr>
              <a:t>ASR</a:t>
            </a:r>
            <a:r>
              <a:rPr lang="zh-CN" altLang="en-US" sz="1800">
                <a:solidFill>
                  <a:schemeClr val="tx1"/>
                </a:solidFill>
                <a:latin typeface="宋体" pitchFamily="2" charset="-122"/>
              </a:rPr>
              <a:t>是速度调节器，采用</a:t>
            </a:r>
            <a:r>
              <a:rPr lang="en-US" altLang="zh-CN" sz="1800">
                <a:solidFill>
                  <a:schemeClr val="tx1"/>
                </a:solidFill>
                <a:latin typeface="宋体" pitchFamily="2" charset="-122"/>
              </a:rPr>
              <a:t>PI</a:t>
            </a:r>
            <a:r>
              <a:rPr lang="zh-CN" altLang="en-US" sz="1800">
                <a:solidFill>
                  <a:schemeClr val="tx1"/>
                </a:solidFill>
                <a:latin typeface="宋体" pitchFamily="2" charset="-122"/>
              </a:rPr>
              <a:t>调节器 </a:t>
            </a:r>
          </a:p>
        </p:txBody>
      </p:sp>
      <p:sp>
        <p:nvSpPr>
          <p:cNvPr id="539664" name="Rectangle 16"/>
          <p:cNvSpPr>
            <a:spLocks noChangeArrowheads="1"/>
          </p:cNvSpPr>
          <p:nvPr/>
        </p:nvSpPr>
        <p:spPr bwMode="auto">
          <a:xfrm>
            <a:off x="1692275" y="5118100"/>
            <a:ext cx="1598613" cy="1190625"/>
          </a:xfrm>
          <a:prstGeom prst="rect">
            <a:avLst/>
          </a:prstGeom>
          <a:solidFill>
            <a:srgbClr val="FFFF99"/>
          </a:solidFill>
          <a:ln w="9525">
            <a:noFill/>
            <a:miter lim="800000"/>
            <a:headEnd/>
            <a:tailEnd/>
          </a:ln>
        </p:spPr>
        <p:txBody>
          <a:bodyPr anchor="ctr">
            <a:spAutoFit/>
          </a:bodyPr>
          <a:lstStyle/>
          <a:p>
            <a:pPr>
              <a:lnSpc>
                <a:spcPct val="100000"/>
              </a:lnSpc>
            </a:pPr>
            <a:r>
              <a:rPr lang="zh-CN" altLang="en-US" sz="1800">
                <a:solidFill>
                  <a:schemeClr val="tx1"/>
                </a:solidFill>
                <a:latin typeface="Arial" pitchFamily="34" charset="0"/>
              </a:rPr>
              <a:t>该系统与直流</a:t>
            </a:r>
            <a:r>
              <a:rPr lang="en-US" altLang="zh-CN" sz="1800">
                <a:solidFill>
                  <a:schemeClr val="tx1"/>
                </a:solidFill>
                <a:latin typeface="Arial" pitchFamily="34" charset="0"/>
              </a:rPr>
              <a:t>V</a:t>
            </a:r>
            <a:r>
              <a:rPr lang="zh-CN" altLang="en-US" sz="1800">
                <a:solidFill>
                  <a:schemeClr val="tx1"/>
                </a:solidFill>
                <a:latin typeface="Arial" pitchFamily="34" charset="0"/>
              </a:rPr>
              <a:t>－</a:t>
            </a:r>
            <a:r>
              <a:rPr lang="en-US" altLang="zh-CN" sz="1800">
                <a:solidFill>
                  <a:schemeClr val="tx1"/>
                </a:solidFill>
                <a:latin typeface="Arial" pitchFamily="34" charset="0"/>
              </a:rPr>
              <a:t>M</a:t>
            </a:r>
            <a:r>
              <a:rPr lang="zh-CN" altLang="en-US" sz="1800">
                <a:solidFill>
                  <a:schemeClr val="tx1"/>
                </a:solidFill>
                <a:latin typeface="Arial" pitchFamily="34" charset="0"/>
              </a:rPr>
              <a:t>系统有许多本质上的不同之处 </a:t>
            </a:r>
          </a:p>
        </p:txBody>
      </p:sp>
      <p:sp>
        <p:nvSpPr>
          <p:cNvPr id="539665" name="AutoShape 17"/>
          <p:cNvSpPr>
            <a:spLocks/>
          </p:cNvSpPr>
          <p:nvPr/>
        </p:nvSpPr>
        <p:spPr bwMode="auto">
          <a:xfrm>
            <a:off x="3221038" y="5297488"/>
            <a:ext cx="152400" cy="898525"/>
          </a:xfrm>
          <a:prstGeom prst="leftBrace">
            <a:avLst>
              <a:gd name="adj1" fmla="val 49077"/>
              <a:gd name="adj2" fmla="val 50000"/>
            </a:avLst>
          </a:prstGeom>
          <a:solidFill>
            <a:srgbClr val="FFFF99"/>
          </a:solidFill>
          <a:ln w="9525">
            <a:solidFill>
              <a:schemeClr val="tx1"/>
            </a:solidFill>
            <a:round/>
            <a:headEnd/>
            <a:tailEnd/>
          </a:ln>
        </p:spPr>
        <p:txBody>
          <a:bodyPr wrap="none" anchor="ctr"/>
          <a:lstStyle/>
          <a:p>
            <a:pPr algn="ctr"/>
            <a:endParaRPr lang="zh-CN" altLang="en-US"/>
          </a:p>
        </p:txBody>
      </p:sp>
      <p:sp>
        <p:nvSpPr>
          <p:cNvPr id="539666" name="Rectangle 18"/>
          <p:cNvSpPr>
            <a:spLocks noChangeArrowheads="1"/>
          </p:cNvSpPr>
          <p:nvPr/>
        </p:nvSpPr>
        <p:spPr bwMode="auto">
          <a:xfrm>
            <a:off x="4878388" y="5599113"/>
            <a:ext cx="4265612" cy="366712"/>
          </a:xfrm>
          <a:prstGeom prst="rect">
            <a:avLst/>
          </a:prstGeom>
          <a:solidFill>
            <a:srgbClr val="CCFFCC"/>
          </a:solidFill>
          <a:ln w="9525">
            <a:noFill/>
            <a:miter lim="800000"/>
            <a:headEnd/>
            <a:tailEnd/>
          </a:ln>
        </p:spPr>
        <p:txBody>
          <a:bodyPr anchor="ctr">
            <a:spAutoFit/>
          </a:bodyPr>
          <a:lstStyle/>
          <a:p>
            <a:pPr>
              <a:lnSpc>
                <a:spcPct val="100000"/>
              </a:lnSpc>
            </a:pPr>
            <a:r>
              <a:rPr lang="zh-CN" altLang="en-US" sz="1800">
                <a:solidFill>
                  <a:schemeClr val="tx1"/>
                </a:solidFill>
                <a:latin typeface="Arial" pitchFamily="34" charset="0"/>
              </a:rPr>
              <a:t>是一个复杂的非线性函数，且      、 </a:t>
            </a:r>
          </a:p>
        </p:txBody>
      </p:sp>
      <p:graphicFrame>
        <p:nvGraphicFramePr>
          <p:cNvPr id="539667" name="Object 19"/>
          <p:cNvGraphicFramePr>
            <a:graphicFrameLocks/>
          </p:cNvGraphicFramePr>
          <p:nvPr/>
        </p:nvGraphicFramePr>
        <p:xfrm>
          <a:off x="7962900" y="5584825"/>
          <a:ext cx="423863" cy="414338"/>
        </p:xfrm>
        <a:graphic>
          <a:graphicData uri="http://schemas.openxmlformats.org/presentationml/2006/ole">
            <p:oleObj spid="_x0000_s19459" r:id="rId4" imgW="241300" imgH="228600" progId="">
              <p:embed/>
            </p:oleObj>
          </a:graphicData>
        </a:graphic>
      </p:graphicFrame>
      <p:graphicFrame>
        <p:nvGraphicFramePr>
          <p:cNvPr id="539668" name="Object 20"/>
          <p:cNvGraphicFramePr>
            <a:graphicFrameLocks/>
          </p:cNvGraphicFramePr>
          <p:nvPr/>
        </p:nvGraphicFramePr>
        <p:xfrm>
          <a:off x="8423275" y="5584825"/>
          <a:ext cx="492125" cy="406400"/>
        </p:xfrm>
        <a:graphic>
          <a:graphicData uri="http://schemas.openxmlformats.org/presentationml/2006/ole">
            <p:oleObj spid="_x0000_s19460" r:id="rId5" imgW="291973" imgH="241195" progId="">
              <p:embed/>
            </p:oleObj>
          </a:graphicData>
        </a:graphic>
      </p:graphicFrame>
      <p:sp>
        <p:nvSpPr>
          <p:cNvPr id="539669" name="Rectangle 21"/>
          <p:cNvSpPr>
            <a:spLocks noChangeArrowheads="1"/>
          </p:cNvSpPr>
          <p:nvPr/>
        </p:nvSpPr>
        <p:spPr bwMode="auto">
          <a:xfrm>
            <a:off x="3467100" y="5980113"/>
            <a:ext cx="5676900" cy="366712"/>
          </a:xfrm>
          <a:prstGeom prst="rect">
            <a:avLst/>
          </a:prstGeom>
          <a:solidFill>
            <a:srgbClr val="CCFFCC"/>
          </a:solidFill>
          <a:ln w="9525">
            <a:noFill/>
            <a:miter lim="800000"/>
            <a:headEnd/>
            <a:tailEnd/>
          </a:ln>
        </p:spPr>
        <p:txBody>
          <a:bodyPr anchor="ctr">
            <a:spAutoFit/>
          </a:bodyPr>
          <a:lstStyle/>
          <a:p>
            <a:pPr>
              <a:lnSpc>
                <a:spcPct val="100000"/>
              </a:lnSpc>
            </a:pPr>
            <a:r>
              <a:rPr lang="zh-CN" altLang="en-US" sz="1800">
                <a:solidFill>
                  <a:schemeClr val="tx1"/>
                </a:solidFill>
                <a:latin typeface="Arial" pitchFamily="34" charset="0"/>
              </a:rPr>
              <a:t>也不是一个定值，随电机转速变化而大幅度变化</a:t>
            </a:r>
          </a:p>
        </p:txBody>
      </p:sp>
      <p:sp>
        <p:nvSpPr>
          <p:cNvPr id="539670" name="Rectangle 22"/>
          <p:cNvSpPr>
            <a:spLocks noChangeArrowheads="1"/>
          </p:cNvSpPr>
          <p:nvPr/>
        </p:nvSpPr>
        <p:spPr bwMode="auto">
          <a:xfrm>
            <a:off x="1701800" y="6408738"/>
            <a:ext cx="7461250" cy="366712"/>
          </a:xfrm>
          <a:prstGeom prst="rect">
            <a:avLst/>
          </a:prstGeom>
          <a:noFill/>
          <a:ln w="9525">
            <a:noFill/>
            <a:miter lim="800000"/>
            <a:headEnd/>
            <a:tailEnd/>
          </a:ln>
        </p:spPr>
        <p:txBody>
          <a:bodyPr anchor="ctr">
            <a:spAutoFit/>
          </a:bodyPr>
          <a:lstStyle/>
          <a:p>
            <a:pPr>
              <a:lnSpc>
                <a:spcPct val="100000"/>
              </a:lnSpc>
            </a:pPr>
            <a:r>
              <a:rPr lang="zh-CN" altLang="en-US" sz="1800">
                <a:solidFill>
                  <a:srgbClr val="0000FF"/>
                </a:solidFill>
                <a:latin typeface="Arial" pitchFamily="34" charset="0"/>
              </a:rPr>
              <a:t>用稳态结构图计算求解某些性能或确定控制调节参数时其结果是近似的。 </a:t>
            </a:r>
          </a:p>
        </p:txBody>
      </p:sp>
      <p:sp>
        <p:nvSpPr>
          <p:cNvPr id="539671" name="Rectangle 23"/>
          <p:cNvSpPr>
            <a:spLocks noChangeArrowheads="1"/>
          </p:cNvSpPr>
          <p:nvPr/>
        </p:nvSpPr>
        <p:spPr bwMode="auto">
          <a:xfrm>
            <a:off x="5715000" y="3802063"/>
            <a:ext cx="3352800" cy="1081087"/>
          </a:xfrm>
          <a:prstGeom prst="rect">
            <a:avLst/>
          </a:prstGeom>
          <a:solidFill>
            <a:srgbClr val="FF9900"/>
          </a:solidFill>
          <a:ln w="9525">
            <a:noFill/>
            <a:miter lim="800000"/>
            <a:headEnd/>
            <a:tailEnd/>
          </a:ln>
        </p:spPr>
        <p:txBody>
          <a:bodyPr anchor="ctr">
            <a:spAutoFit/>
          </a:bodyPr>
          <a:lstStyle/>
          <a:p>
            <a:pPr>
              <a:lnSpc>
                <a:spcPct val="120000"/>
              </a:lnSpc>
              <a:buFont typeface="Wingdings" pitchFamily="2" charset="2"/>
              <a:buChar char="l"/>
            </a:pPr>
            <a:r>
              <a:rPr lang="zh-CN" altLang="en-US" sz="1800">
                <a:solidFill>
                  <a:schemeClr val="tx1"/>
                </a:solidFill>
                <a:latin typeface="Arial" pitchFamily="34" charset="0"/>
              </a:rPr>
              <a:t>   只要改变转速给定信号就可以使静特性平行地上下移动，达到调速的目的。  </a:t>
            </a:r>
          </a:p>
        </p:txBody>
      </p:sp>
      <p:graphicFrame>
        <p:nvGraphicFramePr>
          <p:cNvPr id="539678" name="Object 30"/>
          <p:cNvGraphicFramePr>
            <a:graphicFrameLocks/>
          </p:cNvGraphicFramePr>
          <p:nvPr/>
        </p:nvGraphicFramePr>
        <p:xfrm>
          <a:off x="3462338" y="5064125"/>
          <a:ext cx="442912" cy="461963"/>
        </p:xfrm>
        <a:graphic>
          <a:graphicData uri="http://schemas.openxmlformats.org/presentationml/2006/ole">
            <p:oleObj spid="_x0000_s19461" r:id="rId6" imgW="215806" imgH="228501" progId="">
              <p:embed/>
            </p:oleObj>
          </a:graphicData>
        </a:graphic>
      </p:graphicFrame>
      <p:graphicFrame>
        <p:nvGraphicFramePr>
          <p:cNvPr id="539679" name="Object 31"/>
          <p:cNvGraphicFramePr>
            <a:graphicFrameLocks/>
          </p:cNvGraphicFramePr>
          <p:nvPr/>
        </p:nvGraphicFramePr>
        <p:xfrm>
          <a:off x="3467100" y="5584825"/>
          <a:ext cx="1482725" cy="411163"/>
        </p:xfrm>
        <a:graphic>
          <a:graphicData uri="http://schemas.openxmlformats.org/presentationml/2006/ole">
            <p:oleObj spid="_x0000_s19462" r:id="rId7" imgW="876300" imgH="241300" progId="">
              <p:embed/>
            </p:oleObj>
          </a:graphicData>
        </a:graphic>
      </p:graphicFrame>
      <p:sp>
        <p:nvSpPr>
          <p:cNvPr id="539680" name="Text Box 32"/>
          <p:cNvSpPr txBox="1">
            <a:spLocks noChangeArrowheads="1"/>
          </p:cNvSpPr>
          <p:nvPr/>
        </p:nvSpPr>
        <p:spPr bwMode="auto">
          <a:xfrm>
            <a:off x="1766888" y="4646613"/>
            <a:ext cx="3846512" cy="366712"/>
          </a:xfrm>
          <a:prstGeom prst="rect">
            <a:avLst/>
          </a:prstGeom>
          <a:solidFill>
            <a:srgbClr val="FFCC99"/>
          </a:solidFill>
          <a:ln w="9525">
            <a:noFill/>
            <a:miter lim="800000"/>
            <a:headEnd/>
            <a:tailEnd/>
          </a:ln>
        </p:spPr>
        <p:txBody>
          <a:bodyPr>
            <a:spAutoFit/>
          </a:bodyPr>
          <a:lstStyle/>
          <a:p>
            <a:pPr>
              <a:lnSpc>
                <a:spcPct val="100000"/>
              </a:lnSpc>
              <a:spcBef>
                <a:spcPct val="50000"/>
              </a:spcBef>
              <a:buFont typeface="Wingdings" pitchFamily="2" charset="2"/>
              <a:buChar char="l"/>
            </a:pPr>
            <a:r>
              <a:rPr lang="zh-CN" altLang="en-US" sz="1800">
                <a:solidFill>
                  <a:schemeClr val="tx1"/>
                </a:solidFill>
                <a:latin typeface="宋体" pitchFamily="2" charset="-122"/>
              </a:rPr>
              <a:t> 是一个无静差的系统</a:t>
            </a:r>
            <a:r>
              <a:rPr lang="zh-CN" altLang="en-US" sz="1800">
                <a:solidFill>
                  <a:schemeClr val="tx1"/>
                </a:solidFill>
                <a:latin typeface="Arial" pitchFamily="34" charset="0"/>
              </a:rPr>
              <a:t> </a:t>
            </a:r>
          </a:p>
        </p:txBody>
      </p:sp>
      <p:sp>
        <p:nvSpPr>
          <p:cNvPr id="539681" name="Text Box 33"/>
          <p:cNvSpPr txBox="1">
            <a:spLocks noChangeArrowheads="1"/>
          </p:cNvSpPr>
          <p:nvPr/>
        </p:nvSpPr>
        <p:spPr bwMode="auto">
          <a:xfrm>
            <a:off x="5715000" y="3352800"/>
            <a:ext cx="2667000" cy="366713"/>
          </a:xfrm>
          <a:prstGeom prst="rect">
            <a:avLst/>
          </a:prstGeom>
          <a:solidFill>
            <a:srgbClr val="FFFF99"/>
          </a:solidFill>
          <a:ln w="9525">
            <a:noFill/>
            <a:miter lim="800000"/>
            <a:headEnd/>
            <a:tailEnd/>
          </a:ln>
        </p:spPr>
        <p:txBody>
          <a:bodyPr>
            <a:spAutoFit/>
          </a:bodyPr>
          <a:lstStyle/>
          <a:p>
            <a:pPr>
              <a:lnSpc>
                <a:spcPct val="100000"/>
              </a:lnSpc>
              <a:spcBef>
                <a:spcPct val="50000"/>
              </a:spcBef>
              <a:buFont typeface="Wingdings" pitchFamily="2" charset="2"/>
              <a:buChar char="l"/>
            </a:pPr>
            <a:r>
              <a:rPr lang="zh-CN" altLang="en-US" sz="1800">
                <a:solidFill>
                  <a:schemeClr val="tx1"/>
                </a:solidFill>
                <a:latin typeface="宋体" pitchFamily="2" charset="-122"/>
              </a:rPr>
              <a:t>  左、右极限</a:t>
            </a:r>
            <a:r>
              <a:rPr lang="zh-CN" altLang="en-US" sz="1800">
                <a:solidFill>
                  <a:schemeClr val="tx1"/>
                </a:solidFill>
                <a:latin typeface="Arial" pitchFamily="34" charset="0"/>
              </a:rPr>
              <a:t> </a:t>
            </a:r>
          </a:p>
        </p:txBody>
      </p:sp>
      <p:sp>
        <p:nvSpPr>
          <p:cNvPr id="539682" name="Text Box 34"/>
          <p:cNvSpPr txBox="1">
            <a:spLocks noChangeArrowheads="1"/>
          </p:cNvSpPr>
          <p:nvPr/>
        </p:nvSpPr>
        <p:spPr bwMode="auto">
          <a:xfrm>
            <a:off x="1766888" y="4222750"/>
            <a:ext cx="3787775" cy="365125"/>
          </a:xfrm>
          <a:prstGeom prst="rect">
            <a:avLst/>
          </a:prstGeom>
          <a:solidFill>
            <a:srgbClr val="CCFFCC"/>
          </a:solidFill>
          <a:ln w="9525">
            <a:noFill/>
            <a:miter lim="800000"/>
            <a:headEnd/>
            <a:tailEnd/>
          </a:ln>
        </p:spPr>
        <p:txBody>
          <a:bodyPr>
            <a:spAutoFit/>
          </a:bodyPr>
          <a:lstStyle/>
          <a:p>
            <a:pPr>
              <a:lnSpc>
                <a:spcPct val="100000"/>
              </a:lnSpc>
              <a:buFont typeface="Wingdings" pitchFamily="2" charset="2"/>
              <a:buChar char="l"/>
            </a:pPr>
            <a:r>
              <a:rPr lang="zh-CN" altLang="en-US" sz="1800">
                <a:solidFill>
                  <a:schemeClr val="tx1"/>
                </a:solidFill>
                <a:latin typeface="Times New Roman" pitchFamily="18" charset="0"/>
              </a:rPr>
              <a:t>  异步电机，</a:t>
            </a:r>
          </a:p>
        </p:txBody>
      </p:sp>
      <p:graphicFrame>
        <p:nvGraphicFramePr>
          <p:cNvPr id="539683" name="Object 35"/>
          <p:cNvGraphicFramePr>
            <a:graphicFrameLocks/>
          </p:cNvGraphicFramePr>
          <p:nvPr/>
        </p:nvGraphicFramePr>
        <p:xfrm>
          <a:off x="3495675" y="3711575"/>
          <a:ext cx="1871663" cy="455613"/>
        </p:xfrm>
        <a:graphic>
          <a:graphicData uri="http://schemas.openxmlformats.org/presentationml/2006/ole">
            <p:oleObj spid="_x0000_s19463" r:id="rId8" imgW="850900" imgH="228600" progId="">
              <p:embed/>
            </p:oleObj>
          </a:graphicData>
        </a:graphic>
      </p:graphicFrame>
      <p:graphicFrame>
        <p:nvGraphicFramePr>
          <p:cNvPr id="539684" name="Object 36"/>
          <p:cNvGraphicFramePr>
            <a:graphicFrameLocks/>
          </p:cNvGraphicFramePr>
          <p:nvPr/>
        </p:nvGraphicFramePr>
        <p:xfrm>
          <a:off x="3640138" y="4149725"/>
          <a:ext cx="1828800" cy="496888"/>
        </p:xfrm>
        <a:graphic>
          <a:graphicData uri="http://schemas.openxmlformats.org/presentationml/2006/ole">
            <p:oleObj spid="_x0000_s19464" r:id="rId9" imgW="876300" imgH="241300" progId="">
              <p:embed/>
            </p:oleObj>
          </a:graphicData>
        </a:graphic>
      </p:graphicFrame>
      <p:graphicFrame>
        <p:nvGraphicFramePr>
          <p:cNvPr id="539693" name="Object 45"/>
          <p:cNvGraphicFramePr>
            <a:graphicFrameLocks/>
          </p:cNvGraphicFramePr>
          <p:nvPr/>
        </p:nvGraphicFramePr>
        <p:xfrm>
          <a:off x="2079625" y="1003300"/>
          <a:ext cx="6696075" cy="1955800"/>
        </p:xfrm>
        <a:graphic>
          <a:graphicData uri="http://schemas.openxmlformats.org/presentationml/2006/ole">
            <p:oleObj spid="_x0000_s19465" r:id="rId10" imgW="2970394" imgH="1169712" progId="">
              <p:embed/>
            </p:oleObj>
          </a:graphicData>
        </a:graphic>
      </p:graphicFrame>
      <p:grpSp>
        <p:nvGrpSpPr>
          <p:cNvPr id="2" name="Group 48"/>
          <p:cNvGrpSpPr>
            <a:grpSpLocks/>
          </p:cNvGrpSpPr>
          <p:nvPr/>
        </p:nvGrpSpPr>
        <p:grpSpPr bwMode="auto">
          <a:xfrm>
            <a:off x="1716088" y="3309938"/>
            <a:ext cx="7427912" cy="3548062"/>
            <a:chOff x="703" y="2296"/>
            <a:chExt cx="3715" cy="1512"/>
          </a:xfrm>
        </p:grpSpPr>
        <p:pic>
          <p:nvPicPr>
            <p:cNvPr id="19491" name="Picture 5" descr="C:\Documents and Settings\AA\桌面\第一章扫描\未命名-27.bmp"/>
            <p:cNvPicPr>
              <a:picLocks noChangeAspect="1" noChangeArrowheads="1"/>
            </p:cNvPicPr>
            <p:nvPr/>
          </p:nvPicPr>
          <p:blipFill>
            <a:blip r:embed="rId11" cstate="print">
              <a:clrChange>
                <a:clrFrom>
                  <a:srgbClr val="FFFFFF"/>
                </a:clrFrom>
                <a:clrTo>
                  <a:srgbClr val="FFFFFF">
                    <a:alpha val="0"/>
                  </a:srgbClr>
                </a:clrTo>
              </a:clrChange>
            </a:blip>
            <a:srcRect l="8438" t="4333" r="37915" b="61003"/>
            <a:stretch>
              <a:fillRect/>
            </a:stretch>
          </p:blipFill>
          <p:spPr bwMode="auto">
            <a:xfrm>
              <a:off x="703" y="2296"/>
              <a:ext cx="3715" cy="1512"/>
            </a:xfrm>
            <a:prstGeom prst="rect">
              <a:avLst/>
            </a:prstGeom>
            <a:solidFill>
              <a:srgbClr val="CCFFFF"/>
            </a:solidFill>
            <a:ln w="9525">
              <a:noFill/>
              <a:miter lim="800000"/>
              <a:headEnd/>
              <a:tailEnd/>
            </a:ln>
          </p:spPr>
        </p:pic>
        <p:sp>
          <p:nvSpPr>
            <p:cNvPr id="19492" name="Rectangle 6"/>
            <p:cNvSpPr>
              <a:spLocks noChangeArrowheads="1"/>
            </p:cNvSpPr>
            <p:nvPr/>
          </p:nvSpPr>
          <p:spPr bwMode="auto">
            <a:xfrm>
              <a:off x="798" y="2341"/>
              <a:ext cx="1882" cy="169"/>
            </a:xfrm>
            <a:prstGeom prst="rect">
              <a:avLst/>
            </a:prstGeom>
            <a:solidFill>
              <a:srgbClr val="CCFFFF"/>
            </a:solidFill>
            <a:ln w="9525">
              <a:noFill/>
              <a:miter lim="800000"/>
              <a:headEnd/>
              <a:tailEnd/>
            </a:ln>
          </p:spPr>
          <p:txBody>
            <a:bodyPr wrap="none">
              <a:spAutoFit/>
            </a:bodyPr>
            <a:lstStyle/>
            <a:p>
              <a:pPr algn="ctr">
                <a:lnSpc>
                  <a:spcPct val="100000"/>
                </a:lnSpc>
                <a:buFont typeface="Wingdings" pitchFamily="2" charset="2"/>
                <a:buNone/>
              </a:pPr>
              <a:r>
                <a:rPr lang="zh-CN" altLang="en-US" sz="2000">
                  <a:solidFill>
                    <a:schemeClr val="tx1"/>
                  </a:solidFill>
                  <a:latin typeface="宋体" pitchFamily="2" charset="-122"/>
                </a:rPr>
                <a:t>各控制环节的输入输出关系为：</a:t>
              </a:r>
            </a:p>
          </p:txBody>
        </p:sp>
      </p:grpSp>
      <p:sp>
        <p:nvSpPr>
          <p:cNvPr id="36"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7"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8" name="Rectangle 15"/>
          <p:cNvSpPr>
            <a:spLocks noChangeArrowheads="1"/>
          </p:cNvSpPr>
          <p:nvPr/>
        </p:nvSpPr>
        <p:spPr bwMode="auto">
          <a:xfrm>
            <a:off x="0" y="2038350"/>
            <a:ext cx="1671638" cy="614363"/>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9"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40"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41"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39695"/>
                                        </p:tgtEl>
                                        <p:attrNameLst>
                                          <p:attrName>style.visibility</p:attrName>
                                        </p:attrNameLst>
                                      </p:cBhvr>
                                      <p:to>
                                        <p:strVal val="visible"/>
                                      </p:to>
                                    </p:set>
                                    <p:anim calcmode="lin" valueType="num">
                                      <p:cBhvr additive="base">
                                        <p:cTn id="7" dur="500" fill="hold"/>
                                        <p:tgtEl>
                                          <p:spTgt spid="539695"/>
                                        </p:tgtEl>
                                        <p:attrNameLst>
                                          <p:attrName>ppt_x</p:attrName>
                                        </p:attrNameLst>
                                      </p:cBhvr>
                                      <p:tavLst>
                                        <p:tav tm="0">
                                          <p:val>
                                            <p:strVal val="#ppt_x"/>
                                          </p:val>
                                        </p:tav>
                                        <p:tav tm="100000">
                                          <p:val>
                                            <p:strVal val="#ppt_x"/>
                                          </p:val>
                                        </p:tav>
                                      </p:tavLst>
                                    </p:anim>
                                    <p:anim calcmode="lin" valueType="num">
                                      <p:cBhvr additive="base">
                                        <p:cTn id="8" dur="500" fill="hold"/>
                                        <p:tgtEl>
                                          <p:spTgt spid="53969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39693"/>
                                        </p:tgtEl>
                                        <p:attrNameLst>
                                          <p:attrName>style.visibility</p:attrName>
                                        </p:attrNameLst>
                                      </p:cBhvr>
                                      <p:to>
                                        <p:strVal val="visible"/>
                                      </p:to>
                                    </p:set>
                                    <p:anim calcmode="lin" valueType="num">
                                      <p:cBhvr additive="base">
                                        <p:cTn id="11" dur="500" fill="hold"/>
                                        <p:tgtEl>
                                          <p:spTgt spid="539693"/>
                                        </p:tgtEl>
                                        <p:attrNameLst>
                                          <p:attrName>ppt_x</p:attrName>
                                        </p:attrNameLst>
                                      </p:cBhvr>
                                      <p:tavLst>
                                        <p:tav tm="0">
                                          <p:val>
                                            <p:strVal val="#ppt_x"/>
                                          </p:val>
                                        </p:tav>
                                        <p:tav tm="100000">
                                          <p:val>
                                            <p:strVal val="#ppt_x"/>
                                          </p:val>
                                        </p:tav>
                                      </p:tavLst>
                                    </p:anim>
                                    <p:anim calcmode="lin" valueType="num">
                                      <p:cBhvr additive="base">
                                        <p:cTn id="12" dur="500" fill="hold"/>
                                        <p:tgtEl>
                                          <p:spTgt spid="53969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396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96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96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96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968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grpId="0" nodeType="clickEffect">
                                  <p:stCondLst>
                                    <p:cond delay="0"/>
                                  </p:stCondLst>
                                  <p:childTnLst>
                                    <p:set>
                                      <p:cBhvr>
                                        <p:cTn id="28" dur="1" fill="hold">
                                          <p:stCondLst>
                                            <p:cond delay="0"/>
                                          </p:stCondLst>
                                        </p:cTn>
                                        <p:tgtEl>
                                          <p:spTgt spid="539680"/>
                                        </p:tgtEl>
                                        <p:attrNameLst>
                                          <p:attrName>style.visibility</p:attrName>
                                        </p:attrNameLst>
                                      </p:cBhvr>
                                      <p:to>
                                        <p:strVal val="visible"/>
                                      </p:to>
                                    </p:set>
                                    <p:animEffect transition="in" filter="wipe(down)">
                                      <p:cBhvr>
                                        <p:cTn id="29" dur="580">
                                          <p:stCondLst>
                                            <p:cond delay="0"/>
                                          </p:stCondLst>
                                        </p:cTn>
                                        <p:tgtEl>
                                          <p:spTgt spid="539680"/>
                                        </p:tgtEl>
                                      </p:cBhvr>
                                    </p:animEffect>
                                    <p:anim calcmode="lin" valueType="num">
                                      <p:cBhvr>
                                        <p:cTn id="30" dur="1822" tmFilter="0,0; 0.14,0.36; 0.43,0.73; 0.71,0.91; 1.0,1.0">
                                          <p:stCondLst>
                                            <p:cond delay="0"/>
                                          </p:stCondLst>
                                        </p:cTn>
                                        <p:tgtEl>
                                          <p:spTgt spid="539680"/>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539680"/>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539680"/>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539680"/>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539680"/>
                                        </p:tgtEl>
                                        <p:attrNameLst>
                                          <p:attrName>ppt_y</p:attrName>
                                        </p:attrNameLst>
                                      </p:cBhvr>
                                      <p:tavLst>
                                        <p:tav tm="0" fmla="#ppt_y-sin(pi*$)/81">
                                          <p:val>
                                            <p:fltVal val="0"/>
                                          </p:val>
                                        </p:tav>
                                        <p:tav tm="100000">
                                          <p:val>
                                            <p:fltVal val="1"/>
                                          </p:val>
                                        </p:tav>
                                      </p:tavLst>
                                    </p:anim>
                                    <p:animScale>
                                      <p:cBhvr>
                                        <p:cTn id="35" dur="26">
                                          <p:stCondLst>
                                            <p:cond delay="650"/>
                                          </p:stCondLst>
                                        </p:cTn>
                                        <p:tgtEl>
                                          <p:spTgt spid="539680"/>
                                        </p:tgtEl>
                                      </p:cBhvr>
                                      <p:to x="100000" y="60000"/>
                                    </p:animScale>
                                    <p:animScale>
                                      <p:cBhvr>
                                        <p:cTn id="36" dur="166" decel="50000">
                                          <p:stCondLst>
                                            <p:cond delay="676"/>
                                          </p:stCondLst>
                                        </p:cTn>
                                        <p:tgtEl>
                                          <p:spTgt spid="539680"/>
                                        </p:tgtEl>
                                      </p:cBhvr>
                                      <p:to x="100000" y="100000"/>
                                    </p:animScale>
                                    <p:animScale>
                                      <p:cBhvr>
                                        <p:cTn id="37" dur="26">
                                          <p:stCondLst>
                                            <p:cond delay="1312"/>
                                          </p:stCondLst>
                                        </p:cTn>
                                        <p:tgtEl>
                                          <p:spTgt spid="539680"/>
                                        </p:tgtEl>
                                      </p:cBhvr>
                                      <p:to x="100000" y="80000"/>
                                    </p:animScale>
                                    <p:animScale>
                                      <p:cBhvr>
                                        <p:cTn id="38" dur="166" decel="50000">
                                          <p:stCondLst>
                                            <p:cond delay="1338"/>
                                          </p:stCondLst>
                                        </p:cTn>
                                        <p:tgtEl>
                                          <p:spTgt spid="539680"/>
                                        </p:tgtEl>
                                      </p:cBhvr>
                                      <p:to x="100000" y="100000"/>
                                    </p:animScale>
                                    <p:animScale>
                                      <p:cBhvr>
                                        <p:cTn id="39" dur="26">
                                          <p:stCondLst>
                                            <p:cond delay="1642"/>
                                          </p:stCondLst>
                                        </p:cTn>
                                        <p:tgtEl>
                                          <p:spTgt spid="539680"/>
                                        </p:tgtEl>
                                      </p:cBhvr>
                                      <p:to x="100000" y="90000"/>
                                    </p:animScale>
                                    <p:animScale>
                                      <p:cBhvr>
                                        <p:cTn id="40" dur="166" decel="50000">
                                          <p:stCondLst>
                                            <p:cond delay="1668"/>
                                          </p:stCondLst>
                                        </p:cTn>
                                        <p:tgtEl>
                                          <p:spTgt spid="539680"/>
                                        </p:tgtEl>
                                      </p:cBhvr>
                                      <p:to x="100000" y="100000"/>
                                    </p:animScale>
                                    <p:animScale>
                                      <p:cBhvr>
                                        <p:cTn id="41" dur="26">
                                          <p:stCondLst>
                                            <p:cond delay="1808"/>
                                          </p:stCondLst>
                                        </p:cTn>
                                        <p:tgtEl>
                                          <p:spTgt spid="539680"/>
                                        </p:tgtEl>
                                      </p:cBhvr>
                                      <p:to x="100000" y="95000"/>
                                    </p:animScale>
                                    <p:animScale>
                                      <p:cBhvr>
                                        <p:cTn id="42" dur="166" decel="50000">
                                          <p:stCondLst>
                                            <p:cond delay="1834"/>
                                          </p:stCondLst>
                                        </p:cTn>
                                        <p:tgtEl>
                                          <p:spTgt spid="539680"/>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26" presetClass="entr" presetSubtype="0" fill="hold" grpId="0" nodeType="clickEffect">
                                  <p:stCondLst>
                                    <p:cond delay="0"/>
                                  </p:stCondLst>
                                  <p:childTnLst>
                                    <p:set>
                                      <p:cBhvr>
                                        <p:cTn id="46" dur="1" fill="hold">
                                          <p:stCondLst>
                                            <p:cond delay="0"/>
                                          </p:stCondLst>
                                        </p:cTn>
                                        <p:tgtEl>
                                          <p:spTgt spid="539681"/>
                                        </p:tgtEl>
                                        <p:attrNameLst>
                                          <p:attrName>style.visibility</p:attrName>
                                        </p:attrNameLst>
                                      </p:cBhvr>
                                      <p:to>
                                        <p:strVal val="visible"/>
                                      </p:to>
                                    </p:set>
                                    <p:animEffect transition="in" filter="wipe(down)">
                                      <p:cBhvr>
                                        <p:cTn id="47" dur="580">
                                          <p:stCondLst>
                                            <p:cond delay="0"/>
                                          </p:stCondLst>
                                        </p:cTn>
                                        <p:tgtEl>
                                          <p:spTgt spid="539681"/>
                                        </p:tgtEl>
                                      </p:cBhvr>
                                    </p:animEffect>
                                    <p:anim calcmode="lin" valueType="num">
                                      <p:cBhvr>
                                        <p:cTn id="48" dur="1822" tmFilter="0,0; 0.14,0.36; 0.43,0.73; 0.71,0.91; 1.0,1.0">
                                          <p:stCondLst>
                                            <p:cond delay="0"/>
                                          </p:stCondLst>
                                        </p:cTn>
                                        <p:tgtEl>
                                          <p:spTgt spid="539681"/>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539681"/>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539681"/>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539681"/>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539681"/>
                                        </p:tgtEl>
                                        <p:attrNameLst>
                                          <p:attrName>ppt_y</p:attrName>
                                        </p:attrNameLst>
                                      </p:cBhvr>
                                      <p:tavLst>
                                        <p:tav tm="0" fmla="#ppt_y-sin(pi*$)/81">
                                          <p:val>
                                            <p:fltVal val="0"/>
                                          </p:val>
                                        </p:tav>
                                        <p:tav tm="100000">
                                          <p:val>
                                            <p:fltVal val="1"/>
                                          </p:val>
                                        </p:tav>
                                      </p:tavLst>
                                    </p:anim>
                                    <p:animScale>
                                      <p:cBhvr>
                                        <p:cTn id="53" dur="26">
                                          <p:stCondLst>
                                            <p:cond delay="650"/>
                                          </p:stCondLst>
                                        </p:cTn>
                                        <p:tgtEl>
                                          <p:spTgt spid="539681"/>
                                        </p:tgtEl>
                                      </p:cBhvr>
                                      <p:to x="100000" y="60000"/>
                                    </p:animScale>
                                    <p:animScale>
                                      <p:cBhvr>
                                        <p:cTn id="54" dur="166" decel="50000">
                                          <p:stCondLst>
                                            <p:cond delay="676"/>
                                          </p:stCondLst>
                                        </p:cTn>
                                        <p:tgtEl>
                                          <p:spTgt spid="539681"/>
                                        </p:tgtEl>
                                      </p:cBhvr>
                                      <p:to x="100000" y="100000"/>
                                    </p:animScale>
                                    <p:animScale>
                                      <p:cBhvr>
                                        <p:cTn id="55" dur="26">
                                          <p:stCondLst>
                                            <p:cond delay="1312"/>
                                          </p:stCondLst>
                                        </p:cTn>
                                        <p:tgtEl>
                                          <p:spTgt spid="539681"/>
                                        </p:tgtEl>
                                      </p:cBhvr>
                                      <p:to x="100000" y="80000"/>
                                    </p:animScale>
                                    <p:animScale>
                                      <p:cBhvr>
                                        <p:cTn id="56" dur="166" decel="50000">
                                          <p:stCondLst>
                                            <p:cond delay="1338"/>
                                          </p:stCondLst>
                                        </p:cTn>
                                        <p:tgtEl>
                                          <p:spTgt spid="539681"/>
                                        </p:tgtEl>
                                      </p:cBhvr>
                                      <p:to x="100000" y="100000"/>
                                    </p:animScale>
                                    <p:animScale>
                                      <p:cBhvr>
                                        <p:cTn id="57" dur="26">
                                          <p:stCondLst>
                                            <p:cond delay="1642"/>
                                          </p:stCondLst>
                                        </p:cTn>
                                        <p:tgtEl>
                                          <p:spTgt spid="539681"/>
                                        </p:tgtEl>
                                      </p:cBhvr>
                                      <p:to x="100000" y="90000"/>
                                    </p:animScale>
                                    <p:animScale>
                                      <p:cBhvr>
                                        <p:cTn id="58" dur="166" decel="50000">
                                          <p:stCondLst>
                                            <p:cond delay="1668"/>
                                          </p:stCondLst>
                                        </p:cTn>
                                        <p:tgtEl>
                                          <p:spTgt spid="539681"/>
                                        </p:tgtEl>
                                      </p:cBhvr>
                                      <p:to x="100000" y="100000"/>
                                    </p:animScale>
                                    <p:animScale>
                                      <p:cBhvr>
                                        <p:cTn id="59" dur="26">
                                          <p:stCondLst>
                                            <p:cond delay="1808"/>
                                          </p:stCondLst>
                                        </p:cTn>
                                        <p:tgtEl>
                                          <p:spTgt spid="539681"/>
                                        </p:tgtEl>
                                      </p:cBhvr>
                                      <p:to x="100000" y="95000"/>
                                    </p:animScale>
                                    <p:animScale>
                                      <p:cBhvr>
                                        <p:cTn id="60" dur="166" decel="50000">
                                          <p:stCondLst>
                                            <p:cond delay="1834"/>
                                          </p:stCondLst>
                                        </p:cTn>
                                        <p:tgtEl>
                                          <p:spTgt spid="539681"/>
                                        </p:tgtEl>
                                      </p:cBhvr>
                                      <p:to x="100000" y="100000"/>
                                    </p:animScale>
                                  </p:childTnLst>
                                </p:cTn>
                              </p:par>
                            </p:childTnLst>
                          </p:cTn>
                        </p:par>
                      </p:childTnLst>
                    </p:cTn>
                  </p:par>
                  <p:par>
                    <p:cTn id="61" fill="hold">
                      <p:stCondLst>
                        <p:cond delay="indefinite"/>
                      </p:stCondLst>
                      <p:childTnLst>
                        <p:par>
                          <p:cTn id="62" fill="hold">
                            <p:stCondLst>
                              <p:cond delay="0"/>
                            </p:stCondLst>
                            <p:childTnLst>
                              <p:par>
                                <p:cTn id="63" presetID="26" presetClass="entr" presetSubtype="0" fill="hold" grpId="0" nodeType="clickEffect">
                                  <p:stCondLst>
                                    <p:cond delay="0"/>
                                  </p:stCondLst>
                                  <p:childTnLst>
                                    <p:set>
                                      <p:cBhvr>
                                        <p:cTn id="64" dur="1" fill="hold">
                                          <p:stCondLst>
                                            <p:cond delay="0"/>
                                          </p:stCondLst>
                                        </p:cTn>
                                        <p:tgtEl>
                                          <p:spTgt spid="539671"/>
                                        </p:tgtEl>
                                        <p:attrNameLst>
                                          <p:attrName>style.visibility</p:attrName>
                                        </p:attrNameLst>
                                      </p:cBhvr>
                                      <p:to>
                                        <p:strVal val="visible"/>
                                      </p:to>
                                    </p:set>
                                    <p:animEffect transition="in" filter="wipe(down)">
                                      <p:cBhvr>
                                        <p:cTn id="65" dur="580">
                                          <p:stCondLst>
                                            <p:cond delay="0"/>
                                          </p:stCondLst>
                                        </p:cTn>
                                        <p:tgtEl>
                                          <p:spTgt spid="539671"/>
                                        </p:tgtEl>
                                      </p:cBhvr>
                                    </p:animEffect>
                                    <p:anim calcmode="lin" valueType="num">
                                      <p:cBhvr>
                                        <p:cTn id="66" dur="1822" tmFilter="0,0; 0.14,0.36; 0.43,0.73; 0.71,0.91; 1.0,1.0">
                                          <p:stCondLst>
                                            <p:cond delay="0"/>
                                          </p:stCondLst>
                                        </p:cTn>
                                        <p:tgtEl>
                                          <p:spTgt spid="539671"/>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539671"/>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539671"/>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539671"/>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539671"/>
                                        </p:tgtEl>
                                        <p:attrNameLst>
                                          <p:attrName>ppt_y</p:attrName>
                                        </p:attrNameLst>
                                      </p:cBhvr>
                                      <p:tavLst>
                                        <p:tav tm="0" fmla="#ppt_y-sin(pi*$)/81">
                                          <p:val>
                                            <p:fltVal val="0"/>
                                          </p:val>
                                        </p:tav>
                                        <p:tav tm="100000">
                                          <p:val>
                                            <p:fltVal val="1"/>
                                          </p:val>
                                        </p:tav>
                                      </p:tavLst>
                                    </p:anim>
                                    <p:animScale>
                                      <p:cBhvr>
                                        <p:cTn id="71" dur="26">
                                          <p:stCondLst>
                                            <p:cond delay="650"/>
                                          </p:stCondLst>
                                        </p:cTn>
                                        <p:tgtEl>
                                          <p:spTgt spid="539671"/>
                                        </p:tgtEl>
                                      </p:cBhvr>
                                      <p:to x="100000" y="60000"/>
                                    </p:animScale>
                                    <p:animScale>
                                      <p:cBhvr>
                                        <p:cTn id="72" dur="166" decel="50000">
                                          <p:stCondLst>
                                            <p:cond delay="676"/>
                                          </p:stCondLst>
                                        </p:cTn>
                                        <p:tgtEl>
                                          <p:spTgt spid="539671"/>
                                        </p:tgtEl>
                                      </p:cBhvr>
                                      <p:to x="100000" y="100000"/>
                                    </p:animScale>
                                    <p:animScale>
                                      <p:cBhvr>
                                        <p:cTn id="73" dur="26">
                                          <p:stCondLst>
                                            <p:cond delay="1312"/>
                                          </p:stCondLst>
                                        </p:cTn>
                                        <p:tgtEl>
                                          <p:spTgt spid="539671"/>
                                        </p:tgtEl>
                                      </p:cBhvr>
                                      <p:to x="100000" y="80000"/>
                                    </p:animScale>
                                    <p:animScale>
                                      <p:cBhvr>
                                        <p:cTn id="74" dur="166" decel="50000">
                                          <p:stCondLst>
                                            <p:cond delay="1338"/>
                                          </p:stCondLst>
                                        </p:cTn>
                                        <p:tgtEl>
                                          <p:spTgt spid="539671"/>
                                        </p:tgtEl>
                                      </p:cBhvr>
                                      <p:to x="100000" y="100000"/>
                                    </p:animScale>
                                    <p:animScale>
                                      <p:cBhvr>
                                        <p:cTn id="75" dur="26">
                                          <p:stCondLst>
                                            <p:cond delay="1642"/>
                                          </p:stCondLst>
                                        </p:cTn>
                                        <p:tgtEl>
                                          <p:spTgt spid="539671"/>
                                        </p:tgtEl>
                                      </p:cBhvr>
                                      <p:to x="100000" y="90000"/>
                                    </p:animScale>
                                    <p:animScale>
                                      <p:cBhvr>
                                        <p:cTn id="76" dur="166" decel="50000">
                                          <p:stCondLst>
                                            <p:cond delay="1668"/>
                                          </p:stCondLst>
                                        </p:cTn>
                                        <p:tgtEl>
                                          <p:spTgt spid="539671"/>
                                        </p:tgtEl>
                                      </p:cBhvr>
                                      <p:to x="100000" y="100000"/>
                                    </p:animScale>
                                    <p:animScale>
                                      <p:cBhvr>
                                        <p:cTn id="77" dur="26">
                                          <p:stCondLst>
                                            <p:cond delay="1808"/>
                                          </p:stCondLst>
                                        </p:cTn>
                                        <p:tgtEl>
                                          <p:spTgt spid="539671"/>
                                        </p:tgtEl>
                                      </p:cBhvr>
                                      <p:to x="100000" y="95000"/>
                                    </p:animScale>
                                    <p:animScale>
                                      <p:cBhvr>
                                        <p:cTn id="78" dur="166" decel="50000">
                                          <p:stCondLst>
                                            <p:cond delay="1834"/>
                                          </p:stCondLst>
                                        </p:cTn>
                                        <p:tgtEl>
                                          <p:spTgt spid="539671"/>
                                        </p:tgtEl>
                                      </p:cBhvr>
                                      <p:to x="100000" y="100000"/>
                                    </p:animScale>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3966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539665"/>
                                        </p:tgtEl>
                                        <p:attrNameLst>
                                          <p:attrName>style.visibility</p:attrName>
                                        </p:attrNameLst>
                                      </p:cBhvr>
                                      <p:to>
                                        <p:strVal val="visible"/>
                                      </p:to>
                                    </p:set>
                                    <p:animEffect transition="in" filter="wipe(down)">
                                      <p:cBhvr>
                                        <p:cTn id="87" dur="500"/>
                                        <p:tgtEl>
                                          <p:spTgt spid="539665"/>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539678"/>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39650"/>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539679"/>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539666"/>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539667"/>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539668"/>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539669"/>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26" presetClass="entr" presetSubtype="0" fill="hold" grpId="0" nodeType="clickEffect">
                                  <p:stCondLst>
                                    <p:cond delay="0"/>
                                  </p:stCondLst>
                                  <p:childTnLst>
                                    <p:set>
                                      <p:cBhvr>
                                        <p:cTn id="111" dur="1" fill="hold">
                                          <p:stCondLst>
                                            <p:cond delay="0"/>
                                          </p:stCondLst>
                                        </p:cTn>
                                        <p:tgtEl>
                                          <p:spTgt spid="539670"/>
                                        </p:tgtEl>
                                        <p:attrNameLst>
                                          <p:attrName>style.visibility</p:attrName>
                                        </p:attrNameLst>
                                      </p:cBhvr>
                                      <p:to>
                                        <p:strVal val="visible"/>
                                      </p:to>
                                    </p:set>
                                    <p:animEffect transition="in" filter="wipe(down)">
                                      <p:cBhvr>
                                        <p:cTn id="112" dur="580">
                                          <p:stCondLst>
                                            <p:cond delay="0"/>
                                          </p:stCondLst>
                                        </p:cTn>
                                        <p:tgtEl>
                                          <p:spTgt spid="539670"/>
                                        </p:tgtEl>
                                      </p:cBhvr>
                                    </p:animEffect>
                                    <p:anim calcmode="lin" valueType="num">
                                      <p:cBhvr>
                                        <p:cTn id="113" dur="1822" tmFilter="0,0; 0.14,0.36; 0.43,0.73; 0.71,0.91; 1.0,1.0">
                                          <p:stCondLst>
                                            <p:cond delay="0"/>
                                          </p:stCondLst>
                                        </p:cTn>
                                        <p:tgtEl>
                                          <p:spTgt spid="539670"/>
                                        </p:tgtEl>
                                        <p:attrNameLst>
                                          <p:attrName>ppt_x</p:attrName>
                                        </p:attrNameLst>
                                      </p:cBhvr>
                                      <p:tavLst>
                                        <p:tav tm="0">
                                          <p:val>
                                            <p:strVal val="#ppt_x-0.25"/>
                                          </p:val>
                                        </p:tav>
                                        <p:tav tm="100000">
                                          <p:val>
                                            <p:strVal val="#ppt_x"/>
                                          </p:val>
                                        </p:tav>
                                      </p:tavLst>
                                    </p:anim>
                                    <p:anim calcmode="lin" valueType="num">
                                      <p:cBhvr>
                                        <p:cTn id="114" dur="664" tmFilter="0.0,0.0; 0.25,0.07; 0.50,0.2; 0.75,0.467; 1.0,1.0">
                                          <p:stCondLst>
                                            <p:cond delay="0"/>
                                          </p:stCondLst>
                                        </p:cTn>
                                        <p:tgtEl>
                                          <p:spTgt spid="539670"/>
                                        </p:tgtEl>
                                        <p:attrNameLst>
                                          <p:attrName>ppt_y</p:attrName>
                                        </p:attrNameLst>
                                      </p:cBhvr>
                                      <p:tavLst>
                                        <p:tav tm="0" fmla="#ppt_y-sin(pi*$)/3">
                                          <p:val>
                                            <p:fltVal val="0.5"/>
                                          </p:val>
                                        </p:tav>
                                        <p:tav tm="100000">
                                          <p:val>
                                            <p:fltVal val="1"/>
                                          </p:val>
                                        </p:tav>
                                      </p:tavLst>
                                    </p:anim>
                                    <p:anim calcmode="lin" valueType="num">
                                      <p:cBhvr>
                                        <p:cTn id="115" dur="664" tmFilter="0, 0; 0.125,0.2665; 0.25,0.4; 0.375,0.465; 0.5,0.5;  0.625,0.535; 0.75,0.6; 0.875,0.7335; 1,1">
                                          <p:stCondLst>
                                            <p:cond delay="664"/>
                                          </p:stCondLst>
                                        </p:cTn>
                                        <p:tgtEl>
                                          <p:spTgt spid="539670"/>
                                        </p:tgtEl>
                                        <p:attrNameLst>
                                          <p:attrName>ppt_y</p:attrName>
                                        </p:attrNameLst>
                                      </p:cBhvr>
                                      <p:tavLst>
                                        <p:tav tm="0" fmla="#ppt_y-sin(pi*$)/9">
                                          <p:val>
                                            <p:fltVal val="0"/>
                                          </p:val>
                                        </p:tav>
                                        <p:tav tm="100000">
                                          <p:val>
                                            <p:fltVal val="1"/>
                                          </p:val>
                                        </p:tav>
                                      </p:tavLst>
                                    </p:anim>
                                    <p:anim calcmode="lin" valueType="num">
                                      <p:cBhvr>
                                        <p:cTn id="116" dur="332" tmFilter="0, 0; 0.125,0.2665; 0.25,0.4; 0.375,0.465; 0.5,0.5;  0.625,0.535; 0.75,0.6; 0.875,0.7335; 1,1">
                                          <p:stCondLst>
                                            <p:cond delay="1324"/>
                                          </p:stCondLst>
                                        </p:cTn>
                                        <p:tgtEl>
                                          <p:spTgt spid="539670"/>
                                        </p:tgtEl>
                                        <p:attrNameLst>
                                          <p:attrName>ppt_y</p:attrName>
                                        </p:attrNameLst>
                                      </p:cBhvr>
                                      <p:tavLst>
                                        <p:tav tm="0" fmla="#ppt_y-sin(pi*$)/27">
                                          <p:val>
                                            <p:fltVal val="0"/>
                                          </p:val>
                                        </p:tav>
                                        <p:tav tm="100000">
                                          <p:val>
                                            <p:fltVal val="1"/>
                                          </p:val>
                                        </p:tav>
                                      </p:tavLst>
                                    </p:anim>
                                    <p:anim calcmode="lin" valueType="num">
                                      <p:cBhvr>
                                        <p:cTn id="117" dur="164" tmFilter="0, 0; 0.125,0.2665; 0.25,0.4; 0.375,0.465; 0.5,0.5;  0.625,0.535; 0.75,0.6; 0.875,0.7335; 1,1">
                                          <p:stCondLst>
                                            <p:cond delay="1656"/>
                                          </p:stCondLst>
                                        </p:cTn>
                                        <p:tgtEl>
                                          <p:spTgt spid="539670"/>
                                        </p:tgtEl>
                                        <p:attrNameLst>
                                          <p:attrName>ppt_y</p:attrName>
                                        </p:attrNameLst>
                                      </p:cBhvr>
                                      <p:tavLst>
                                        <p:tav tm="0" fmla="#ppt_y-sin(pi*$)/81">
                                          <p:val>
                                            <p:fltVal val="0"/>
                                          </p:val>
                                        </p:tav>
                                        <p:tav tm="100000">
                                          <p:val>
                                            <p:fltVal val="1"/>
                                          </p:val>
                                        </p:tav>
                                      </p:tavLst>
                                    </p:anim>
                                    <p:animScale>
                                      <p:cBhvr>
                                        <p:cTn id="118" dur="26">
                                          <p:stCondLst>
                                            <p:cond delay="650"/>
                                          </p:stCondLst>
                                        </p:cTn>
                                        <p:tgtEl>
                                          <p:spTgt spid="539670"/>
                                        </p:tgtEl>
                                      </p:cBhvr>
                                      <p:to x="100000" y="60000"/>
                                    </p:animScale>
                                    <p:animScale>
                                      <p:cBhvr>
                                        <p:cTn id="119" dur="166" decel="50000">
                                          <p:stCondLst>
                                            <p:cond delay="676"/>
                                          </p:stCondLst>
                                        </p:cTn>
                                        <p:tgtEl>
                                          <p:spTgt spid="539670"/>
                                        </p:tgtEl>
                                      </p:cBhvr>
                                      <p:to x="100000" y="100000"/>
                                    </p:animScale>
                                    <p:animScale>
                                      <p:cBhvr>
                                        <p:cTn id="120" dur="26">
                                          <p:stCondLst>
                                            <p:cond delay="1312"/>
                                          </p:stCondLst>
                                        </p:cTn>
                                        <p:tgtEl>
                                          <p:spTgt spid="539670"/>
                                        </p:tgtEl>
                                      </p:cBhvr>
                                      <p:to x="100000" y="80000"/>
                                    </p:animScale>
                                    <p:animScale>
                                      <p:cBhvr>
                                        <p:cTn id="121" dur="166" decel="50000">
                                          <p:stCondLst>
                                            <p:cond delay="1338"/>
                                          </p:stCondLst>
                                        </p:cTn>
                                        <p:tgtEl>
                                          <p:spTgt spid="539670"/>
                                        </p:tgtEl>
                                      </p:cBhvr>
                                      <p:to x="100000" y="100000"/>
                                    </p:animScale>
                                    <p:animScale>
                                      <p:cBhvr>
                                        <p:cTn id="122" dur="26">
                                          <p:stCondLst>
                                            <p:cond delay="1642"/>
                                          </p:stCondLst>
                                        </p:cTn>
                                        <p:tgtEl>
                                          <p:spTgt spid="539670"/>
                                        </p:tgtEl>
                                      </p:cBhvr>
                                      <p:to x="100000" y="90000"/>
                                    </p:animScale>
                                    <p:animScale>
                                      <p:cBhvr>
                                        <p:cTn id="123" dur="166" decel="50000">
                                          <p:stCondLst>
                                            <p:cond delay="1668"/>
                                          </p:stCondLst>
                                        </p:cTn>
                                        <p:tgtEl>
                                          <p:spTgt spid="539670"/>
                                        </p:tgtEl>
                                      </p:cBhvr>
                                      <p:to x="100000" y="100000"/>
                                    </p:animScale>
                                    <p:animScale>
                                      <p:cBhvr>
                                        <p:cTn id="124" dur="26">
                                          <p:stCondLst>
                                            <p:cond delay="1808"/>
                                          </p:stCondLst>
                                        </p:cTn>
                                        <p:tgtEl>
                                          <p:spTgt spid="539670"/>
                                        </p:tgtEl>
                                      </p:cBhvr>
                                      <p:to x="100000" y="95000"/>
                                    </p:animScale>
                                    <p:animScale>
                                      <p:cBhvr>
                                        <p:cTn id="125" dur="166" decel="50000">
                                          <p:stCondLst>
                                            <p:cond delay="1834"/>
                                          </p:stCondLst>
                                        </p:cTn>
                                        <p:tgtEl>
                                          <p:spTgt spid="539670"/>
                                        </p:tgtEl>
                                      </p:cBhvr>
                                      <p:to x="100000" y="100000"/>
                                    </p:animScale>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50" grpId="0" animBg="1"/>
      <p:bldP spid="539651" grpId="0" animBg="1"/>
      <p:bldP spid="539663" grpId="0" animBg="1"/>
      <p:bldP spid="539664" grpId="0" animBg="1"/>
      <p:bldP spid="539665" grpId="0" animBg="1"/>
      <p:bldP spid="539666" grpId="0" animBg="1"/>
      <p:bldP spid="539669" grpId="0" animBg="1"/>
      <p:bldP spid="539670" grpId="0"/>
      <p:bldP spid="539671" grpId="0" animBg="1"/>
      <p:bldP spid="539680" grpId="0" animBg="1"/>
      <p:bldP spid="539681" grpId="0" animBg="1"/>
      <p:bldP spid="53968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2" descr="0508"/>
          <p:cNvPicPr>
            <a:picLocks noChangeAspect="1" noChangeArrowheads="1"/>
          </p:cNvPicPr>
          <p:nvPr/>
        </p:nvPicPr>
        <p:blipFill>
          <a:blip r:embed="rId3" cstate="print"/>
          <a:srcRect/>
          <a:stretch>
            <a:fillRect/>
          </a:stretch>
        </p:blipFill>
        <p:spPr bwMode="auto">
          <a:xfrm>
            <a:off x="3887788" y="2968625"/>
            <a:ext cx="3756025" cy="3095625"/>
          </a:xfrm>
          <a:prstGeom prst="rect">
            <a:avLst/>
          </a:prstGeom>
          <a:noFill/>
          <a:ln w="9525">
            <a:noFill/>
            <a:miter lim="800000"/>
            <a:headEnd/>
            <a:tailEnd/>
          </a:ln>
        </p:spPr>
      </p:pic>
      <p:sp>
        <p:nvSpPr>
          <p:cNvPr id="17413" name="Rectangle 3"/>
          <p:cNvSpPr>
            <a:spLocks noChangeArrowheads="1"/>
          </p:cNvSpPr>
          <p:nvPr/>
        </p:nvSpPr>
        <p:spPr bwMode="auto">
          <a:xfrm>
            <a:off x="1682750" y="1042988"/>
            <a:ext cx="7461250" cy="1687512"/>
          </a:xfrm>
          <a:prstGeom prst="rect">
            <a:avLst/>
          </a:prstGeom>
          <a:noFill/>
          <a:ln w="9525">
            <a:noFill/>
            <a:miter lim="800000"/>
            <a:headEnd/>
            <a:tailEnd/>
          </a:ln>
        </p:spPr>
        <p:txBody>
          <a:bodyPr/>
          <a:lstStyle/>
          <a:p>
            <a:pPr>
              <a:lnSpc>
                <a:spcPct val="105000"/>
              </a:lnSpc>
              <a:spcBef>
                <a:spcPct val="20000"/>
              </a:spcBef>
              <a:buClr>
                <a:srgbClr val="FF9933"/>
              </a:buClr>
              <a:buFont typeface="Wingdings" pitchFamily="2" charset="2"/>
              <a:buNone/>
            </a:pPr>
            <a:r>
              <a:rPr lang="zh-CN" altLang="en-US" sz="2000">
                <a:solidFill>
                  <a:schemeClr val="tx1"/>
                </a:solidFill>
                <a:latin typeface="Arial" pitchFamily="34" charset="0"/>
              </a:rPr>
              <a:t>静特性左右两边都有极限，它们是</a:t>
            </a:r>
            <a:r>
              <a:rPr lang="zh-CN" altLang="en-US" sz="2000">
                <a:solidFill>
                  <a:srgbClr val="FF0000"/>
                </a:solidFill>
                <a:latin typeface="Arial" pitchFamily="34" charset="0"/>
              </a:rPr>
              <a:t>额定电压</a:t>
            </a:r>
            <a:r>
              <a:rPr lang="zh-CN" altLang="en-US" sz="2000">
                <a:solidFill>
                  <a:schemeClr val="tx1"/>
                </a:solidFill>
                <a:latin typeface="Arial" pitchFamily="34" charset="0"/>
              </a:rPr>
              <a:t>下的机械特性和</a:t>
            </a:r>
            <a:r>
              <a:rPr lang="zh-CN" altLang="en-US" sz="2000">
                <a:solidFill>
                  <a:srgbClr val="FF0000"/>
                </a:solidFill>
                <a:latin typeface="Arial" pitchFamily="34" charset="0"/>
              </a:rPr>
              <a:t>最小输出电压</a:t>
            </a:r>
            <a:r>
              <a:rPr lang="zh-CN" altLang="en-US" sz="2000">
                <a:solidFill>
                  <a:schemeClr val="tx1"/>
                </a:solidFill>
                <a:latin typeface="Arial" pitchFamily="34" charset="0"/>
              </a:rPr>
              <a:t>下的机械特性。左边极限：最小输出电压</a:t>
            </a:r>
            <a:r>
              <a:rPr lang="en-US" altLang="zh-CN" sz="2000" i="1">
                <a:solidFill>
                  <a:schemeClr val="tx1"/>
                </a:solidFill>
                <a:latin typeface="Arial" pitchFamily="34" charset="0"/>
              </a:rPr>
              <a:t>U</a:t>
            </a:r>
            <a:r>
              <a:rPr lang="en-US" altLang="zh-CN" sz="1600">
                <a:solidFill>
                  <a:schemeClr val="tx1"/>
                </a:solidFill>
                <a:latin typeface="Arial" pitchFamily="34" charset="0"/>
              </a:rPr>
              <a:t>s</a:t>
            </a:r>
            <a:r>
              <a:rPr lang="en-US" altLang="zh-CN" sz="2000">
                <a:solidFill>
                  <a:schemeClr val="tx1"/>
                </a:solidFill>
                <a:latin typeface="Arial" pitchFamily="34" charset="0"/>
              </a:rPr>
              <a:t>(min)</a:t>
            </a:r>
            <a:r>
              <a:rPr lang="zh-CN" altLang="en-US" sz="2000">
                <a:solidFill>
                  <a:schemeClr val="tx1"/>
                </a:solidFill>
                <a:latin typeface="Arial" pitchFamily="34" charset="0"/>
              </a:rPr>
              <a:t>下的机械特性；右边极限：在额定电压</a:t>
            </a:r>
            <a:r>
              <a:rPr lang="en-US" altLang="zh-CN" sz="2000" i="1">
                <a:solidFill>
                  <a:schemeClr val="tx1"/>
                </a:solidFill>
                <a:latin typeface="Arial" pitchFamily="34" charset="0"/>
              </a:rPr>
              <a:t>U</a:t>
            </a:r>
            <a:r>
              <a:rPr lang="en-US" altLang="zh-CN" sz="1600">
                <a:solidFill>
                  <a:schemeClr val="tx1"/>
                </a:solidFill>
                <a:latin typeface="Arial" pitchFamily="34" charset="0"/>
              </a:rPr>
              <a:t>sN</a:t>
            </a:r>
            <a:r>
              <a:rPr lang="zh-CN" altLang="en-US" sz="2000">
                <a:solidFill>
                  <a:schemeClr val="tx1"/>
                </a:solidFill>
                <a:latin typeface="Arial" pitchFamily="34" charset="0"/>
              </a:rPr>
              <a:t>下的机械特性；</a:t>
            </a:r>
          </a:p>
          <a:p>
            <a:pPr>
              <a:lnSpc>
                <a:spcPct val="105000"/>
              </a:lnSpc>
              <a:spcBef>
                <a:spcPct val="20000"/>
              </a:spcBef>
              <a:buClr>
                <a:srgbClr val="FF9933"/>
              </a:buClr>
              <a:buFont typeface="Wingdings" pitchFamily="2" charset="2"/>
              <a:buNone/>
            </a:pPr>
            <a:r>
              <a:rPr lang="zh-CN" altLang="en-US" sz="2000">
                <a:solidFill>
                  <a:schemeClr val="tx1"/>
                </a:solidFill>
                <a:latin typeface="Arial" pitchFamily="34" charset="0"/>
              </a:rPr>
              <a:t>当负载变化达到两侧极限时，闭环系统便失去控制能力，回到开环机械特性上工作。</a:t>
            </a:r>
          </a:p>
          <a:p>
            <a:pPr>
              <a:lnSpc>
                <a:spcPct val="105000"/>
              </a:lnSpc>
              <a:spcBef>
                <a:spcPct val="20000"/>
              </a:spcBef>
              <a:buClr>
                <a:srgbClr val="FF9933"/>
              </a:buClr>
              <a:buFont typeface="Wingdings" pitchFamily="2" charset="2"/>
              <a:buNone/>
            </a:pPr>
            <a:endParaRPr lang="zh-CN" altLang="en-US" sz="2000">
              <a:solidFill>
                <a:schemeClr val="tx1"/>
              </a:solidFill>
              <a:latin typeface="Arial" pitchFamily="34" charset="0"/>
            </a:endParaRPr>
          </a:p>
        </p:txBody>
      </p:sp>
      <p:sp>
        <p:nvSpPr>
          <p:cNvPr id="17414" name="Rectangle 4"/>
          <p:cNvSpPr>
            <a:spLocks noChangeArrowheads="1"/>
          </p:cNvSpPr>
          <p:nvPr/>
        </p:nvSpPr>
        <p:spPr bwMode="auto">
          <a:xfrm>
            <a:off x="3400425" y="6102350"/>
            <a:ext cx="4033838" cy="701675"/>
          </a:xfrm>
          <a:prstGeom prst="rect">
            <a:avLst/>
          </a:prstGeom>
          <a:noFill/>
          <a:ln w="9525">
            <a:noFill/>
            <a:miter lim="800000"/>
            <a:headEnd/>
            <a:tailEnd/>
          </a:ln>
        </p:spPr>
        <p:txBody>
          <a:bodyPr>
            <a:spAutoFit/>
          </a:bodyPr>
          <a:lstStyle/>
          <a:p>
            <a:pPr algn="ctr">
              <a:lnSpc>
                <a:spcPct val="100000"/>
              </a:lnSpc>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6-8  </a:t>
            </a:r>
            <a:r>
              <a:rPr lang="zh-CN" altLang="en-US" sz="2000">
                <a:solidFill>
                  <a:schemeClr val="tx1"/>
                </a:solidFill>
                <a:latin typeface="Times New Roman" pitchFamily="18" charset="0"/>
              </a:rPr>
              <a:t>转速闭环控制的交流调压调速系统静特性</a:t>
            </a:r>
          </a:p>
        </p:txBody>
      </p:sp>
      <p:sp>
        <p:nvSpPr>
          <p:cNvPr id="551941" name="AutoShape 5"/>
          <p:cNvSpPr>
            <a:spLocks noChangeArrowheads="1"/>
          </p:cNvSpPr>
          <p:nvPr/>
        </p:nvSpPr>
        <p:spPr bwMode="auto">
          <a:xfrm>
            <a:off x="6778625" y="2897188"/>
            <a:ext cx="1366838" cy="863600"/>
          </a:xfrm>
          <a:prstGeom prst="wedgeRectCallout">
            <a:avLst>
              <a:gd name="adj1" fmla="val -94597"/>
              <a:gd name="adj2" fmla="val 149264"/>
            </a:avLst>
          </a:prstGeom>
          <a:solidFill>
            <a:schemeClr val="accent1"/>
          </a:solidFill>
          <a:ln w="9525">
            <a:solidFill>
              <a:schemeClr val="tx1"/>
            </a:solidFill>
            <a:miter lim="800000"/>
            <a:headEnd/>
            <a:tailEnd/>
          </a:ln>
        </p:spPr>
        <p:txBody>
          <a:bodyPr anchor="ctr"/>
          <a:lstStyle/>
          <a:p>
            <a:pPr algn="ctr">
              <a:lnSpc>
                <a:spcPct val="100000"/>
              </a:lnSpc>
            </a:pPr>
            <a:endParaRPr lang="zh-CN" altLang="en-US" b="0">
              <a:solidFill>
                <a:srgbClr val="FF3300"/>
              </a:solidFill>
              <a:latin typeface="Times New Roman" pitchFamily="18" charset="0"/>
            </a:endParaRPr>
          </a:p>
        </p:txBody>
      </p:sp>
      <p:graphicFrame>
        <p:nvGraphicFramePr>
          <p:cNvPr id="551942" name="Object 6"/>
          <p:cNvGraphicFramePr>
            <a:graphicFrameLocks/>
          </p:cNvGraphicFramePr>
          <p:nvPr/>
        </p:nvGraphicFramePr>
        <p:xfrm>
          <a:off x="6994525" y="2968625"/>
          <a:ext cx="863600" cy="671513"/>
        </p:xfrm>
        <a:graphic>
          <a:graphicData uri="http://schemas.openxmlformats.org/presentationml/2006/ole">
            <p:oleObj spid="_x0000_s20482" r:id="rId4" imgW="253780" imgH="203024" progId="">
              <p:embed/>
            </p:oleObj>
          </a:graphicData>
        </a:graphic>
      </p:graphicFrame>
      <p:sp>
        <p:nvSpPr>
          <p:cNvPr id="551943" name="AutoShape 7"/>
          <p:cNvSpPr>
            <a:spLocks noChangeArrowheads="1"/>
          </p:cNvSpPr>
          <p:nvPr/>
        </p:nvSpPr>
        <p:spPr bwMode="auto">
          <a:xfrm>
            <a:off x="2601913" y="3400425"/>
            <a:ext cx="1149350" cy="863600"/>
          </a:xfrm>
          <a:prstGeom prst="wedgeRectCallout">
            <a:avLst>
              <a:gd name="adj1" fmla="val 118509"/>
              <a:gd name="adj2" fmla="val 79046"/>
            </a:avLst>
          </a:prstGeom>
          <a:solidFill>
            <a:schemeClr val="accent1"/>
          </a:solidFill>
          <a:ln w="9525">
            <a:solidFill>
              <a:schemeClr val="tx1"/>
            </a:solidFill>
            <a:miter lim="800000"/>
            <a:headEnd/>
            <a:tailEnd/>
          </a:ln>
        </p:spPr>
        <p:txBody>
          <a:bodyPr anchor="ctr"/>
          <a:lstStyle/>
          <a:p>
            <a:pPr algn="ctr">
              <a:lnSpc>
                <a:spcPct val="100000"/>
              </a:lnSpc>
            </a:pPr>
            <a:endParaRPr lang="zh-CN" altLang="en-US" b="0">
              <a:solidFill>
                <a:srgbClr val="FF3300"/>
              </a:solidFill>
              <a:latin typeface="Times New Roman" pitchFamily="18" charset="0"/>
            </a:endParaRPr>
          </a:p>
        </p:txBody>
      </p:sp>
      <p:graphicFrame>
        <p:nvGraphicFramePr>
          <p:cNvPr id="551944" name="Object 8"/>
          <p:cNvGraphicFramePr>
            <a:graphicFrameLocks/>
          </p:cNvGraphicFramePr>
          <p:nvPr/>
        </p:nvGraphicFramePr>
        <p:xfrm>
          <a:off x="2674938" y="3544888"/>
          <a:ext cx="992187" cy="579437"/>
        </p:xfrm>
        <a:graphic>
          <a:graphicData uri="http://schemas.openxmlformats.org/presentationml/2006/ole">
            <p:oleObj spid="_x0000_s20483" r:id="rId5" imgW="342751" imgH="203112" progId="">
              <p:embed/>
            </p:oleObj>
          </a:graphicData>
        </a:graphic>
      </p:graphicFrame>
      <p:sp>
        <p:nvSpPr>
          <p:cNvPr id="551951" name="Text Box 15"/>
          <p:cNvSpPr txBox="1">
            <a:spLocks noChangeArrowheads="1"/>
          </p:cNvSpPr>
          <p:nvPr/>
        </p:nvSpPr>
        <p:spPr bwMode="auto">
          <a:xfrm>
            <a:off x="1860550" y="319088"/>
            <a:ext cx="6630988" cy="461962"/>
          </a:xfrm>
          <a:prstGeom prst="rect">
            <a:avLst/>
          </a:prstGeom>
          <a:solidFill>
            <a:srgbClr val="FFFF99"/>
          </a:solidFill>
          <a:ln w="9525">
            <a:noFill/>
            <a:miter lim="800000"/>
          </a:ln>
          <a:effectLst/>
        </p:spPr>
        <p:txBody>
          <a:bodyPr>
            <a:spAutoFit/>
          </a:bodyPr>
          <a:lstStyle/>
          <a:p>
            <a:pPr>
              <a:lnSpc>
                <a:spcPct val="100000"/>
              </a:lnSpc>
              <a:spcBef>
                <a:spcPct val="50000"/>
              </a:spcBef>
              <a:buFont typeface="Wingdings" panose="05000000000000000000" pitchFamily="2" charset="2"/>
              <a:buNone/>
              <a:defRPr/>
            </a:pPr>
            <a:r>
              <a:rPr lang="zh-CN" altLang="en-US" dirty="0">
                <a:solidFill>
                  <a:srgbClr val="C00000"/>
                </a:solidFill>
                <a:effectLst>
                  <a:outerShdw blurRad="38100" dist="38100" dir="2700000" algn="tl">
                    <a:srgbClr val="FFFFFF"/>
                  </a:outerShdw>
                </a:effectLst>
                <a:latin typeface="宋体" panose="02010600030101010101" pitchFamily="2" charset="-122"/>
                <a:sym typeface="+mn-ea"/>
              </a:rPr>
              <a:t>左、右极限</a:t>
            </a:r>
            <a:r>
              <a:rPr lang="zh-CN" altLang="en-US" dirty="0">
                <a:solidFill>
                  <a:schemeClr val="tx1"/>
                </a:solidFill>
                <a:effectLst>
                  <a:outerShdw blurRad="38100" dist="38100" dir="2700000" algn="tl">
                    <a:srgbClr val="FFFFFF"/>
                  </a:outerShdw>
                </a:effectLst>
                <a:latin typeface="宋体" panose="02010600030101010101" pitchFamily="2" charset="-122"/>
                <a:sym typeface="+mn-ea"/>
              </a:rPr>
              <a:t>：</a:t>
            </a:r>
            <a:r>
              <a:rPr kumimoji="1" lang="zh-CN" altLang="en-US" sz="2000" dirty="0">
                <a:solidFill>
                  <a:schemeClr val="tx1"/>
                </a:solidFill>
                <a:latin typeface="Times New Roman" panose="02020603050405020304" pitchFamily="18" charset="0"/>
                <a:sym typeface="+mn-ea"/>
              </a:rPr>
              <a:t>转速闭环控制的交流调压调速系统静特性</a:t>
            </a:r>
            <a:endParaRPr lang="zh-CN" altLang="en-US" sz="2000" dirty="0">
              <a:solidFill>
                <a:schemeClr val="tx1"/>
              </a:solidFill>
              <a:effectLst>
                <a:outerShdw blurRad="38100" dist="38100" dir="2700000" algn="tl">
                  <a:srgbClr val="FFFFFF"/>
                </a:outerShdw>
              </a:effectLst>
              <a:latin typeface="Arial" panose="020B0604020202020204" pitchFamily="34" charset="0"/>
              <a:sym typeface="+mn-ea"/>
            </a:endParaRPr>
          </a:p>
        </p:txBody>
      </p:sp>
      <p:sp>
        <p:nvSpPr>
          <p:cNvPr id="16"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5"/>
          <p:cNvSpPr>
            <a:spLocks noChangeArrowheads="1"/>
          </p:cNvSpPr>
          <p:nvPr/>
        </p:nvSpPr>
        <p:spPr bwMode="auto">
          <a:xfrm>
            <a:off x="0" y="2038350"/>
            <a:ext cx="1671638" cy="614363"/>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3"/>
          <p:cNvSpPr>
            <a:spLocks noChangeArrowheads="1"/>
          </p:cNvSpPr>
          <p:nvPr/>
        </p:nvSpPr>
        <p:spPr bwMode="auto">
          <a:xfrm>
            <a:off x="1720850" y="949325"/>
            <a:ext cx="7423150" cy="1944688"/>
          </a:xfrm>
          <a:prstGeom prst="rect">
            <a:avLst/>
          </a:prstGeom>
          <a:noFill/>
          <a:ln w="9525">
            <a:noFill/>
            <a:miter lim="800000"/>
            <a:headEnd/>
            <a:tailEnd/>
          </a:ln>
        </p:spPr>
        <p:txBody>
          <a:bodyPr/>
          <a:lstStyle/>
          <a:p>
            <a:pPr marL="342900" indent="-342900">
              <a:spcBef>
                <a:spcPct val="20000"/>
              </a:spcBef>
              <a:buClr>
                <a:schemeClr val="folHlink"/>
              </a:buClr>
              <a:buSzPct val="75000"/>
              <a:buFont typeface="Wingdings" pitchFamily="2" charset="2"/>
              <a:buChar char="l"/>
            </a:pPr>
            <a:r>
              <a:rPr lang="zh-CN" altLang="en-US" sz="2000">
                <a:solidFill>
                  <a:schemeClr val="tx1"/>
                </a:solidFill>
                <a:latin typeface="Verdana" pitchFamily="34" charset="0"/>
              </a:rPr>
              <a:t>当系统带负载稳定时，如果负载增大或减小，引起转速下降或上升，反馈控制作用会自动调整定子电压，使闭环系统工作在新的稳定工作点。</a:t>
            </a:r>
          </a:p>
          <a:p>
            <a:pPr marL="342900" indent="-342900">
              <a:spcBef>
                <a:spcPct val="20000"/>
              </a:spcBef>
              <a:buClr>
                <a:schemeClr val="folHlink"/>
              </a:buClr>
              <a:buSzPct val="75000"/>
              <a:buFont typeface="Wingdings" pitchFamily="2" charset="2"/>
              <a:buNone/>
            </a:pPr>
            <a:endParaRPr lang="zh-CN" altLang="en-US" sz="2000">
              <a:solidFill>
                <a:schemeClr val="tx1"/>
              </a:solidFill>
              <a:latin typeface="Verdana" pitchFamily="34" charset="0"/>
            </a:endParaRPr>
          </a:p>
          <a:p>
            <a:pPr marL="342900" indent="-342900">
              <a:spcBef>
                <a:spcPct val="20000"/>
              </a:spcBef>
              <a:buClr>
                <a:schemeClr val="folHlink"/>
              </a:buClr>
              <a:buSzPct val="75000"/>
              <a:buFont typeface="Wingdings" pitchFamily="2" charset="2"/>
              <a:buChar char="l"/>
            </a:pPr>
            <a:r>
              <a:rPr lang="zh-CN" altLang="en-US" sz="2000">
                <a:solidFill>
                  <a:schemeClr val="tx1"/>
                </a:solidFill>
                <a:latin typeface="Verdana" pitchFamily="34" charset="0"/>
              </a:rPr>
              <a:t>按照反馈控制规律，将稳定工作点连接起来便是闭环系统的静特性。</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412"/>
                                        </p:tgtEl>
                                        <p:attrNameLst>
                                          <p:attrName>style.visibility</p:attrName>
                                        </p:attrNameLst>
                                      </p:cBhvr>
                                      <p:to>
                                        <p:strVal val="visible"/>
                                      </p:to>
                                    </p:set>
                                    <p:anim calcmode="lin" valueType="num">
                                      <p:cBhvr additive="base">
                                        <p:cTn id="13" dur="500" fill="hold"/>
                                        <p:tgtEl>
                                          <p:spTgt spid="17412"/>
                                        </p:tgtEl>
                                        <p:attrNameLst>
                                          <p:attrName>ppt_x</p:attrName>
                                        </p:attrNameLst>
                                      </p:cBhvr>
                                      <p:tavLst>
                                        <p:tav tm="0">
                                          <p:val>
                                            <p:strVal val="#ppt_x"/>
                                          </p:val>
                                        </p:tav>
                                        <p:tav tm="100000">
                                          <p:val>
                                            <p:strVal val="#ppt_x"/>
                                          </p:val>
                                        </p:tav>
                                      </p:tavLst>
                                    </p:anim>
                                    <p:anim calcmode="lin" valueType="num">
                                      <p:cBhvr additive="base">
                                        <p:cTn id="14" dur="500" fill="hold"/>
                                        <p:tgtEl>
                                          <p:spTgt spid="1741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7414"/>
                                        </p:tgtEl>
                                        <p:attrNameLst>
                                          <p:attrName>style.visibility</p:attrName>
                                        </p:attrNameLst>
                                      </p:cBhvr>
                                      <p:to>
                                        <p:strVal val="visible"/>
                                      </p:to>
                                    </p:set>
                                    <p:anim calcmode="lin" valueType="num">
                                      <p:cBhvr additive="base">
                                        <p:cTn id="17" dur="500" fill="hold"/>
                                        <p:tgtEl>
                                          <p:spTgt spid="17414"/>
                                        </p:tgtEl>
                                        <p:attrNameLst>
                                          <p:attrName>ppt_x</p:attrName>
                                        </p:attrNameLst>
                                      </p:cBhvr>
                                      <p:tavLst>
                                        <p:tav tm="0">
                                          <p:val>
                                            <p:strVal val="#ppt_x"/>
                                          </p:val>
                                        </p:tav>
                                        <p:tav tm="100000">
                                          <p:val>
                                            <p:strVal val="#ppt_x"/>
                                          </p:val>
                                        </p:tav>
                                      </p:tavLst>
                                    </p:anim>
                                    <p:anim calcmode="lin" valueType="num">
                                      <p:cBhvr additive="base">
                                        <p:cTn id="18" dur="500" fill="hold"/>
                                        <p:tgtEl>
                                          <p:spTgt spid="174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51941"/>
                                        </p:tgtEl>
                                        <p:attrNameLst>
                                          <p:attrName>style.visibility</p:attrName>
                                        </p:attrNameLst>
                                      </p:cBhvr>
                                      <p:to>
                                        <p:strVal val="visible"/>
                                      </p:to>
                                    </p:set>
                                    <p:anim calcmode="lin" valueType="num">
                                      <p:cBhvr additive="base">
                                        <p:cTn id="21" dur="500" fill="hold"/>
                                        <p:tgtEl>
                                          <p:spTgt spid="551941"/>
                                        </p:tgtEl>
                                        <p:attrNameLst>
                                          <p:attrName>ppt_x</p:attrName>
                                        </p:attrNameLst>
                                      </p:cBhvr>
                                      <p:tavLst>
                                        <p:tav tm="0">
                                          <p:val>
                                            <p:strVal val="#ppt_x"/>
                                          </p:val>
                                        </p:tav>
                                        <p:tav tm="100000">
                                          <p:val>
                                            <p:strVal val="#ppt_x"/>
                                          </p:val>
                                        </p:tav>
                                      </p:tavLst>
                                    </p:anim>
                                    <p:anim calcmode="lin" valueType="num">
                                      <p:cBhvr additive="base">
                                        <p:cTn id="22" dur="500" fill="hold"/>
                                        <p:tgtEl>
                                          <p:spTgt spid="55194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51942"/>
                                        </p:tgtEl>
                                        <p:attrNameLst>
                                          <p:attrName>style.visibility</p:attrName>
                                        </p:attrNameLst>
                                      </p:cBhvr>
                                      <p:to>
                                        <p:strVal val="visible"/>
                                      </p:to>
                                    </p:set>
                                    <p:anim calcmode="lin" valueType="num">
                                      <p:cBhvr additive="base">
                                        <p:cTn id="25" dur="500" fill="hold"/>
                                        <p:tgtEl>
                                          <p:spTgt spid="551942"/>
                                        </p:tgtEl>
                                        <p:attrNameLst>
                                          <p:attrName>ppt_x</p:attrName>
                                        </p:attrNameLst>
                                      </p:cBhvr>
                                      <p:tavLst>
                                        <p:tav tm="0">
                                          <p:val>
                                            <p:strVal val="#ppt_x"/>
                                          </p:val>
                                        </p:tav>
                                        <p:tav tm="100000">
                                          <p:val>
                                            <p:strVal val="#ppt_x"/>
                                          </p:val>
                                        </p:tav>
                                      </p:tavLst>
                                    </p:anim>
                                    <p:anim calcmode="lin" valueType="num">
                                      <p:cBhvr additive="base">
                                        <p:cTn id="26" dur="500" fill="hold"/>
                                        <p:tgtEl>
                                          <p:spTgt spid="55194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51943"/>
                                        </p:tgtEl>
                                        <p:attrNameLst>
                                          <p:attrName>style.visibility</p:attrName>
                                        </p:attrNameLst>
                                      </p:cBhvr>
                                      <p:to>
                                        <p:strVal val="visible"/>
                                      </p:to>
                                    </p:set>
                                    <p:anim calcmode="lin" valueType="num">
                                      <p:cBhvr additive="base">
                                        <p:cTn id="29" dur="500" fill="hold"/>
                                        <p:tgtEl>
                                          <p:spTgt spid="551943"/>
                                        </p:tgtEl>
                                        <p:attrNameLst>
                                          <p:attrName>ppt_x</p:attrName>
                                        </p:attrNameLst>
                                      </p:cBhvr>
                                      <p:tavLst>
                                        <p:tav tm="0">
                                          <p:val>
                                            <p:strVal val="#ppt_x"/>
                                          </p:val>
                                        </p:tav>
                                        <p:tav tm="100000">
                                          <p:val>
                                            <p:strVal val="#ppt_x"/>
                                          </p:val>
                                        </p:tav>
                                      </p:tavLst>
                                    </p:anim>
                                    <p:anim calcmode="lin" valueType="num">
                                      <p:cBhvr additive="base">
                                        <p:cTn id="30" dur="500" fill="hold"/>
                                        <p:tgtEl>
                                          <p:spTgt spid="55194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51944"/>
                                        </p:tgtEl>
                                        <p:attrNameLst>
                                          <p:attrName>style.visibility</p:attrName>
                                        </p:attrNameLst>
                                      </p:cBhvr>
                                      <p:to>
                                        <p:strVal val="visible"/>
                                      </p:to>
                                    </p:set>
                                    <p:anim calcmode="lin" valueType="num">
                                      <p:cBhvr additive="base">
                                        <p:cTn id="33" dur="500" fill="hold"/>
                                        <p:tgtEl>
                                          <p:spTgt spid="551944"/>
                                        </p:tgtEl>
                                        <p:attrNameLst>
                                          <p:attrName>ppt_x</p:attrName>
                                        </p:attrNameLst>
                                      </p:cBhvr>
                                      <p:tavLst>
                                        <p:tav tm="0">
                                          <p:val>
                                            <p:strVal val="#ppt_x"/>
                                          </p:val>
                                        </p:tav>
                                        <p:tav tm="100000">
                                          <p:val>
                                            <p:strVal val="#ppt_x"/>
                                          </p:val>
                                        </p:tav>
                                      </p:tavLst>
                                    </p:anim>
                                    <p:anim calcmode="lin" valueType="num">
                                      <p:cBhvr additive="base">
                                        <p:cTn id="34" dur="500" fill="hold"/>
                                        <p:tgtEl>
                                          <p:spTgt spid="55194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grpId="1" nodeType="clickEffect">
                                  <p:stCondLst>
                                    <p:cond delay="0"/>
                                  </p:stCondLst>
                                  <p:childTnLst>
                                    <p:anim calcmode="lin" valueType="num">
                                      <p:cBhvr additive="base">
                                        <p:cTn id="38" dur="500"/>
                                        <p:tgtEl>
                                          <p:spTgt spid="22"/>
                                        </p:tgtEl>
                                        <p:attrNameLst>
                                          <p:attrName>ppt_x</p:attrName>
                                        </p:attrNameLst>
                                      </p:cBhvr>
                                      <p:tavLst>
                                        <p:tav tm="0">
                                          <p:val>
                                            <p:strVal val="ppt_x"/>
                                          </p:val>
                                        </p:tav>
                                        <p:tav tm="100000">
                                          <p:val>
                                            <p:strVal val="ppt_x"/>
                                          </p:val>
                                        </p:tav>
                                      </p:tavLst>
                                    </p:anim>
                                    <p:anim calcmode="lin" valueType="num">
                                      <p:cBhvr additive="base">
                                        <p:cTn id="39" dur="500"/>
                                        <p:tgtEl>
                                          <p:spTgt spid="22"/>
                                        </p:tgtEl>
                                        <p:attrNameLst>
                                          <p:attrName>ppt_y</p:attrName>
                                        </p:attrNameLst>
                                      </p:cBhvr>
                                      <p:tavLst>
                                        <p:tav tm="0">
                                          <p:val>
                                            <p:strVal val="ppt_y"/>
                                          </p:val>
                                        </p:tav>
                                        <p:tav tm="100000">
                                          <p:val>
                                            <p:strVal val="1+ppt_h/2"/>
                                          </p:val>
                                        </p:tav>
                                      </p:tavLst>
                                    </p:anim>
                                    <p:set>
                                      <p:cBhvr>
                                        <p:cTn id="40" dur="1" fill="hold">
                                          <p:stCondLst>
                                            <p:cond delay="499"/>
                                          </p:stCondLst>
                                        </p:cTn>
                                        <p:tgtEl>
                                          <p:spTgt spid="2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7413"/>
                                        </p:tgtEl>
                                        <p:attrNameLst>
                                          <p:attrName>style.visibility</p:attrName>
                                        </p:attrNameLst>
                                      </p:cBhvr>
                                      <p:to>
                                        <p:strVal val="visible"/>
                                      </p:to>
                                    </p:set>
                                    <p:anim calcmode="lin" valueType="num">
                                      <p:cBhvr additive="base">
                                        <p:cTn id="45" dur="500" fill="hold"/>
                                        <p:tgtEl>
                                          <p:spTgt spid="17413"/>
                                        </p:tgtEl>
                                        <p:attrNameLst>
                                          <p:attrName>ppt_x</p:attrName>
                                        </p:attrNameLst>
                                      </p:cBhvr>
                                      <p:tavLst>
                                        <p:tav tm="0">
                                          <p:val>
                                            <p:strVal val="#ppt_x"/>
                                          </p:val>
                                        </p:tav>
                                        <p:tav tm="100000">
                                          <p:val>
                                            <p:strVal val="#ppt_x"/>
                                          </p:val>
                                        </p:tav>
                                      </p:tavLst>
                                    </p:anim>
                                    <p:anim calcmode="lin" valueType="num">
                                      <p:cBhvr additive="base">
                                        <p:cTn id="46" dur="500" fill="hold"/>
                                        <p:tgtEl>
                                          <p:spTgt spid="174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p:bldP spid="17414" grpId="0"/>
      <p:bldP spid="551941" grpId="0" animBg="1"/>
      <p:bldP spid="551943" grpId="0" animBg="1"/>
      <p:bldP spid="22" grpId="0"/>
      <p:bldP spid="2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ChangeArrowheads="1"/>
          </p:cNvSpPr>
          <p:nvPr>
            <p:ph type="title"/>
          </p:nvPr>
        </p:nvSpPr>
        <p:spPr/>
        <p:txBody>
          <a:bodyPr/>
          <a:lstStyle/>
          <a:p>
            <a:pPr eaLnBrk="1" hangingPunct="1">
              <a:defRPr/>
            </a:pPr>
            <a:r>
              <a:rPr lang="zh-CN" altLang="en-US" sz="3200" smtClean="0">
                <a:effectLst>
                  <a:outerShdw blurRad="38100" dist="38100" dir="2700000" algn="tl">
                    <a:srgbClr val="C0C0C0"/>
                  </a:outerShdw>
                </a:effectLst>
                <a:ea typeface="宋体" panose="02010600030101010101" pitchFamily="2" charset="-122"/>
              </a:rPr>
              <a:t>本章知识结构：</a:t>
            </a:r>
          </a:p>
        </p:txBody>
      </p:sp>
      <p:pic>
        <p:nvPicPr>
          <p:cNvPr id="94211" name="Picture 4"/>
          <p:cNvPicPr>
            <a:picLocks noChangeAspect="1" noChangeArrowheads="1"/>
          </p:cNvPicPr>
          <p:nvPr/>
        </p:nvPicPr>
        <p:blipFill>
          <a:blip r:embed="rId2" cstate="print"/>
          <a:srcRect/>
          <a:stretch>
            <a:fillRect/>
          </a:stretch>
        </p:blipFill>
        <p:spPr bwMode="auto">
          <a:xfrm>
            <a:off x="1709738" y="914400"/>
            <a:ext cx="7434262" cy="5565775"/>
          </a:xfrm>
          <a:prstGeom prst="rect">
            <a:avLst/>
          </a:prstGeom>
          <a:noFill/>
          <a:ln w="9525">
            <a:noFill/>
            <a:miter lim="800000"/>
            <a:headEnd/>
            <a:tailEnd/>
          </a:ln>
        </p:spPr>
      </p:pic>
      <p:sp>
        <p:nvSpPr>
          <p:cNvPr id="22"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6"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7"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ChangeArrowheads="1"/>
          </p:cNvSpPr>
          <p:nvPr/>
        </p:nvSpPr>
        <p:spPr bwMode="auto">
          <a:xfrm>
            <a:off x="1827213" y="327025"/>
            <a:ext cx="4854575" cy="457200"/>
          </a:xfrm>
          <a:prstGeom prst="rect">
            <a:avLst/>
          </a:prstGeom>
          <a:solidFill>
            <a:srgbClr val="FFFF00"/>
          </a:solidFill>
          <a:ln w="9525">
            <a:noFill/>
            <a:miter lim="800000"/>
            <a:headEnd/>
            <a:tailEnd/>
          </a:ln>
        </p:spPr>
        <p:txBody>
          <a:bodyPr anchor="ctr">
            <a:spAutoFit/>
          </a:bodyPr>
          <a:lstStyle/>
          <a:p>
            <a:pPr>
              <a:lnSpc>
                <a:spcPct val="100000"/>
              </a:lnSpc>
            </a:pPr>
            <a:r>
              <a:rPr lang="zh-CN" altLang="en-US">
                <a:solidFill>
                  <a:schemeClr val="tx1"/>
                </a:solidFill>
                <a:latin typeface="Arial" pitchFamily="34" charset="0"/>
              </a:rPr>
              <a:t>五、交流调压调速系统的制动</a:t>
            </a:r>
          </a:p>
        </p:txBody>
      </p:sp>
      <p:sp>
        <p:nvSpPr>
          <p:cNvPr id="21508" name="Rectangle 5"/>
          <p:cNvSpPr>
            <a:spLocks noChangeArrowheads="1"/>
          </p:cNvSpPr>
          <p:nvPr/>
        </p:nvSpPr>
        <p:spPr bwMode="auto">
          <a:xfrm>
            <a:off x="0" y="264795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540678" name="Rectangle 6"/>
          <p:cNvSpPr>
            <a:spLocks noChangeArrowheads="1"/>
          </p:cNvSpPr>
          <p:nvPr/>
        </p:nvSpPr>
        <p:spPr bwMode="auto">
          <a:xfrm>
            <a:off x="1754188" y="1055688"/>
            <a:ext cx="7389812" cy="752475"/>
          </a:xfrm>
          <a:prstGeom prst="rect">
            <a:avLst/>
          </a:prstGeom>
          <a:solidFill>
            <a:srgbClr val="D9F1D1"/>
          </a:solidFill>
          <a:ln w="9525">
            <a:noFill/>
            <a:miter lim="800000"/>
            <a:headEnd/>
            <a:tailEnd/>
          </a:ln>
        </p:spPr>
        <p:txBody>
          <a:bodyPr anchor="ctr">
            <a:spAutoFit/>
          </a:bodyPr>
          <a:lstStyle/>
          <a:p>
            <a:pPr>
              <a:lnSpc>
                <a:spcPct val="120000"/>
              </a:lnSpc>
              <a:buFont typeface="Wingdings" pitchFamily="2" charset="2"/>
              <a:buChar char="l"/>
            </a:pPr>
            <a:r>
              <a:rPr lang="zh-CN" altLang="en-US" sz="1800">
                <a:solidFill>
                  <a:schemeClr val="tx1"/>
                </a:solidFill>
                <a:latin typeface="Times New Roman" pitchFamily="18" charset="0"/>
              </a:rPr>
              <a:t>  可控制整流桥</a:t>
            </a:r>
            <a:r>
              <a:rPr lang="en-US" altLang="zh-CN" sz="1800">
                <a:solidFill>
                  <a:srgbClr val="FF3300"/>
                </a:solidFill>
                <a:latin typeface="Times New Roman" pitchFamily="18" charset="0"/>
              </a:rPr>
              <a:t>VR</a:t>
            </a:r>
            <a:r>
              <a:rPr lang="zh-CN" altLang="en-US" sz="1800">
                <a:solidFill>
                  <a:schemeClr val="tx1"/>
                </a:solidFill>
                <a:latin typeface="Times New Roman" pitchFamily="18" charset="0"/>
              </a:rPr>
              <a:t>就是为制动而设置的。</a:t>
            </a:r>
            <a:r>
              <a:rPr lang="en-US" altLang="zh-CN" sz="1800">
                <a:solidFill>
                  <a:schemeClr val="tx1"/>
                </a:solidFill>
                <a:latin typeface="Times New Roman" pitchFamily="18" charset="0"/>
              </a:rPr>
              <a:t>1C</a:t>
            </a:r>
            <a:r>
              <a:rPr lang="zh-CN" altLang="en-US" sz="1800">
                <a:solidFill>
                  <a:schemeClr val="tx1"/>
                </a:solidFill>
                <a:latin typeface="Times New Roman" pitchFamily="18" charset="0"/>
              </a:rPr>
              <a:t>断开、</a:t>
            </a:r>
            <a:r>
              <a:rPr lang="en-US" altLang="zh-CN" sz="1800">
                <a:solidFill>
                  <a:schemeClr val="tx1"/>
                </a:solidFill>
                <a:latin typeface="Times New Roman" pitchFamily="18" charset="0"/>
              </a:rPr>
              <a:t>2C</a:t>
            </a:r>
            <a:r>
              <a:rPr lang="zh-CN" altLang="en-US" sz="1800">
                <a:solidFill>
                  <a:schemeClr val="tx1"/>
                </a:solidFill>
                <a:latin typeface="Times New Roman" pitchFamily="18" charset="0"/>
              </a:rPr>
              <a:t>闭合、</a:t>
            </a:r>
            <a:r>
              <a:rPr lang="en-US" altLang="zh-CN" sz="1800">
                <a:solidFill>
                  <a:schemeClr val="tx1"/>
                </a:solidFill>
                <a:latin typeface="Times New Roman" pitchFamily="18" charset="0"/>
              </a:rPr>
              <a:t>VR</a:t>
            </a:r>
            <a:r>
              <a:rPr lang="zh-CN" altLang="en-US" sz="1800">
                <a:solidFill>
                  <a:schemeClr val="tx1"/>
                </a:solidFill>
                <a:latin typeface="Times New Roman" pitchFamily="18" charset="0"/>
              </a:rPr>
              <a:t>工作时，异步电动机将进入制动状态，直到电机停转。</a:t>
            </a:r>
            <a:endParaRPr lang="zh-CN" altLang="en-US" sz="1800">
              <a:solidFill>
                <a:schemeClr val="tx1"/>
              </a:solidFill>
              <a:latin typeface="Arial" pitchFamily="34" charset="0"/>
              <a:cs typeface="Times New Roman" pitchFamily="18" charset="0"/>
            </a:endParaRPr>
          </a:p>
        </p:txBody>
      </p:sp>
      <p:graphicFrame>
        <p:nvGraphicFramePr>
          <p:cNvPr id="21506" name="Object 7"/>
          <p:cNvGraphicFramePr>
            <a:graphicFrameLocks/>
          </p:cNvGraphicFramePr>
          <p:nvPr/>
        </p:nvGraphicFramePr>
        <p:xfrm>
          <a:off x="3219450" y="2647950"/>
          <a:ext cx="4845050" cy="4133850"/>
        </p:xfrm>
        <a:graphic>
          <a:graphicData uri="http://schemas.openxmlformats.org/presentationml/2006/ole">
            <p:oleObj spid="_x0000_s21506" r:id="rId3" imgW="3161510" imgH="2997411" progId="">
              <p:embed/>
            </p:oleObj>
          </a:graphicData>
        </a:graphic>
      </p:graphicFrame>
      <p:sp>
        <p:nvSpPr>
          <p:cNvPr id="540681" name="Rectangle 9"/>
          <p:cNvSpPr>
            <a:spLocks noChangeArrowheads="1"/>
          </p:cNvSpPr>
          <p:nvPr/>
        </p:nvSpPr>
        <p:spPr bwMode="auto">
          <a:xfrm>
            <a:off x="1754188" y="1865313"/>
            <a:ext cx="7389812" cy="752475"/>
          </a:xfrm>
          <a:prstGeom prst="rect">
            <a:avLst/>
          </a:prstGeom>
          <a:solidFill>
            <a:srgbClr val="FFCC99"/>
          </a:solidFill>
          <a:ln w="9525">
            <a:noFill/>
            <a:miter lim="800000"/>
            <a:headEnd/>
            <a:tailEnd/>
          </a:ln>
        </p:spPr>
        <p:txBody>
          <a:bodyPr>
            <a:spAutoFit/>
          </a:bodyPr>
          <a:lstStyle/>
          <a:p>
            <a:pPr>
              <a:lnSpc>
                <a:spcPct val="120000"/>
              </a:lnSpc>
              <a:buFont typeface="Wingdings" pitchFamily="2" charset="2"/>
              <a:buChar char="l"/>
            </a:pPr>
            <a:r>
              <a:rPr lang="zh-CN" altLang="en-US" sz="1800">
                <a:solidFill>
                  <a:schemeClr val="tx1"/>
                </a:solidFill>
                <a:latin typeface="Times New Roman" pitchFamily="18" charset="0"/>
              </a:rPr>
              <a:t>   调节可控整流电路输出电流</a:t>
            </a:r>
            <a:r>
              <a:rPr lang="en-US" altLang="zh-CN" sz="1800" i="1">
                <a:solidFill>
                  <a:schemeClr val="tx1"/>
                </a:solidFill>
                <a:latin typeface="Times New Roman" pitchFamily="18" charset="0"/>
              </a:rPr>
              <a:t>I</a:t>
            </a:r>
            <a:r>
              <a:rPr lang="en-US" altLang="zh-CN" sz="1800" i="1" baseline="-25000">
                <a:solidFill>
                  <a:schemeClr val="tx1"/>
                </a:solidFill>
                <a:latin typeface="Times New Roman" pitchFamily="18" charset="0"/>
              </a:rPr>
              <a:t>d </a:t>
            </a:r>
            <a:r>
              <a:rPr lang="zh-CN" altLang="en-US" sz="1800">
                <a:solidFill>
                  <a:schemeClr val="tx1"/>
                </a:solidFill>
                <a:latin typeface="Times New Roman" pitchFamily="18" charset="0"/>
              </a:rPr>
              <a:t>的大小，就可改变合成磁势</a:t>
            </a:r>
            <a:r>
              <a:rPr lang="en-US" altLang="zh-CN" sz="1800" i="1">
                <a:solidFill>
                  <a:schemeClr val="tx1"/>
                </a:solidFill>
                <a:latin typeface="Times New Roman" pitchFamily="18" charset="0"/>
              </a:rPr>
              <a:t>F</a:t>
            </a:r>
            <a:r>
              <a:rPr lang="en-US" altLang="zh-CN" sz="1800" i="1" baseline="-25000">
                <a:solidFill>
                  <a:schemeClr val="tx1"/>
                </a:solidFill>
                <a:latin typeface="Times New Roman" pitchFamily="18" charset="0"/>
              </a:rPr>
              <a:t>s</a:t>
            </a:r>
            <a:r>
              <a:rPr lang="en-US" altLang="zh-CN" sz="1800" i="1">
                <a:solidFill>
                  <a:schemeClr val="tx1"/>
                </a:solidFill>
                <a:latin typeface="Times New Roman" pitchFamily="18" charset="0"/>
              </a:rPr>
              <a:t> </a:t>
            </a:r>
            <a:r>
              <a:rPr lang="zh-CN" altLang="en-US" sz="1800">
                <a:solidFill>
                  <a:schemeClr val="tx1"/>
                </a:solidFill>
                <a:latin typeface="Times New Roman" pitchFamily="18" charset="0"/>
              </a:rPr>
              <a:t>的大小</a:t>
            </a:r>
            <a:r>
              <a:rPr lang="en-US" altLang="zh-CN" sz="1800">
                <a:solidFill>
                  <a:schemeClr val="tx1"/>
                </a:solidFill>
                <a:latin typeface="Times New Roman" pitchFamily="18" charset="0"/>
              </a:rPr>
              <a:t>,</a:t>
            </a:r>
            <a:r>
              <a:rPr lang="zh-CN" altLang="en-US" sz="1800">
                <a:solidFill>
                  <a:schemeClr val="tx1"/>
                </a:solidFill>
                <a:latin typeface="Times New Roman" pitchFamily="18" charset="0"/>
              </a:rPr>
              <a:t>就改变了制动转矩的大小。</a:t>
            </a:r>
          </a:p>
        </p:txBody>
      </p:sp>
      <p:sp>
        <p:nvSpPr>
          <p:cNvPr id="13"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5"/>
          <p:cNvSpPr>
            <a:spLocks noChangeArrowheads="1"/>
          </p:cNvSpPr>
          <p:nvPr/>
        </p:nvSpPr>
        <p:spPr bwMode="auto">
          <a:xfrm>
            <a:off x="0" y="2038350"/>
            <a:ext cx="1671638" cy="614363"/>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06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40681"/>
                                        </p:tgtEl>
                                        <p:attrNameLst>
                                          <p:attrName>style.visibility</p:attrName>
                                        </p:attrNameLst>
                                      </p:cBhvr>
                                      <p:to>
                                        <p:strVal val="visible"/>
                                      </p:to>
                                    </p:set>
                                    <p:anim calcmode="lin" valueType="num">
                                      <p:cBhvr additive="base">
                                        <p:cTn id="11" dur="500" fill="hold"/>
                                        <p:tgtEl>
                                          <p:spTgt spid="540681"/>
                                        </p:tgtEl>
                                        <p:attrNameLst>
                                          <p:attrName>ppt_x</p:attrName>
                                        </p:attrNameLst>
                                      </p:cBhvr>
                                      <p:tavLst>
                                        <p:tav tm="0">
                                          <p:val>
                                            <p:strVal val="#ppt_x"/>
                                          </p:val>
                                        </p:tav>
                                        <p:tav tm="100000">
                                          <p:val>
                                            <p:strVal val="#ppt_x"/>
                                          </p:val>
                                        </p:tav>
                                      </p:tavLst>
                                    </p:anim>
                                    <p:anim calcmode="lin" valueType="num">
                                      <p:cBhvr additive="base">
                                        <p:cTn id="12" dur="500" fill="hold"/>
                                        <p:tgtEl>
                                          <p:spTgt spid="5406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8" grpId="0" animBg="1"/>
      <p:bldP spid="54068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ChangeArrowheads="1"/>
          </p:cNvSpPr>
          <p:nvPr/>
        </p:nvSpPr>
        <p:spPr bwMode="auto">
          <a:xfrm>
            <a:off x="1800225" y="330200"/>
            <a:ext cx="3868738" cy="458788"/>
          </a:xfrm>
          <a:prstGeom prst="rect">
            <a:avLst/>
          </a:prstGeom>
          <a:solidFill>
            <a:srgbClr val="FFFF00"/>
          </a:solidFill>
          <a:ln w="9525">
            <a:noFill/>
            <a:miter lim="800000"/>
            <a:headEnd/>
            <a:tailEnd/>
          </a:ln>
        </p:spPr>
        <p:txBody>
          <a:bodyPr anchor="ctr">
            <a:spAutoFit/>
          </a:bodyPr>
          <a:lstStyle/>
          <a:p>
            <a:pPr>
              <a:lnSpc>
                <a:spcPct val="100000"/>
              </a:lnSpc>
            </a:pPr>
            <a:r>
              <a:rPr lang="zh-CN" altLang="en-US">
                <a:solidFill>
                  <a:schemeClr val="tx1"/>
                </a:solidFill>
                <a:latin typeface="Arial" pitchFamily="34" charset="0"/>
              </a:rPr>
              <a:t>六、系统的动态结构图*</a:t>
            </a:r>
            <a:endParaRPr lang="en-US" altLang="zh-CN">
              <a:solidFill>
                <a:schemeClr val="tx1"/>
              </a:solidFill>
              <a:latin typeface="Arial" pitchFamily="34" charset="0"/>
            </a:endParaRPr>
          </a:p>
        </p:txBody>
      </p:sp>
      <p:sp>
        <p:nvSpPr>
          <p:cNvPr id="22534" name="Rectangle 3"/>
          <p:cNvSpPr>
            <a:spLocks noChangeArrowheads="1"/>
          </p:cNvSpPr>
          <p:nvPr/>
        </p:nvSpPr>
        <p:spPr bwMode="auto">
          <a:xfrm>
            <a:off x="2933700" y="3709988"/>
            <a:ext cx="4114800" cy="0"/>
          </a:xfrm>
          <a:prstGeom prst="rect">
            <a:avLst/>
          </a:prstGeom>
          <a:noFill/>
          <a:ln w="9525">
            <a:noFill/>
            <a:miter lim="800000"/>
            <a:headEnd/>
            <a:tailEnd/>
          </a:ln>
        </p:spPr>
        <p:txBody>
          <a:bodyPr wrap="none">
            <a:spAutoFit/>
          </a:bodyPr>
          <a:lstStyle/>
          <a:p>
            <a:pPr algn="ctr"/>
            <a:endParaRPr lang="zh-CN" altLang="en-US"/>
          </a:p>
        </p:txBody>
      </p:sp>
      <p:graphicFrame>
        <p:nvGraphicFramePr>
          <p:cNvPr id="22530" name="Object 4"/>
          <p:cNvGraphicFramePr>
            <a:graphicFrameLocks/>
          </p:cNvGraphicFramePr>
          <p:nvPr/>
        </p:nvGraphicFramePr>
        <p:xfrm>
          <a:off x="1700213" y="2603500"/>
          <a:ext cx="7443787" cy="1357313"/>
        </p:xfrm>
        <a:graphic>
          <a:graphicData uri="http://schemas.openxmlformats.org/presentationml/2006/ole">
            <p:oleObj spid="_x0000_s22530" r:id="rId3" imgW="3974744" imgH="797607" progId="">
              <p:embed/>
            </p:oleObj>
          </a:graphicData>
        </a:graphic>
      </p:graphicFrame>
      <p:sp>
        <p:nvSpPr>
          <p:cNvPr id="22535" name="Rectangle 5"/>
          <p:cNvSpPr>
            <a:spLocks noChangeArrowheads="1"/>
          </p:cNvSpPr>
          <p:nvPr/>
        </p:nvSpPr>
        <p:spPr bwMode="auto">
          <a:xfrm>
            <a:off x="2887663" y="3625850"/>
            <a:ext cx="4206875" cy="0"/>
          </a:xfrm>
          <a:prstGeom prst="rect">
            <a:avLst/>
          </a:prstGeom>
          <a:noFill/>
          <a:ln w="9525">
            <a:noFill/>
            <a:miter lim="800000"/>
            <a:headEnd/>
            <a:tailEnd/>
          </a:ln>
        </p:spPr>
        <p:txBody>
          <a:bodyPr wrap="none">
            <a:spAutoFit/>
          </a:bodyPr>
          <a:lstStyle/>
          <a:p>
            <a:pPr algn="ctr"/>
            <a:endParaRPr lang="zh-CN" altLang="en-US"/>
          </a:p>
        </p:txBody>
      </p:sp>
      <p:sp>
        <p:nvSpPr>
          <p:cNvPr id="22536" name="Rectangle 6"/>
          <p:cNvSpPr>
            <a:spLocks noChangeArrowheads="1"/>
          </p:cNvSpPr>
          <p:nvPr/>
        </p:nvSpPr>
        <p:spPr bwMode="auto">
          <a:xfrm>
            <a:off x="1690688" y="1030288"/>
            <a:ext cx="7453312" cy="1006475"/>
          </a:xfrm>
          <a:prstGeom prst="rect">
            <a:avLst/>
          </a:prstGeom>
          <a:solidFill>
            <a:srgbClr val="D9F1D1"/>
          </a:solidFill>
          <a:ln w="9525">
            <a:noFill/>
            <a:miter lim="800000"/>
            <a:headEnd/>
            <a:tailEnd/>
          </a:ln>
        </p:spPr>
        <p:txBody>
          <a:bodyPr>
            <a:spAutoFit/>
          </a:bodyPr>
          <a:lstStyle/>
          <a:p>
            <a:pPr>
              <a:lnSpc>
                <a:spcPct val="100000"/>
              </a:lnSpc>
            </a:pPr>
            <a:r>
              <a:rPr lang="zh-CN" altLang="en-US" sz="2000">
                <a:solidFill>
                  <a:schemeClr val="tx1"/>
                </a:solidFill>
                <a:latin typeface="宋体" pitchFamily="2" charset="-122"/>
              </a:rPr>
              <a:t>交流电动机中的机、电、磁三种物理量的多变量之间的强耦合，参数的时变性及参数之间关系的非线性，使得建立交流调速系统精确的数学模型极为困难。</a:t>
            </a:r>
            <a:r>
              <a:rPr lang="zh-CN" altLang="en-US" sz="2000">
                <a:solidFill>
                  <a:schemeClr val="tx1"/>
                </a:solidFill>
                <a:latin typeface="Arial" pitchFamily="34" charset="0"/>
              </a:rPr>
              <a:t> </a:t>
            </a:r>
          </a:p>
        </p:txBody>
      </p:sp>
      <p:sp>
        <p:nvSpPr>
          <p:cNvPr id="22537" name="Rectangle 7"/>
          <p:cNvSpPr>
            <a:spLocks noChangeArrowheads="1"/>
          </p:cNvSpPr>
          <p:nvPr/>
        </p:nvSpPr>
        <p:spPr bwMode="auto">
          <a:xfrm>
            <a:off x="1709738" y="2130425"/>
            <a:ext cx="7434262" cy="366713"/>
          </a:xfrm>
          <a:prstGeom prst="rect">
            <a:avLst/>
          </a:prstGeom>
          <a:solidFill>
            <a:srgbClr val="E9C4FE"/>
          </a:solidFill>
          <a:ln w="9525">
            <a:noFill/>
            <a:miter lim="800000"/>
            <a:headEnd/>
            <a:tailEnd/>
          </a:ln>
        </p:spPr>
        <p:txBody>
          <a:bodyPr>
            <a:spAutoFit/>
          </a:bodyPr>
          <a:lstStyle/>
          <a:p>
            <a:pPr>
              <a:lnSpc>
                <a:spcPct val="100000"/>
              </a:lnSpc>
              <a:buFont typeface="Wingdings" pitchFamily="2" charset="2"/>
              <a:buChar char="l"/>
            </a:pPr>
            <a:r>
              <a:rPr lang="zh-CN" altLang="en-US" sz="1800">
                <a:solidFill>
                  <a:schemeClr val="tx1"/>
                </a:solidFill>
                <a:latin typeface="宋体" pitchFamily="2" charset="-122"/>
              </a:rPr>
              <a:t>  只能在一些强假定条件下简化后，来建立其近似的数学模型：</a:t>
            </a:r>
            <a:r>
              <a:rPr lang="zh-CN" altLang="en-US" sz="1800">
                <a:solidFill>
                  <a:schemeClr val="tx1"/>
                </a:solidFill>
                <a:latin typeface="Arial" pitchFamily="34" charset="0"/>
              </a:rPr>
              <a:t> </a:t>
            </a:r>
          </a:p>
        </p:txBody>
      </p:sp>
      <p:graphicFrame>
        <p:nvGraphicFramePr>
          <p:cNvPr id="22531" name="Object 8"/>
          <p:cNvGraphicFramePr>
            <a:graphicFrameLocks/>
          </p:cNvGraphicFramePr>
          <p:nvPr/>
        </p:nvGraphicFramePr>
        <p:xfrm>
          <a:off x="1682750" y="4064000"/>
          <a:ext cx="7461250" cy="1833563"/>
        </p:xfrm>
        <a:graphic>
          <a:graphicData uri="http://schemas.openxmlformats.org/presentationml/2006/ole">
            <p:oleObj spid="_x0000_s22531" r:id="rId4" imgW="5342435" imgH="1386784" progId="">
              <p:embed/>
            </p:oleObj>
          </a:graphicData>
        </a:graphic>
      </p:graphicFrame>
      <p:sp>
        <p:nvSpPr>
          <p:cNvPr id="20490" name="Rectangle 9"/>
          <p:cNvSpPr>
            <a:spLocks noChangeArrowheads="1"/>
          </p:cNvSpPr>
          <p:nvPr/>
        </p:nvSpPr>
        <p:spPr bwMode="auto">
          <a:xfrm>
            <a:off x="1708150" y="6002338"/>
            <a:ext cx="4343400" cy="366712"/>
          </a:xfrm>
          <a:prstGeom prst="rect">
            <a:avLst/>
          </a:prstGeom>
          <a:solidFill>
            <a:srgbClr val="CCFFCC"/>
          </a:solidFill>
          <a:ln w="9525">
            <a:noFill/>
            <a:miter lim="800000"/>
          </a:ln>
        </p:spPr>
        <p:txBody>
          <a:bodyPr>
            <a:spAutoFit/>
          </a:bodyPr>
          <a:lstStyle/>
          <a:p>
            <a:pPr>
              <a:lnSpc>
                <a:spcPct val="100000"/>
              </a:lnSpc>
              <a:defRPr/>
            </a:pPr>
            <a:r>
              <a:rPr lang="zh-CN" altLang="en-US" sz="1800">
                <a:solidFill>
                  <a:schemeClr val="tx1"/>
                </a:solidFill>
                <a:latin typeface="宋体" pitchFamily="2" charset="-122"/>
              </a:rPr>
              <a:t>异步电动机的</a:t>
            </a:r>
            <a:r>
              <a:rPr lang="zh-CN" altLang="en-US" sz="1800">
                <a:solidFill>
                  <a:srgbClr val="FF0000"/>
                </a:solidFill>
                <a:effectLst>
                  <a:outerShdw blurRad="38100" dist="38100" dir="2700000" algn="tl">
                    <a:srgbClr val="000000"/>
                  </a:outerShdw>
                </a:effectLst>
                <a:latin typeface="宋体" pitchFamily="2" charset="-122"/>
              </a:rPr>
              <a:t>微偏线性化</a:t>
            </a:r>
            <a:r>
              <a:rPr lang="zh-CN" altLang="en-US" sz="1800">
                <a:solidFill>
                  <a:schemeClr val="tx1"/>
                </a:solidFill>
                <a:latin typeface="宋体" pitchFamily="2" charset="-122"/>
              </a:rPr>
              <a:t>近似动态结构图</a:t>
            </a:r>
            <a:r>
              <a:rPr lang="zh-CN" altLang="en-US" sz="1800">
                <a:solidFill>
                  <a:schemeClr val="tx1"/>
                </a:solidFill>
                <a:latin typeface="Arial" pitchFamily="34" charset="0"/>
              </a:rPr>
              <a:t> </a:t>
            </a:r>
          </a:p>
        </p:txBody>
      </p:sp>
      <p:sp>
        <p:nvSpPr>
          <p:cNvPr id="22539" name="Rectangle 10"/>
          <p:cNvSpPr>
            <a:spLocks noChangeArrowheads="1"/>
          </p:cNvSpPr>
          <p:nvPr/>
        </p:nvSpPr>
        <p:spPr bwMode="auto">
          <a:xfrm>
            <a:off x="5676900" y="6362700"/>
            <a:ext cx="1373188" cy="366713"/>
          </a:xfrm>
          <a:prstGeom prst="rect">
            <a:avLst/>
          </a:prstGeom>
          <a:solidFill>
            <a:srgbClr val="FFFF99"/>
          </a:solidFill>
          <a:ln w="9525">
            <a:noFill/>
            <a:miter lim="800000"/>
            <a:headEnd/>
            <a:tailEnd/>
          </a:ln>
        </p:spPr>
        <p:txBody>
          <a:bodyPr>
            <a:spAutoFit/>
          </a:bodyPr>
          <a:lstStyle/>
          <a:p>
            <a:pPr>
              <a:lnSpc>
                <a:spcPct val="100000"/>
              </a:lnSpc>
            </a:pPr>
            <a:r>
              <a:rPr lang="zh-CN" altLang="en-US" sz="1800">
                <a:solidFill>
                  <a:schemeClr val="tx1"/>
                </a:solidFill>
                <a:latin typeface="宋体" pitchFamily="2" charset="-122"/>
              </a:rPr>
              <a:t>传递函数为：</a:t>
            </a:r>
            <a:r>
              <a:rPr lang="zh-CN" altLang="en-US" sz="1800">
                <a:solidFill>
                  <a:schemeClr val="tx1"/>
                </a:solidFill>
                <a:latin typeface="Arial" pitchFamily="34" charset="0"/>
              </a:rPr>
              <a:t> </a:t>
            </a:r>
          </a:p>
        </p:txBody>
      </p:sp>
      <p:graphicFrame>
        <p:nvGraphicFramePr>
          <p:cNvPr id="22532" name="Object 11"/>
          <p:cNvGraphicFramePr>
            <a:graphicFrameLocks/>
          </p:cNvGraphicFramePr>
          <p:nvPr/>
        </p:nvGraphicFramePr>
        <p:xfrm>
          <a:off x="7048500" y="5969000"/>
          <a:ext cx="2133600" cy="863600"/>
        </p:xfrm>
        <a:graphic>
          <a:graphicData uri="http://schemas.openxmlformats.org/presentationml/2006/ole">
            <p:oleObj spid="_x0000_s22532" r:id="rId5" imgW="1054100" imgH="431800" progId="">
              <p:embed/>
            </p:oleObj>
          </a:graphicData>
        </a:graphic>
      </p:graphicFrame>
      <p:sp>
        <p:nvSpPr>
          <p:cNvPr id="22540" name="Freeform 12"/>
          <p:cNvSpPr>
            <a:spLocks noChangeArrowheads="1"/>
          </p:cNvSpPr>
          <p:nvPr/>
        </p:nvSpPr>
        <p:spPr bwMode="auto">
          <a:xfrm>
            <a:off x="8108950" y="3538538"/>
            <a:ext cx="588963" cy="2581275"/>
          </a:xfrm>
          <a:custGeom>
            <a:avLst/>
            <a:gdLst>
              <a:gd name="T0" fmla="*/ 45 w 371"/>
              <a:gd name="T1" fmla="*/ 1451 h 1451"/>
              <a:gd name="T2" fmla="*/ 318 w 371"/>
              <a:gd name="T3" fmla="*/ 1043 h 1451"/>
              <a:gd name="T4" fmla="*/ 318 w 371"/>
              <a:gd name="T5" fmla="*/ 544 h 1451"/>
              <a:gd name="T6" fmla="*/ 0 w 371"/>
              <a:gd name="T7" fmla="*/ 0 h 1451"/>
              <a:gd name="T8" fmla="*/ 0 60000 65536"/>
              <a:gd name="T9" fmla="*/ 0 60000 65536"/>
              <a:gd name="T10" fmla="*/ 0 60000 65536"/>
              <a:gd name="T11" fmla="*/ 0 60000 65536"/>
              <a:gd name="T12" fmla="*/ 0 w 371"/>
              <a:gd name="T13" fmla="*/ 0 h 1451"/>
              <a:gd name="T14" fmla="*/ 371 w 371"/>
              <a:gd name="T15" fmla="*/ 1451 h 1451"/>
            </a:gdLst>
            <a:ahLst/>
            <a:cxnLst>
              <a:cxn ang="T8">
                <a:pos x="T0" y="T1"/>
              </a:cxn>
              <a:cxn ang="T9">
                <a:pos x="T2" y="T3"/>
              </a:cxn>
              <a:cxn ang="T10">
                <a:pos x="T4" y="T5"/>
              </a:cxn>
              <a:cxn ang="T11">
                <a:pos x="T6" y="T7"/>
              </a:cxn>
            </a:cxnLst>
            <a:rect l="T12" t="T13" r="T14" b="T15"/>
            <a:pathLst>
              <a:path w="371" h="1451">
                <a:moveTo>
                  <a:pt x="45" y="1451"/>
                </a:moveTo>
                <a:cubicBezTo>
                  <a:pt x="159" y="1322"/>
                  <a:pt x="273" y="1194"/>
                  <a:pt x="318" y="1043"/>
                </a:cubicBezTo>
                <a:cubicBezTo>
                  <a:pt x="363" y="892"/>
                  <a:pt x="371" y="718"/>
                  <a:pt x="318" y="544"/>
                </a:cubicBezTo>
                <a:cubicBezTo>
                  <a:pt x="265" y="370"/>
                  <a:pt x="60" y="91"/>
                  <a:pt x="0" y="0"/>
                </a:cubicBezTo>
              </a:path>
            </a:pathLst>
          </a:custGeom>
          <a:noFill/>
          <a:ln w="9525">
            <a:solidFill>
              <a:srgbClr val="FF3300"/>
            </a:solidFill>
            <a:round/>
            <a:headEnd/>
            <a:tailEnd/>
          </a:ln>
        </p:spPr>
        <p:txBody>
          <a:bodyPr/>
          <a:lstStyle/>
          <a:p>
            <a:endParaRPr lang="zh-CN" altLang="en-US"/>
          </a:p>
        </p:txBody>
      </p:sp>
      <p:sp>
        <p:nvSpPr>
          <p:cNvPr id="22541" name="Line 13"/>
          <p:cNvSpPr>
            <a:spLocks noChangeShapeType="1"/>
          </p:cNvSpPr>
          <p:nvPr/>
        </p:nvSpPr>
        <p:spPr bwMode="auto">
          <a:xfrm flipH="1" flipV="1">
            <a:off x="7864475" y="3243263"/>
            <a:ext cx="287338" cy="358775"/>
          </a:xfrm>
          <a:prstGeom prst="line">
            <a:avLst/>
          </a:prstGeom>
          <a:noFill/>
          <a:ln w="9525">
            <a:solidFill>
              <a:srgbClr val="FF3300"/>
            </a:solidFill>
            <a:round/>
            <a:headEnd/>
            <a:tailEnd type="triangle" w="med" len="med"/>
          </a:ln>
        </p:spPr>
        <p:txBody>
          <a:bodyPr/>
          <a:lstStyle/>
          <a:p>
            <a:endParaRPr lang="zh-CN" altLang="en-US"/>
          </a:p>
        </p:txBody>
      </p:sp>
      <p:sp>
        <p:nvSpPr>
          <p:cNvPr id="20"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5"/>
          <p:cNvSpPr>
            <a:spLocks noChangeArrowheads="1"/>
          </p:cNvSpPr>
          <p:nvPr/>
        </p:nvSpPr>
        <p:spPr bwMode="auto">
          <a:xfrm>
            <a:off x="0" y="2038350"/>
            <a:ext cx="1671638" cy="614363"/>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1709738" y="249238"/>
            <a:ext cx="6218237" cy="762000"/>
          </a:xfrm>
        </p:spPr>
        <p:txBody>
          <a:bodyPr/>
          <a:lstStyle/>
          <a:p>
            <a:pPr eaLnBrk="1" hangingPunct="1"/>
            <a:r>
              <a:rPr lang="en-US" altLang="zh-CN" sz="2800" smtClean="0">
                <a:ea typeface="宋体" pitchFamily="2" charset="-122"/>
              </a:rPr>
              <a:t>6.2.3 </a:t>
            </a:r>
            <a:r>
              <a:rPr lang="zh-CN" altLang="en-US" sz="2800" smtClean="0">
                <a:ea typeface="宋体" pitchFamily="2" charset="-122"/>
              </a:rPr>
              <a:t>闭环控制的调压调速系统</a:t>
            </a:r>
          </a:p>
        </p:txBody>
      </p:sp>
      <p:sp>
        <p:nvSpPr>
          <p:cNvPr id="101379" name="Rectangle 3"/>
          <p:cNvSpPr>
            <a:spLocks noChangeArrowheads="1"/>
          </p:cNvSpPr>
          <p:nvPr/>
        </p:nvSpPr>
        <p:spPr bwMode="auto">
          <a:xfrm>
            <a:off x="1677988" y="966788"/>
            <a:ext cx="7337425" cy="554037"/>
          </a:xfrm>
          <a:prstGeom prst="rect">
            <a:avLst/>
          </a:prstGeom>
          <a:noFill/>
          <a:ln w="9525">
            <a:noFill/>
            <a:miter lim="800000"/>
            <a:headEnd/>
            <a:tailEnd/>
          </a:ln>
        </p:spPr>
        <p:txBody>
          <a:bodyPr/>
          <a:lstStyle/>
          <a:p>
            <a:pPr>
              <a:buClr>
                <a:srgbClr val="FF9933"/>
              </a:buClr>
              <a:buFont typeface="Wingdings" pitchFamily="2" charset="2"/>
              <a:buNone/>
            </a:pPr>
            <a:r>
              <a:rPr lang="zh-CN" altLang="en-US" sz="2000">
                <a:solidFill>
                  <a:schemeClr val="tx1"/>
                </a:solidFill>
                <a:latin typeface="Arial" pitchFamily="34" charset="0"/>
              </a:rPr>
              <a:t>要求带恒转矩负载的调压系统具有较大的调速范围时，用交流力矩电机，但</a:t>
            </a:r>
            <a:r>
              <a:rPr lang="zh-CN" altLang="en-US" sz="2000">
                <a:solidFill>
                  <a:srgbClr val="FF0000"/>
                </a:solidFill>
                <a:latin typeface="Arial" pitchFamily="34" charset="0"/>
              </a:rPr>
              <a:t>机械特性较软；</a:t>
            </a:r>
            <a:r>
              <a:rPr lang="zh-CN" altLang="en-US" sz="2000">
                <a:solidFill>
                  <a:schemeClr val="tx1"/>
                </a:solidFill>
                <a:latin typeface="Arial" pitchFamily="34" charset="0"/>
              </a:rPr>
              <a:t>须采用带转速反馈的闭环控制系统，解决</a:t>
            </a:r>
            <a:r>
              <a:rPr lang="zh-CN" altLang="en-US" sz="2000">
                <a:solidFill>
                  <a:srgbClr val="FF0000"/>
                </a:solidFill>
                <a:latin typeface="Arial" pitchFamily="34" charset="0"/>
              </a:rPr>
              <a:t>机械特性较软问题</a:t>
            </a:r>
            <a:r>
              <a:rPr lang="zh-CN" altLang="en-US" sz="2000">
                <a:solidFill>
                  <a:schemeClr val="tx1"/>
                </a:solidFill>
                <a:latin typeface="Arial" pitchFamily="34" charset="0"/>
              </a:rPr>
              <a:t>。</a:t>
            </a:r>
          </a:p>
        </p:txBody>
      </p:sp>
      <p:sp>
        <p:nvSpPr>
          <p:cNvPr id="101380" name="Rectangle 4"/>
          <p:cNvSpPr>
            <a:spLocks noChangeArrowheads="1"/>
          </p:cNvSpPr>
          <p:nvPr/>
        </p:nvSpPr>
        <p:spPr bwMode="auto">
          <a:xfrm>
            <a:off x="3400425" y="5767388"/>
            <a:ext cx="4033838" cy="701675"/>
          </a:xfrm>
          <a:prstGeom prst="rect">
            <a:avLst/>
          </a:prstGeom>
          <a:noFill/>
          <a:ln w="9525">
            <a:noFill/>
            <a:miter lim="800000"/>
            <a:headEnd/>
            <a:tailEnd/>
          </a:ln>
        </p:spPr>
        <p:txBody>
          <a:bodyPr>
            <a:spAutoFit/>
          </a:bodyPr>
          <a:lstStyle/>
          <a:p>
            <a:pPr algn="ctr">
              <a:lnSpc>
                <a:spcPct val="100000"/>
              </a:lnSpc>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6-7  </a:t>
            </a:r>
            <a:r>
              <a:rPr lang="zh-CN" altLang="en-US" sz="2000">
                <a:solidFill>
                  <a:schemeClr val="tx1"/>
                </a:solidFill>
                <a:latin typeface="Times New Roman" pitchFamily="18" charset="0"/>
              </a:rPr>
              <a:t>带转速负反馈闭环控制的交流调压调速系统 </a:t>
            </a:r>
          </a:p>
        </p:txBody>
      </p:sp>
      <p:sp>
        <p:nvSpPr>
          <p:cNvPr id="13"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5"/>
          <p:cNvSpPr>
            <a:spLocks noChangeArrowheads="1"/>
          </p:cNvSpPr>
          <p:nvPr/>
        </p:nvSpPr>
        <p:spPr bwMode="auto">
          <a:xfrm>
            <a:off x="0" y="2038350"/>
            <a:ext cx="1671638" cy="614363"/>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pic>
        <p:nvPicPr>
          <p:cNvPr id="101387" name="Picture 12"/>
          <p:cNvPicPr>
            <a:picLocks noChangeAspect="1" noChangeArrowheads="1"/>
          </p:cNvPicPr>
          <p:nvPr/>
        </p:nvPicPr>
        <p:blipFill>
          <a:blip r:embed="rId8" cstate="print"/>
          <a:srcRect/>
          <a:stretch>
            <a:fillRect/>
          </a:stretch>
        </p:blipFill>
        <p:spPr bwMode="auto">
          <a:xfrm>
            <a:off x="3148013" y="2125663"/>
            <a:ext cx="4130675" cy="3533775"/>
          </a:xfrm>
          <a:prstGeom prst="rect">
            <a:avLst/>
          </a:prstGeom>
          <a:noFill/>
          <a:ln w="9525">
            <a:noFill/>
            <a:miter lim="800000"/>
            <a:headEnd/>
            <a:tailEnd/>
          </a:ln>
        </p:spPr>
      </p:pic>
    </p:spTree>
  </p:cSld>
  <p:clrMapOvr>
    <a:masterClrMapping/>
  </p:clrMapOvr>
  <p:transition spd="med">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Rectangle 3"/>
          <p:cNvSpPr>
            <a:spLocks noChangeArrowheads="1"/>
          </p:cNvSpPr>
          <p:nvPr/>
        </p:nvSpPr>
        <p:spPr bwMode="auto">
          <a:xfrm>
            <a:off x="1725613" y="1038225"/>
            <a:ext cx="7418387" cy="701675"/>
          </a:xfrm>
          <a:prstGeom prst="rect">
            <a:avLst/>
          </a:prstGeom>
          <a:solidFill>
            <a:srgbClr val="FFFF99"/>
          </a:solidFill>
          <a:ln w="9525">
            <a:noFill/>
            <a:miter lim="800000"/>
            <a:headEnd/>
            <a:tailEnd/>
          </a:ln>
        </p:spPr>
        <p:txBody>
          <a:bodyPr anchor="ctr">
            <a:spAutoFit/>
          </a:bodyPr>
          <a:lstStyle/>
          <a:p>
            <a:pPr>
              <a:lnSpc>
                <a:spcPct val="100000"/>
              </a:lnSpc>
            </a:pPr>
            <a:r>
              <a:rPr lang="zh-CN" altLang="en-US" sz="2000">
                <a:solidFill>
                  <a:srgbClr val="0000FF"/>
                </a:solidFill>
                <a:latin typeface="Arial" pitchFamily="34" charset="0"/>
              </a:rPr>
              <a:t>缺点：</a:t>
            </a:r>
            <a:r>
              <a:rPr lang="zh-CN" altLang="en-US" sz="2000">
                <a:solidFill>
                  <a:schemeClr val="tx1"/>
                </a:solidFill>
                <a:latin typeface="Arial" pitchFamily="34" charset="0"/>
              </a:rPr>
              <a:t>调速范围小</a:t>
            </a:r>
            <a:r>
              <a:rPr lang="en-US" altLang="zh-CN" sz="2000">
                <a:solidFill>
                  <a:schemeClr val="tx1"/>
                </a:solidFill>
                <a:latin typeface="Arial" pitchFamily="34" charset="0"/>
              </a:rPr>
              <a:t>,</a:t>
            </a:r>
            <a:r>
              <a:rPr lang="zh-CN" altLang="en-US" sz="2000">
                <a:solidFill>
                  <a:schemeClr val="tx1"/>
                </a:solidFill>
                <a:latin typeface="Arial" pitchFamily="34" charset="0"/>
              </a:rPr>
              <a:t>调速精度低</a:t>
            </a:r>
            <a:r>
              <a:rPr lang="en-US" altLang="zh-CN" sz="2000">
                <a:solidFill>
                  <a:schemeClr val="tx1"/>
                </a:solidFill>
                <a:latin typeface="Arial" pitchFamily="34" charset="0"/>
              </a:rPr>
              <a:t>,</a:t>
            </a:r>
            <a:r>
              <a:rPr lang="zh-CN" altLang="en-US" sz="2000">
                <a:solidFill>
                  <a:schemeClr val="tx1"/>
                </a:solidFill>
                <a:latin typeface="Arial" pitchFamily="34" charset="0"/>
              </a:rPr>
              <a:t>系统效率低</a:t>
            </a:r>
            <a:r>
              <a:rPr lang="en-US" altLang="zh-CN" sz="2000">
                <a:solidFill>
                  <a:schemeClr val="tx1"/>
                </a:solidFill>
                <a:latin typeface="Arial" pitchFamily="34" charset="0"/>
              </a:rPr>
              <a:t>,</a:t>
            </a:r>
            <a:r>
              <a:rPr lang="zh-CN" altLang="en-US" sz="2000">
                <a:solidFill>
                  <a:schemeClr val="tx1"/>
                </a:solidFill>
                <a:latin typeface="Arial" pitchFamily="34" charset="0"/>
              </a:rPr>
              <a:t>调速时电机发热严重</a:t>
            </a:r>
          </a:p>
          <a:p>
            <a:pPr>
              <a:lnSpc>
                <a:spcPct val="100000"/>
              </a:lnSpc>
            </a:pPr>
            <a:r>
              <a:rPr lang="zh-CN" altLang="en-US" sz="2000">
                <a:solidFill>
                  <a:srgbClr val="FF3300"/>
                </a:solidFill>
                <a:latin typeface="Arial" pitchFamily="34" charset="0"/>
              </a:rPr>
              <a:t>优点：</a:t>
            </a:r>
            <a:r>
              <a:rPr lang="zh-CN" altLang="en-US" sz="2000">
                <a:solidFill>
                  <a:schemeClr val="tx1"/>
                </a:solidFill>
                <a:latin typeface="Arial" pitchFamily="34" charset="0"/>
              </a:rPr>
              <a:t>系统结构简单，容易实现，成本低廉</a:t>
            </a:r>
          </a:p>
        </p:txBody>
      </p:sp>
      <p:sp>
        <p:nvSpPr>
          <p:cNvPr id="552964" name="Rectangle 4"/>
          <p:cNvSpPr>
            <a:spLocks noChangeArrowheads="1"/>
          </p:cNvSpPr>
          <p:nvPr/>
        </p:nvSpPr>
        <p:spPr bwMode="auto">
          <a:xfrm>
            <a:off x="1714500" y="2959100"/>
            <a:ext cx="533400" cy="2225675"/>
          </a:xfrm>
          <a:prstGeom prst="rect">
            <a:avLst/>
          </a:prstGeom>
          <a:solidFill>
            <a:srgbClr val="FFCC99"/>
          </a:solidFill>
          <a:ln w="9525">
            <a:noFill/>
            <a:miter lim="800000"/>
          </a:ln>
          <a:effectLst/>
        </p:spPr>
        <p:txBody>
          <a:bodyPr anchor="ctr">
            <a:spAutoFit/>
          </a:bodyPr>
          <a:lstStyle/>
          <a:p>
            <a:pPr>
              <a:lnSpc>
                <a:spcPct val="100000"/>
              </a:lnSpc>
              <a:defRPr/>
            </a:pPr>
            <a:r>
              <a:rPr lang="zh-CN" altLang="en-US" sz="2000">
                <a:solidFill>
                  <a:schemeClr val="tx1"/>
                </a:solidFill>
                <a:effectLst>
                  <a:outerShdw blurRad="38100" dist="38100" dir="2700000" algn="tl">
                    <a:srgbClr val="FFFFFF"/>
                  </a:outerShdw>
                </a:effectLst>
                <a:latin typeface="Arial" pitchFamily="34" charset="0"/>
              </a:rPr>
              <a:t>主要的应用领域 </a:t>
            </a:r>
          </a:p>
        </p:txBody>
      </p:sp>
      <p:sp>
        <p:nvSpPr>
          <p:cNvPr id="102404" name="AutoShape 5"/>
          <p:cNvSpPr>
            <a:spLocks/>
          </p:cNvSpPr>
          <p:nvPr/>
        </p:nvSpPr>
        <p:spPr bwMode="auto">
          <a:xfrm>
            <a:off x="2247900" y="2197100"/>
            <a:ext cx="196850" cy="3756025"/>
          </a:xfrm>
          <a:prstGeom prst="leftBrace">
            <a:avLst>
              <a:gd name="adj1" fmla="val 158829"/>
              <a:gd name="adj2" fmla="val 50000"/>
            </a:avLst>
          </a:prstGeom>
          <a:noFill/>
          <a:ln w="9525">
            <a:solidFill>
              <a:schemeClr val="tx1"/>
            </a:solidFill>
            <a:round/>
            <a:headEnd/>
            <a:tailEnd/>
          </a:ln>
        </p:spPr>
        <p:txBody>
          <a:bodyPr wrap="none" anchor="ctr"/>
          <a:lstStyle/>
          <a:p>
            <a:pPr algn="ctr"/>
            <a:endParaRPr lang="zh-CN" altLang="en-US"/>
          </a:p>
        </p:txBody>
      </p:sp>
      <p:sp>
        <p:nvSpPr>
          <p:cNvPr id="102405" name="Rectangle 6"/>
          <p:cNvSpPr>
            <a:spLocks noChangeArrowheads="1"/>
          </p:cNvSpPr>
          <p:nvPr/>
        </p:nvSpPr>
        <p:spPr bwMode="auto">
          <a:xfrm>
            <a:off x="2476500" y="1849438"/>
            <a:ext cx="2992438" cy="396875"/>
          </a:xfrm>
          <a:prstGeom prst="rect">
            <a:avLst/>
          </a:prstGeom>
          <a:solidFill>
            <a:srgbClr val="E9C4FE"/>
          </a:solidFill>
          <a:ln w="9525">
            <a:noFill/>
            <a:miter lim="800000"/>
            <a:headEnd/>
            <a:tailEnd/>
          </a:ln>
        </p:spPr>
        <p:txBody>
          <a:bodyPr anchor="ctr">
            <a:spAutoFit/>
          </a:bodyPr>
          <a:lstStyle/>
          <a:p>
            <a:pPr>
              <a:lnSpc>
                <a:spcPct val="100000"/>
              </a:lnSpc>
            </a:pPr>
            <a:r>
              <a:rPr lang="en-US" altLang="zh-CN" sz="2000">
                <a:solidFill>
                  <a:schemeClr val="tx1"/>
                </a:solidFill>
                <a:latin typeface="Arial" pitchFamily="34" charset="0"/>
              </a:rPr>
              <a:t>1</a:t>
            </a:r>
            <a:r>
              <a:rPr lang="zh-CN" altLang="en-US" sz="2000">
                <a:solidFill>
                  <a:schemeClr val="tx1"/>
                </a:solidFill>
                <a:latin typeface="Arial" pitchFamily="34" charset="0"/>
              </a:rPr>
              <a:t>．需要调速运行的场合</a:t>
            </a:r>
          </a:p>
        </p:txBody>
      </p:sp>
      <p:sp>
        <p:nvSpPr>
          <p:cNvPr id="102406" name="Rectangle 7"/>
          <p:cNvSpPr>
            <a:spLocks noChangeArrowheads="1"/>
          </p:cNvSpPr>
          <p:nvPr/>
        </p:nvSpPr>
        <p:spPr bwMode="auto">
          <a:xfrm>
            <a:off x="2444750" y="3741738"/>
            <a:ext cx="3763963" cy="396875"/>
          </a:xfrm>
          <a:prstGeom prst="rect">
            <a:avLst/>
          </a:prstGeom>
          <a:solidFill>
            <a:srgbClr val="E9C4FE"/>
          </a:solidFill>
          <a:ln w="9525">
            <a:noFill/>
            <a:miter lim="800000"/>
            <a:headEnd/>
            <a:tailEnd/>
          </a:ln>
        </p:spPr>
        <p:txBody>
          <a:bodyPr anchor="ctr">
            <a:spAutoFit/>
          </a:bodyPr>
          <a:lstStyle/>
          <a:p>
            <a:pPr>
              <a:lnSpc>
                <a:spcPct val="100000"/>
              </a:lnSpc>
            </a:pPr>
            <a:r>
              <a:rPr lang="en-US" altLang="zh-CN" sz="2000">
                <a:solidFill>
                  <a:schemeClr val="tx1"/>
                </a:solidFill>
                <a:latin typeface="Arial" pitchFamily="34" charset="0"/>
              </a:rPr>
              <a:t>2</a:t>
            </a:r>
            <a:r>
              <a:rPr lang="zh-CN" altLang="en-US" sz="2000">
                <a:solidFill>
                  <a:schemeClr val="tx1"/>
                </a:solidFill>
                <a:latin typeface="Arial" pitchFamily="34" charset="0"/>
              </a:rPr>
              <a:t>．异步电动机“软起动”装置</a:t>
            </a:r>
          </a:p>
        </p:txBody>
      </p:sp>
      <p:sp>
        <p:nvSpPr>
          <p:cNvPr id="102407" name="Rectangle 8"/>
          <p:cNvSpPr>
            <a:spLocks noChangeArrowheads="1"/>
          </p:cNvSpPr>
          <p:nvPr/>
        </p:nvSpPr>
        <p:spPr bwMode="auto">
          <a:xfrm>
            <a:off x="2516188" y="5665788"/>
            <a:ext cx="3136900" cy="396875"/>
          </a:xfrm>
          <a:prstGeom prst="rect">
            <a:avLst/>
          </a:prstGeom>
          <a:solidFill>
            <a:srgbClr val="E9C4FE"/>
          </a:solidFill>
          <a:ln w="9525">
            <a:noFill/>
            <a:miter lim="800000"/>
            <a:headEnd/>
            <a:tailEnd/>
          </a:ln>
        </p:spPr>
        <p:txBody>
          <a:bodyPr anchor="ctr">
            <a:spAutoFit/>
          </a:bodyPr>
          <a:lstStyle/>
          <a:p>
            <a:pPr>
              <a:lnSpc>
                <a:spcPct val="100000"/>
              </a:lnSpc>
            </a:pPr>
            <a:r>
              <a:rPr lang="en-US" altLang="zh-CN" sz="2000">
                <a:solidFill>
                  <a:schemeClr val="tx1"/>
                </a:solidFill>
                <a:latin typeface="Arial" pitchFamily="34" charset="0"/>
              </a:rPr>
              <a:t>3</a:t>
            </a:r>
            <a:r>
              <a:rPr lang="zh-CN" altLang="en-US" sz="2000">
                <a:solidFill>
                  <a:schemeClr val="tx1"/>
                </a:solidFill>
                <a:latin typeface="Arial" pitchFamily="34" charset="0"/>
              </a:rPr>
              <a:t>．风机、泵类的调速节能</a:t>
            </a:r>
          </a:p>
        </p:txBody>
      </p:sp>
      <p:sp>
        <p:nvSpPr>
          <p:cNvPr id="552969" name="Rectangle 9"/>
          <p:cNvSpPr>
            <a:spLocks noChangeArrowheads="1"/>
          </p:cNvSpPr>
          <p:nvPr/>
        </p:nvSpPr>
        <p:spPr bwMode="auto">
          <a:xfrm>
            <a:off x="2678113" y="2276475"/>
            <a:ext cx="6432550" cy="1412875"/>
          </a:xfrm>
          <a:prstGeom prst="rect">
            <a:avLst/>
          </a:prstGeom>
          <a:solidFill>
            <a:srgbClr val="CCFFFF"/>
          </a:solidFill>
          <a:ln w="9525">
            <a:noFill/>
            <a:miter lim="800000"/>
            <a:headEnd/>
            <a:tailEnd/>
          </a:ln>
        </p:spPr>
        <p:txBody>
          <a:bodyPr anchor="ctr">
            <a:spAutoFit/>
          </a:bodyPr>
          <a:lstStyle/>
          <a:p>
            <a:pPr>
              <a:lnSpc>
                <a:spcPct val="120000"/>
              </a:lnSpc>
              <a:buClr>
                <a:srgbClr val="0000FF"/>
              </a:buClr>
              <a:buFont typeface="Wingdings" pitchFamily="2" charset="2"/>
              <a:buChar char="u"/>
            </a:pPr>
            <a:r>
              <a:rPr lang="zh-CN" altLang="en-US" sz="1800">
                <a:solidFill>
                  <a:schemeClr val="tx1"/>
                </a:solidFill>
                <a:latin typeface="Times New Roman" pitchFamily="18" charset="0"/>
              </a:rPr>
              <a:t>交流调压</a:t>
            </a:r>
            <a:r>
              <a:rPr lang="en-US" altLang="zh-CN" sz="1800">
                <a:solidFill>
                  <a:schemeClr val="tx1"/>
                </a:solidFill>
                <a:latin typeface="Times New Roman" pitchFamily="18" charset="0"/>
              </a:rPr>
              <a:t>:Ⅰ</a:t>
            </a:r>
            <a:r>
              <a:rPr lang="zh-CN" altLang="en-US" sz="1800">
                <a:solidFill>
                  <a:schemeClr val="tx1"/>
                </a:solidFill>
                <a:latin typeface="Times New Roman" pitchFamily="18" charset="0"/>
              </a:rPr>
              <a:t>象限，能耗制动</a:t>
            </a:r>
            <a:r>
              <a:rPr lang="en-US" altLang="zh-CN" sz="1800">
                <a:solidFill>
                  <a:schemeClr val="tx1"/>
                </a:solidFill>
                <a:latin typeface="Times New Roman" pitchFamily="18" charset="0"/>
              </a:rPr>
              <a:t>:Ⅱ</a:t>
            </a:r>
            <a:r>
              <a:rPr lang="zh-CN" altLang="en-US" sz="1800">
                <a:solidFill>
                  <a:schemeClr val="tx1"/>
                </a:solidFill>
                <a:latin typeface="Times New Roman" pitchFamily="18" charset="0"/>
              </a:rPr>
              <a:t>象限，配合接触器</a:t>
            </a:r>
            <a:r>
              <a:rPr lang="en-US" altLang="zh-CN" sz="1800">
                <a:solidFill>
                  <a:schemeClr val="tx1"/>
                </a:solidFill>
                <a:latin typeface="Times New Roman" pitchFamily="18" charset="0"/>
              </a:rPr>
              <a:t>:</a:t>
            </a:r>
            <a:r>
              <a:rPr lang="zh-CN" altLang="en-US" sz="1800">
                <a:solidFill>
                  <a:schemeClr val="tx1"/>
                </a:solidFill>
                <a:latin typeface="Times New Roman" pitchFamily="18" charset="0"/>
              </a:rPr>
              <a:t>四象限</a:t>
            </a:r>
          </a:p>
          <a:p>
            <a:pPr>
              <a:lnSpc>
                <a:spcPct val="120000"/>
              </a:lnSpc>
              <a:buClr>
                <a:srgbClr val="0000FF"/>
              </a:buClr>
              <a:buFont typeface="Wingdings" pitchFamily="2" charset="2"/>
              <a:buChar char="u"/>
            </a:pPr>
            <a:r>
              <a:rPr lang="zh-CN" altLang="en-US" sz="1800">
                <a:solidFill>
                  <a:schemeClr val="tx1"/>
                </a:solidFill>
                <a:latin typeface="Times New Roman" pitchFamily="18" charset="0"/>
              </a:rPr>
              <a:t>因此，需要调速运行的工作机械或负载，理论上都可以使用调速系统来实现 ，例“交调”电梯。（注意：选用合适电机，电机冷却问题）</a:t>
            </a:r>
          </a:p>
        </p:txBody>
      </p:sp>
      <p:sp>
        <p:nvSpPr>
          <p:cNvPr id="552970" name="Rectangle 10"/>
          <p:cNvSpPr>
            <a:spLocks noChangeArrowheads="1"/>
          </p:cNvSpPr>
          <p:nvPr/>
        </p:nvSpPr>
        <p:spPr bwMode="auto">
          <a:xfrm>
            <a:off x="2660650" y="4175125"/>
            <a:ext cx="6483350" cy="1412875"/>
          </a:xfrm>
          <a:prstGeom prst="rect">
            <a:avLst/>
          </a:prstGeom>
          <a:solidFill>
            <a:srgbClr val="CCFFCC"/>
          </a:solidFill>
          <a:ln w="9525">
            <a:noFill/>
            <a:miter lim="800000"/>
            <a:headEnd/>
            <a:tailEnd/>
          </a:ln>
        </p:spPr>
        <p:txBody>
          <a:bodyPr anchor="ctr">
            <a:spAutoFit/>
          </a:bodyPr>
          <a:lstStyle/>
          <a:p>
            <a:pPr>
              <a:lnSpc>
                <a:spcPct val="120000"/>
              </a:lnSpc>
              <a:buClr>
                <a:srgbClr val="6B6EFB"/>
              </a:buClr>
              <a:buFont typeface="Wingdings" pitchFamily="2" charset="2"/>
              <a:buChar char="u"/>
            </a:pPr>
            <a:r>
              <a:rPr lang="zh-CN" altLang="en-US" sz="1800">
                <a:solidFill>
                  <a:srgbClr val="FF3300"/>
                </a:solidFill>
                <a:latin typeface="Arial" pitchFamily="34" charset="0"/>
              </a:rPr>
              <a:t>异步电动机的“软起动装置”：</a:t>
            </a:r>
            <a:r>
              <a:rPr lang="zh-CN" altLang="en-US" sz="1800">
                <a:solidFill>
                  <a:schemeClr val="tx1"/>
                </a:solidFill>
                <a:latin typeface="Arial" pitchFamily="34" charset="0"/>
              </a:rPr>
              <a:t>利用带有限流环节的交流调压器就可实现异步电动机的降压起动，起动电流的最大值可限定。</a:t>
            </a:r>
          </a:p>
          <a:p>
            <a:pPr>
              <a:lnSpc>
                <a:spcPct val="120000"/>
              </a:lnSpc>
              <a:buClr>
                <a:srgbClr val="6B6EFB"/>
              </a:buClr>
              <a:buFont typeface="Wingdings" pitchFamily="2" charset="2"/>
              <a:buChar char="u"/>
            </a:pPr>
            <a:r>
              <a:rPr lang="zh-CN" altLang="en-US" sz="1800">
                <a:solidFill>
                  <a:schemeClr val="tx1"/>
                </a:solidFill>
                <a:latin typeface="Arial" pitchFamily="34" charset="0"/>
              </a:rPr>
              <a:t>若使软起动装置同时带有一定的调速功能，则称之为：异步电动机的</a:t>
            </a:r>
            <a:r>
              <a:rPr lang="zh-CN" altLang="en-US" sz="1800">
                <a:solidFill>
                  <a:srgbClr val="FF3300"/>
                </a:solidFill>
                <a:latin typeface="Arial" pitchFamily="34" charset="0"/>
              </a:rPr>
              <a:t>“多功能控制器”。</a:t>
            </a:r>
          </a:p>
        </p:txBody>
      </p:sp>
      <p:sp>
        <p:nvSpPr>
          <p:cNvPr id="552971" name="Rectangle 11"/>
          <p:cNvSpPr>
            <a:spLocks noChangeArrowheads="1"/>
          </p:cNvSpPr>
          <p:nvPr/>
        </p:nvSpPr>
        <p:spPr bwMode="auto">
          <a:xfrm>
            <a:off x="1920875" y="6321425"/>
            <a:ext cx="7083425" cy="422275"/>
          </a:xfrm>
          <a:prstGeom prst="rect">
            <a:avLst/>
          </a:prstGeom>
          <a:solidFill>
            <a:srgbClr val="CCFFCC"/>
          </a:solidFill>
          <a:ln w="9525">
            <a:noFill/>
            <a:miter lim="800000"/>
            <a:headEnd/>
            <a:tailEnd/>
          </a:ln>
        </p:spPr>
        <p:txBody>
          <a:bodyPr anchor="ctr">
            <a:spAutoFit/>
          </a:bodyPr>
          <a:lstStyle/>
          <a:p>
            <a:pPr>
              <a:lnSpc>
                <a:spcPct val="120000"/>
              </a:lnSpc>
              <a:buClr>
                <a:srgbClr val="FF3300"/>
              </a:buClr>
              <a:buFont typeface="Wingdings" pitchFamily="2" charset="2"/>
              <a:buChar char="u"/>
            </a:pPr>
            <a:r>
              <a:rPr lang="zh-CN" altLang="en-US" sz="1800">
                <a:solidFill>
                  <a:schemeClr val="tx1"/>
                </a:solidFill>
                <a:latin typeface="Arial" pitchFamily="34" charset="0"/>
              </a:rPr>
              <a:t>   风机、泵类的调速</a:t>
            </a:r>
            <a:r>
              <a:rPr lang="zh-CN" altLang="en-US" sz="1800">
                <a:solidFill>
                  <a:srgbClr val="FF3300"/>
                </a:solidFill>
                <a:latin typeface="Arial" pitchFamily="34" charset="0"/>
              </a:rPr>
              <a:t>节能</a:t>
            </a:r>
            <a:r>
              <a:rPr lang="zh-CN" altLang="en-US" sz="1800">
                <a:solidFill>
                  <a:schemeClr val="tx1"/>
                </a:solidFill>
                <a:latin typeface="Arial" pitchFamily="34" charset="0"/>
              </a:rPr>
              <a:t>是调压调速系统应用得最多的领域之一。</a:t>
            </a:r>
          </a:p>
        </p:txBody>
      </p:sp>
      <p:sp>
        <p:nvSpPr>
          <p:cNvPr id="102411" name="Rectangle 12"/>
          <p:cNvSpPr>
            <a:spLocks noChangeArrowheads="1"/>
          </p:cNvSpPr>
          <p:nvPr/>
        </p:nvSpPr>
        <p:spPr bwMode="auto">
          <a:xfrm>
            <a:off x="1751013" y="206375"/>
            <a:ext cx="4846637" cy="762000"/>
          </a:xfrm>
          <a:prstGeom prst="rect">
            <a:avLst/>
          </a:prstGeom>
          <a:noFill/>
          <a:ln w="9525">
            <a:noFill/>
            <a:miter lim="800000"/>
            <a:headEnd/>
            <a:tailEnd/>
          </a:ln>
        </p:spPr>
        <p:txBody>
          <a:bodyPr lIns="0" tIns="0" bIns="0" anchor="ctr"/>
          <a:lstStyle/>
          <a:p>
            <a:r>
              <a:rPr lang="en-US" altLang="zh-CN" sz="2800">
                <a:solidFill>
                  <a:schemeClr val="tx1"/>
                </a:solidFill>
                <a:latin typeface="Arial" pitchFamily="34" charset="0"/>
              </a:rPr>
              <a:t>6.2.4</a:t>
            </a:r>
            <a:r>
              <a:rPr lang="zh-CN" altLang="en-US" sz="2800">
                <a:solidFill>
                  <a:schemeClr val="tx1"/>
                </a:solidFill>
                <a:latin typeface="Arial" pitchFamily="34" charset="0"/>
              </a:rPr>
              <a:t>降压调速控制应用</a:t>
            </a:r>
          </a:p>
        </p:txBody>
      </p:sp>
      <p:sp>
        <p:nvSpPr>
          <p:cNvPr id="18"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5"/>
          <p:cNvSpPr>
            <a:spLocks noChangeArrowheads="1"/>
          </p:cNvSpPr>
          <p:nvPr/>
        </p:nvSpPr>
        <p:spPr bwMode="auto">
          <a:xfrm>
            <a:off x="0" y="2038350"/>
            <a:ext cx="1671638" cy="614363"/>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552963"/>
                                        </p:tgtEl>
                                        <p:attrNameLst>
                                          <p:attrName>style.visibility</p:attrName>
                                        </p:attrNameLst>
                                      </p:cBhvr>
                                      <p:to>
                                        <p:strVal val="visible"/>
                                      </p:to>
                                    </p:set>
                                    <p:animEffect transition="in" filter="strips(downRight)">
                                      <p:cBhvr>
                                        <p:cTn id="7" dur="500"/>
                                        <p:tgtEl>
                                          <p:spTgt spid="55296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52969"/>
                                        </p:tgtEl>
                                        <p:attrNameLst>
                                          <p:attrName>style.visibility</p:attrName>
                                        </p:attrNameLst>
                                      </p:cBhvr>
                                      <p:to>
                                        <p:strVal val="visible"/>
                                      </p:to>
                                    </p:set>
                                    <p:anim calcmode="lin" valueType="num">
                                      <p:cBhvr additive="base">
                                        <p:cTn id="12" dur="500" fill="hold"/>
                                        <p:tgtEl>
                                          <p:spTgt spid="552969"/>
                                        </p:tgtEl>
                                        <p:attrNameLst>
                                          <p:attrName>ppt_x</p:attrName>
                                        </p:attrNameLst>
                                      </p:cBhvr>
                                      <p:tavLst>
                                        <p:tav tm="0">
                                          <p:val>
                                            <p:strVal val="0-#ppt_w/2"/>
                                          </p:val>
                                        </p:tav>
                                        <p:tav tm="100000">
                                          <p:val>
                                            <p:strVal val="#ppt_x"/>
                                          </p:val>
                                        </p:tav>
                                      </p:tavLst>
                                    </p:anim>
                                    <p:anim calcmode="lin" valueType="num">
                                      <p:cBhvr additive="base">
                                        <p:cTn id="13" dur="500" fill="hold"/>
                                        <p:tgtEl>
                                          <p:spTgt spid="55296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52971"/>
                                        </p:tgtEl>
                                        <p:attrNameLst>
                                          <p:attrName>style.visibility</p:attrName>
                                        </p:attrNameLst>
                                      </p:cBhvr>
                                      <p:to>
                                        <p:strVal val="visible"/>
                                      </p:to>
                                    </p:set>
                                    <p:animEffect transition="in" filter="blinds(horizontal)">
                                      <p:cBhvr>
                                        <p:cTn id="18" dur="500"/>
                                        <p:tgtEl>
                                          <p:spTgt spid="552971"/>
                                        </p:tgtEl>
                                      </p:cBhvr>
                                    </p:animEffect>
                                  </p:childTnLst>
                                </p:cTn>
                              </p:par>
                            </p:childTnLst>
                          </p:cTn>
                        </p:par>
                        <p:par>
                          <p:cTn id="19" fill="hold">
                            <p:stCondLst>
                              <p:cond delay="500"/>
                            </p:stCondLst>
                            <p:childTnLst>
                              <p:par>
                                <p:cTn id="20" presetID="2" presetClass="entr" presetSubtype="8" fill="hold" grpId="0" nodeType="afterEffect">
                                  <p:stCondLst>
                                    <p:cond delay="0"/>
                                  </p:stCondLst>
                                  <p:childTnLst>
                                    <p:set>
                                      <p:cBhvr>
                                        <p:cTn id="21" dur="1" fill="hold">
                                          <p:stCondLst>
                                            <p:cond delay="0"/>
                                          </p:stCondLst>
                                        </p:cTn>
                                        <p:tgtEl>
                                          <p:spTgt spid="552970"/>
                                        </p:tgtEl>
                                        <p:attrNameLst>
                                          <p:attrName>style.visibility</p:attrName>
                                        </p:attrNameLst>
                                      </p:cBhvr>
                                      <p:to>
                                        <p:strVal val="visible"/>
                                      </p:to>
                                    </p:set>
                                    <p:anim calcmode="lin" valueType="num">
                                      <p:cBhvr additive="base">
                                        <p:cTn id="22" dur="500" fill="hold"/>
                                        <p:tgtEl>
                                          <p:spTgt spid="552970"/>
                                        </p:tgtEl>
                                        <p:attrNameLst>
                                          <p:attrName>ppt_x</p:attrName>
                                        </p:attrNameLst>
                                      </p:cBhvr>
                                      <p:tavLst>
                                        <p:tav tm="0">
                                          <p:val>
                                            <p:strVal val="0-#ppt_w/2"/>
                                          </p:val>
                                        </p:tav>
                                        <p:tav tm="100000">
                                          <p:val>
                                            <p:strVal val="#ppt_x"/>
                                          </p:val>
                                        </p:tav>
                                      </p:tavLst>
                                    </p:anim>
                                    <p:anim calcmode="lin" valueType="num">
                                      <p:cBhvr additive="base">
                                        <p:cTn id="23" dur="500" fill="hold"/>
                                        <p:tgtEl>
                                          <p:spTgt spid="5529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3" grpId="0" animBg="1"/>
      <p:bldP spid="552969" grpId="0" animBg="1"/>
      <p:bldP spid="552970" grpId="0" animBg="1"/>
      <p:bldP spid="55297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p:cNvSpPr>
            <a:spLocks noChangeArrowheads="1"/>
          </p:cNvSpPr>
          <p:nvPr/>
        </p:nvSpPr>
        <p:spPr bwMode="auto">
          <a:xfrm>
            <a:off x="1711325" y="1006475"/>
            <a:ext cx="7432675" cy="1152525"/>
          </a:xfrm>
          <a:prstGeom prst="rect">
            <a:avLst/>
          </a:prstGeom>
          <a:noFill/>
          <a:ln w="9525">
            <a:noFill/>
            <a:miter lim="800000"/>
            <a:headEnd/>
            <a:tailEnd/>
          </a:ln>
        </p:spPr>
        <p:txBody>
          <a:bodyPr/>
          <a:lstStyle/>
          <a:p>
            <a:pPr>
              <a:lnSpc>
                <a:spcPct val="100000"/>
              </a:lnSpc>
              <a:buClr>
                <a:srgbClr val="FF9933"/>
              </a:buClr>
              <a:buFont typeface="Wingdings" pitchFamily="2" charset="2"/>
              <a:buNone/>
            </a:pPr>
            <a:r>
              <a:rPr lang="zh-CN" altLang="en-US" sz="2000">
                <a:solidFill>
                  <a:schemeClr val="tx1"/>
                </a:solidFill>
                <a:latin typeface="Arial" pitchFamily="34" charset="0"/>
              </a:rPr>
              <a:t>三相异步电动机直接接电网起动时，起动电流比较大，而起动转矩并不大。</a:t>
            </a:r>
          </a:p>
        </p:txBody>
      </p:sp>
      <p:graphicFrame>
        <p:nvGraphicFramePr>
          <p:cNvPr id="23554" name="Object 5"/>
          <p:cNvGraphicFramePr>
            <a:graphicFrameLocks/>
          </p:cNvGraphicFramePr>
          <p:nvPr/>
        </p:nvGraphicFramePr>
        <p:xfrm>
          <a:off x="2103438" y="1503363"/>
          <a:ext cx="5832475" cy="1238250"/>
        </p:xfrm>
        <a:graphic>
          <a:graphicData uri="http://schemas.openxmlformats.org/presentationml/2006/ole">
            <p:oleObj spid="_x0000_s23554" r:id="rId3" imgW="2286000" imgH="482600" progId="">
              <p:embed/>
            </p:oleObj>
          </a:graphicData>
        </a:graphic>
      </p:graphicFrame>
      <p:graphicFrame>
        <p:nvGraphicFramePr>
          <p:cNvPr id="23555" name="Object 7"/>
          <p:cNvGraphicFramePr>
            <a:graphicFrameLocks/>
          </p:cNvGraphicFramePr>
          <p:nvPr/>
        </p:nvGraphicFramePr>
        <p:xfrm>
          <a:off x="2098675" y="2794000"/>
          <a:ext cx="5041900" cy="1323975"/>
        </p:xfrm>
        <a:graphic>
          <a:graphicData uri="http://schemas.openxmlformats.org/presentationml/2006/ole">
            <p:oleObj spid="_x0000_s23555" r:id="rId4" imgW="2286000" imgH="596900" progId="">
              <p:embed/>
            </p:oleObj>
          </a:graphicData>
        </a:graphic>
      </p:graphicFrame>
      <p:sp>
        <p:nvSpPr>
          <p:cNvPr id="286735" name="Rectangle 15"/>
          <p:cNvSpPr>
            <a:spLocks noChangeArrowheads="1"/>
          </p:cNvSpPr>
          <p:nvPr/>
        </p:nvSpPr>
        <p:spPr bwMode="auto">
          <a:xfrm>
            <a:off x="1766888" y="3916363"/>
            <a:ext cx="7377112" cy="2941637"/>
          </a:xfrm>
          <a:prstGeom prst="rect">
            <a:avLst/>
          </a:prstGeom>
          <a:noFill/>
          <a:ln w="9525">
            <a:noFill/>
            <a:miter lim="800000"/>
          </a:ln>
          <a:effectLst/>
        </p:spPr>
        <p:txBody>
          <a:bodyPr/>
          <a:lstStyle/>
          <a:p>
            <a:pPr>
              <a:lnSpc>
                <a:spcPct val="100000"/>
              </a:lnSpc>
              <a:spcBef>
                <a:spcPct val="10000"/>
              </a:spcBef>
              <a:buClr>
                <a:srgbClr val="FF9933"/>
              </a:buClr>
              <a:buFont typeface="Wingdings" panose="05000000000000000000" pitchFamily="2" charset="2"/>
              <a:buNone/>
              <a:defRPr/>
            </a:pPr>
            <a:r>
              <a:rPr lang="zh-CN" altLang="en-US" sz="2000">
                <a:solidFill>
                  <a:srgbClr val="FF0000"/>
                </a:solidFill>
                <a:effectLst>
                  <a:outerShdw blurRad="38100" dist="38100" dir="2700000" algn="tl">
                    <a:srgbClr val="C0C0C0"/>
                  </a:outerShdw>
                </a:effectLst>
                <a:latin typeface="Arial" panose="020B0604020202020204" pitchFamily="34" charset="0"/>
                <a:sym typeface="+mn-ea"/>
              </a:rPr>
              <a:t>起动方式：</a:t>
            </a:r>
          </a:p>
          <a:p>
            <a:pPr>
              <a:lnSpc>
                <a:spcPct val="100000"/>
              </a:lnSpc>
              <a:spcBef>
                <a:spcPct val="10000"/>
              </a:spcBef>
              <a:buClr>
                <a:srgbClr val="FF9933"/>
              </a:buClr>
              <a:buFont typeface="Wingdings" panose="05000000000000000000" pitchFamily="2" charset="2"/>
              <a:buNone/>
              <a:defRPr/>
            </a:pPr>
            <a:r>
              <a:rPr lang="en-US" altLang="zh-CN" sz="2000">
                <a:solidFill>
                  <a:schemeClr val="tx1"/>
                </a:solidFill>
                <a:latin typeface="Arial" panose="020B0604020202020204" pitchFamily="34" charset="0"/>
                <a:sym typeface="+mn-ea"/>
              </a:rPr>
              <a:t>1.</a:t>
            </a:r>
            <a:r>
              <a:rPr lang="zh-CN" altLang="en-US" sz="2000">
                <a:solidFill>
                  <a:schemeClr val="tx1"/>
                </a:solidFill>
                <a:latin typeface="Arial" panose="020B0604020202020204" pitchFamily="34" charset="0"/>
                <a:sym typeface="+mn-ea"/>
              </a:rPr>
              <a:t>小容量：直接起动</a:t>
            </a:r>
          </a:p>
          <a:p>
            <a:pPr>
              <a:lnSpc>
                <a:spcPct val="100000"/>
              </a:lnSpc>
              <a:spcBef>
                <a:spcPct val="10000"/>
              </a:spcBef>
              <a:buClr>
                <a:srgbClr val="FF9933"/>
              </a:buClr>
              <a:buFont typeface="Wingdings" panose="05000000000000000000" pitchFamily="2" charset="2"/>
              <a:buNone/>
              <a:defRPr/>
            </a:pPr>
            <a:r>
              <a:rPr lang="en-US" altLang="zh-CN" sz="2000">
                <a:solidFill>
                  <a:schemeClr val="tx1"/>
                </a:solidFill>
                <a:latin typeface="Arial" panose="020B0604020202020204" pitchFamily="34" charset="0"/>
                <a:sym typeface="+mn-ea"/>
              </a:rPr>
              <a:t>2.</a:t>
            </a:r>
            <a:r>
              <a:rPr lang="zh-CN" altLang="en-US" sz="2000">
                <a:solidFill>
                  <a:schemeClr val="tx1"/>
                </a:solidFill>
                <a:latin typeface="Arial" panose="020B0604020202020204" pitchFamily="34" charset="0"/>
                <a:sym typeface="+mn-ea"/>
              </a:rPr>
              <a:t>中、大容量空载或轻载：降压起动</a:t>
            </a:r>
          </a:p>
          <a:p>
            <a:pPr>
              <a:lnSpc>
                <a:spcPct val="100000"/>
              </a:lnSpc>
              <a:spcBef>
                <a:spcPct val="10000"/>
              </a:spcBef>
              <a:buClr>
                <a:srgbClr val="FF9933"/>
              </a:buClr>
              <a:buFont typeface="Wingdings" panose="05000000000000000000" pitchFamily="2" charset="2"/>
              <a:buNone/>
              <a:defRPr/>
            </a:pPr>
            <a:r>
              <a:rPr lang="zh-CN" altLang="en-US" sz="2000">
                <a:solidFill>
                  <a:schemeClr val="tx1"/>
                </a:solidFill>
                <a:latin typeface="Arial" panose="020B0604020202020204" pitchFamily="34" charset="0"/>
                <a:sym typeface="+mn-ea"/>
              </a:rPr>
              <a:t>    电动机的起动电流大，会使电网压降过大，影响其它用电设备的正常运行，甚至使该电动机本身根本起动不起来。</a:t>
            </a:r>
          </a:p>
          <a:p>
            <a:pPr>
              <a:lnSpc>
                <a:spcPct val="100000"/>
              </a:lnSpc>
              <a:spcBef>
                <a:spcPct val="10000"/>
              </a:spcBef>
              <a:buClr>
                <a:srgbClr val="FF9933"/>
              </a:buClr>
              <a:buFont typeface="Wingdings" panose="05000000000000000000" pitchFamily="2" charset="2"/>
              <a:buNone/>
              <a:defRPr/>
            </a:pPr>
            <a:r>
              <a:rPr lang="zh-CN" altLang="en-US" sz="2000">
                <a:solidFill>
                  <a:schemeClr val="tx1"/>
                </a:solidFill>
                <a:latin typeface="Arial" panose="020B0604020202020204" pitchFamily="34" charset="0"/>
                <a:sym typeface="+mn-ea"/>
              </a:rPr>
              <a:t>    方法：①传统降压起动：星</a:t>
            </a:r>
            <a:r>
              <a:rPr lang="en-US" altLang="zh-CN" sz="2000">
                <a:solidFill>
                  <a:schemeClr val="tx1"/>
                </a:solidFill>
                <a:latin typeface="Arial" panose="020B0604020202020204" pitchFamily="34" charset="0"/>
                <a:sym typeface="+mn-ea"/>
              </a:rPr>
              <a:t>-</a:t>
            </a:r>
            <a:r>
              <a:rPr lang="zh-CN" altLang="en-US" sz="2000">
                <a:solidFill>
                  <a:schemeClr val="tx1"/>
                </a:solidFill>
                <a:latin typeface="Arial" panose="020B0604020202020204" pitchFamily="34" charset="0"/>
                <a:sym typeface="+mn-ea"/>
              </a:rPr>
              <a:t>角起动、定子串电阻或电抗起动、自耦变压器起动。属于</a:t>
            </a:r>
            <a:r>
              <a:rPr kumimoji="1" lang="zh-CN" altLang="en-US" sz="2000">
                <a:solidFill>
                  <a:schemeClr val="tx1"/>
                </a:solidFill>
                <a:latin typeface="Arial" panose="020B0604020202020204" pitchFamily="34" charset="0"/>
                <a:sym typeface="+mn-ea"/>
              </a:rPr>
              <a:t>一级降压起动 。</a:t>
            </a:r>
            <a:endParaRPr lang="zh-CN" altLang="en-US" sz="2000">
              <a:solidFill>
                <a:schemeClr val="tx1"/>
              </a:solidFill>
              <a:latin typeface="Arial" panose="020B0604020202020204" pitchFamily="34" charset="0"/>
              <a:sym typeface="+mn-ea"/>
            </a:endParaRPr>
          </a:p>
          <a:p>
            <a:pPr>
              <a:lnSpc>
                <a:spcPct val="100000"/>
              </a:lnSpc>
              <a:spcBef>
                <a:spcPct val="10000"/>
              </a:spcBef>
              <a:buClr>
                <a:srgbClr val="FF9933"/>
              </a:buClr>
              <a:buFont typeface="Wingdings" panose="05000000000000000000" pitchFamily="2" charset="2"/>
              <a:buNone/>
              <a:defRPr/>
            </a:pPr>
            <a:r>
              <a:rPr lang="zh-CN" altLang="en-US" sz="2000">
                <a:solidFill>
                  <a:schemeClr val="tx1"/>
                </a:solidFill>
                <a:latin typeface="Arial" panose="020B0604020202020204" pitchFamily="34" charset="0"/>
                <a:sym typeface="+mn-ea"/>
              </a:rPr>
              <a:t>               ②</a:t>
            </a:r>
            <a:r>
              <a:rPr lang="zh-CN" altLang="en-US" sz="2000">
                <a:solidFill>
                  <a:srgbClr val="FF0000"/>
                </a:solidFill>
                <a:effectLst>
                  <a:outerShdw blurRad="38100" dist="38100" dir="2700000" algn="tl">
                    <a:srgbClr val="C0C0C0"/>
                  </a:outerShdw>
                </a:effectLst>
                <a:latin typeface="Arial" panose="020B0604020202020204" pitchFamily="34" charset="0"/>
                <a:sym typeface="+mn-ea"/>
              </a:rPr>
              <a:t>软起动</a:t>
            </a:r>
            <a:r>
              <a:rPr lang="zh-CN" altLang="en-US" sz="2000">
                <a:solidFill>
                  <a:schemeClr val="tx1"/>
                </a:solidFill>
                <a:latin typeface="Arial" panose="020B0604020202020204" pitchFamily="34" charset="0"/>
                <a:sym typeface="+mn-ea"/>
              </a:rPr>
              <a:t>：带电流闭环的电子控制软起动器（主电路晶闸管</a:t>
            </a:r>
            <a:r>
              <a:rPr lang="zh-CN" altLang="en-US" sz="2000">
                <a:solidFill>
                  <a:srgbClr val="FF0000"/>
                </a:solidFill>
                <a:effectLst>
                  <a:outerShdw blurRad="38100" dist="38100" dir="2700000" algn="tl">
                    <a:srgbClr val="C0C0C0"/>
                  </a:outerShdw>
                </a:effectLst>
                <a:latin typeface="Arial" panose="020B0604020202020204" pitchFamily="34" charset="0"/>
                <a:sym typeface="+mn-ea"/>
              </a:rPr>
              <a:t>交流调压器</a:t>
            </a:r>
            <a:r>
              <a:rPr lang="zh-CN" altLang="en-US" sz="2000">
                <a:solidFill>
                  <a:schemeClr val="tx1"/>
                </a:solidFill>
                <a:latin typeface="Arial" panose="020B0604020202020204" pitchFamily="34" charset="0"/>
                <a:sym typeface="+mn-ea"/>
              </a:rPr>
              <a:t>）。</a:t>
            </a:r>
          </a:p>
        </p:txBody>
      </p:sp>
      <p:sp>
        <p:nvSpPr>
          <p:cNvPr id="12"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5"/>
          <p:cNvSpPr>
            <a:spLocks noChangeArrowheads="1"/>
          </p:cNvSpPr>
          <p:nvPr/>
        </p:nvSpPr>
        <p:spPr bwMode="auto">
          <a:xfrm>
            <a:off x="0" y="2038350"/>
            <a:ext cx="1671638" cy="614363"/>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1700213" y="238125"/>
            <a:ext cx="4492625" cy="579438"/>
          </a:xfrm>
        </p:spPr>
        <p:txBody>
          <a:bodyPr/>
          <a:lstStyle/>
          <a:p>
            <a:pPr eaLnBrk="1" hangingPunct="1">
              <a:buClr>
                <a:schemeClr val="folHlink"/>
              </a:buClr>
              <a:buSzPct val="75000"/>
            </a:pPr>
            <a:r>
              <a:rPr lang="zh-CN" altLang="en-US" smtClean="0">
                <a:latin typeface="Times New Roman" pitchFamily="18" charset="0"/>
                <a:ea typeface="宋体" pitchFamily="2" charset="-122"/>
              </a:rPr>
              <a:t> 三种起动过程的电流比较</a:t>
            </a:r>
          </a:p>
        </p:txBody>
      </p:sp>
      <p:pic>
        <p:nvPicPr>
          <p:cNvPr id="460803" name="Picture 3" descr="5z12"/>
          <p:cNvPicPr>
            <a:picLocks noGrp="1" noChangeAspect="1" noChangeArrowheads="1"/>
          </p:cNvPicPr>
          <p:nvPr>
            <p:ph idx="1"/>
          </p:nvPr>
        </p:nvPicPr>
        <p:blipFill>
          <a:blip r:embed="rId2" cstate="print"/>
          <a:srcRect/>
          <a:stretch>
            <a:fillRect/>
          </a:stretch>
        </p:blipFill>
        <p:spPr>
          <a:xfrm>
            <a:off x="2198688" y="1316038"/>
            <a:ext cx="6192837" cy="4773612"/>
          </a:xfrm>
        </p:spPr>
      </p:pic>
      <p:sp>
        <p:nvSpPr>
          <p:cNvPr id="460804" name="Text Box 4"/>
          <p:cNvSpPr txBox="1">
            <a:spLocks noChangeArrowheads="1"/>
          </p:cNvSpPr>
          <p:nvPr/>
        </p:nvSpPr>
        <p:spPr bwMode="auto">
          <a:xfrm>
            <a:off x="3051175" y="6227763"/>
            <a:ext cx="5233988" cy="396875"/>
          </a:xfrm>
          <a:prstGeom prst="rect">
            <a:avLst/>
          </a:prstGeom>
          <a:noFill/>
          <a:ln w="9525">
            <a:noFill/>
            <a:miter lim="800000"/>
            <a:headEnd/>
            <a:tailEnd/>
          </a:ln>
        </p:spPr>
        <p:txBody>
          <a:bodyPr>
            <a:spAutoFit/>
          </a:bodyPr>
          <a:lstStyle/>
          <a:p>
            <a:pPr>
              <a:lnSpc>
                <a:spcPct val="100000"/>
              </a:lnSpc>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  </a:t>
            </a:r>
            <a:r>
              <a:rPr lang="zh-CN" altLang="en-US" sz="2000">
                <a:solidFill>
                  <a:schemeClr val="tx1"/>
                </a:solidFill>
                <a:latin typeface="Times New Roman" pitchFamily="18" charset="0"/>
              </a:rPr>
              <a:t>异步电动机的起动过程与电流冲击</a:t>
            </a:r>
          </a:p>
        </p:txBody>
      </p:sp>
      <p:sp>
        <p:nvSpPr>
          <p:cNvPr id="460805" name="AutoShape 5"/>
          <p:cNvSpPr>
            <a:spLocks noChangeArrowheads="1"/>
          </p:cNvSpPr>
          <p:nvPr/>
        </p:nvSpPr>
        <p:spPr bwMode="auto">
          <a:xfrm>
            <a:off x="5943600" y="3548063"/>
            <a:ext cx="2376488" cy="504825"/>
          </a:xfrm>
          <a:prstGeom prst="wedgeRoundRectCallout">
            <a:avLst>
              <a:gd name="adj1" fmla="val -107250"/>
              <a:gd name="adj2" fmla="val 72954"/>
              <a:gd name="adj3" fmla="val 16667"/>
            </a:avLst>
          </a:prstGeom>
          <a:solidFill>
            <a:schemeClr val="accent1"/>
          </a:solidFill>
          <a:ln w="9525">
            <a:solidFill>
              <a:srgbClr val="0066FF"/>
            </a:solidFill>
            <a:miter lim="800000"/>
            <a:headEnd/>
            <a:tailEnd/>
          </a:ln>
        </p:spPr>
        <p:txBody>
          <a:bodyPr/>
          <a:lstStyle/>
          <a:p>
            <a:pPr algn="ctr">
              <a:lnSpc>
                <a:spcPct val="100000"/>
              </a:lnSpc>
            </a:pPr>
            <a:r>
              <a:rPr lang="zh-CN" altLang="en-US" b="0">
                <a:solidFill>
                  <a:schemeClr val="tx1"/>
                </a:solidFill>
                <a:latin typeface="Verdana" pitchFamily="34" charset="0"/>
              </a:rPr>
              <a:t>一级降压起动 </a:t>
            </a:r>
          </a:p>
        </p:txBody>
      </p:sp>
      <p:sp>
        <p:nvSpPr>
          <p:cNvPr id="460806" name="AutoShape 6"/>
          <p:cNvSpPr>
            <a:spLocks noChangeArrowheads="1"/>
          </p:cNvSpPr>
          <p:nvPr/>
        </p:nvSpPr>
        <p:spPr bwMode="auto">
          <a:xfrm>
            <a:off x="6015038" y="2395538"/>
            <a:ext cx="1943100" cy="506412"/>
          </a:xfrm>
          <a:prstGeom prst="wedgeRoundRectCallout">
            <a:avLst>
              <a:gd name="adj1" fmla="val -161440"/>
              <a:gd name="adj2" fmla="val 200472"/>
              <a:gd name="adj3" fmla="val 16667"/>
            </a:avLst>
          </a:prstGeom>
          <a:solidFill>
            <a:schemeClr val="accent1"/>
          </a:solidFill>
          <a:ln w="9525">
            <a:solidFill>
              <a:srgbClr val="00FF00"/>
            </a:solidFill>
            <a:miter lim="800000"/>
            <a:headEnd/>
            <a:tailEnd/>
          </a:ln>
        </p:spPr>
        <p:txBody>
          <a:bodyPr/>
          <a:lstStyle/>
          <a:p>
            <a:pPr algn="ctr">
              <a:lnSpc>
                <a:spcPct val="100000"/>
              </a:lnSpc>
            </a:pPr>
            <a:r>
              <a:rPr lang="zh-CN" altLang="en-US" b="0">
                <a:solidFill>
                  <a:schemeClr val="tx1"/>
                </a:solidFill>
                <a:latin typeface="Verdana" pitchFamily="34" charset="0"/>
              </a:rPr>
              <a:t>软起动器 </a:t>
            </a:r>
          </a:p>
        </p:txBody>
      </p:sp>
      <p:sp>
        <p:nvSpPr>
          <p:cNvPr id="460807" name="AutoShape 7"/>
          <p:cNvSpPr>
            <a:spLocks noChangeArrowheads="1"/>
          </p:cNvSpPr>
          <p:nvPr/>
        </p:nvSpPr>
        <p:spPr bwMode="auto">
          <a:xfrm>
            <a:off x="4646613" y="1531938"/>
            <a:ext cx="1584325" cy="504825"/>
          </a:xfrm>
          <a:prstGeom prst="wedgeRoundRectCallout">
            <a:avLst>
              <a:gd name="adj1" fmla="val -128856"/>
              <a:gd name="adj2" fmla="val 165407"/>
              <a:gd name="adj3" fmla="val 16667"/>
            </a:avLst>
          </a:prstGeom>
          <a:solidFill>
            <a:schemeClr val="accent1"/>
          </a:solidFill>
          <a:ln w="9525">
            <a:solidFill>
              <a:srgbClr val="FF3300"/>
            </a:solidFill>
            <a:miter lim="800000"/>
            <a:headEnd/>
            <a:tailEnd/>
          </a:ln>
        </p:spPr>
        <p:txBody>
          <a:bodyPr/>
          <a:lstStyle/>
          <a:p>
            <a:pPr algn="ctr">
              <a:lnSpc>
                <a:spcPct val="100000"/>
              </a:lnSpc>
            </a:pPr>
            <a:r>
              <a:rPr lang="zh-CN" altLang="en-US" b="0">
                <a:solidFill>
                  <a:schemeClr val="tx1"/>
                </a:solidFill>
                <a:latin typeface="Verdana" pitchFamily="34" charset="0"/>
              </a:rPr>
              <a:t>直接起动</a:t>
            </a:r>
          </a:p>
        </p:txBody>
      </p:sp>
      <p:sp>
        <p:nvSpPr>
          <p:cNvPr id="14"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5"/>
          <p:cNvSpPr>
            <a:spLocks noChangeArrowheads="1"/>
          </p:cNvSpPr>
          <p:nvPr/>
        </p:nvSpPr>
        <p:spPr bwMode="auto">
          <a:xfrm>
            <a:off x="0" y="2038350"/>
            <a:ext cx="1671638" cy="614363"/>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60803"/>
                                        </p:tgtEl>
                                        <p:attrNameLst>
                                          <p:attrName>style.visibility</p:attrName>
                                        </p:attrNameLst>
                                      </p:cBhvr>
                                      <p:to>
                                        <p:strVal val="visible"/>
                                      </p:to>
                                    </p:set>
                                    <p:animEffect transition="in" filter="checkerboard(across)">
                                      <p:cBhvr>
                                        <p:cTn id="7" dur="500"/>
                                        <p:tgtEl>
                                          <p:spTgt spid="46080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60804"/>
                                        </p:tgtEl>
                                        <p:attrNameLst>
                                          <p:attrName>style.visibility</p:attrName>
                                        </p:attrNameLst>
                                      </p:cBhvr>
                                      <p:to>
                                        <p:strVal val="visible"/>
                                      </p:to>
                                    </p:set>
                                    <p:animEffect transition="in" filter="blinds(horizontal)">
                                      <p:cBhvr>
                                        <p:cTn id="11" dur="500"/>
                                        <p:tgtEl>
                                          <p:spTgt spid="46080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60807"/>
                                        </p:tgtEl>
                                        <p:attrNameLst>
                                          <p:attrName>style.visibility</p:attrName>
                                        </p:attrNameLst>
                                      </p:cBhvr>
                                      <p:to>
                                        <p:strVal val="visible"/>
                                      </p:to>
                                    </p:set>
                                    <p:anim calcmode="lin" valueType="num">
                                      <p:cBhvr additive="base">
                                        <p:cTn id="16" dur="500" fill="hold"/>
                                        <p:tgtEl>
                                          <p:spTgt spid="460807"/>
                                        </p:tgtEl>
                                        <p:attrNameLst>
                                          <p:attrName>ppt_x</p:attrName>
                                        </p:attrNameLst>
                                      </p:cBhvr>
                                      <p:tavLst>
                                        <p:tav tm="0">
                                          <p:val>
                                            <p:strVal val="#ppt_x"/>
                                          </p:val>
                                        </p:tav>
                                        <p:tav tm="100000">
                                          <p:val>
                                            <p:strVal val="#ppt_x"/>
                                          </p:val>
                                        </p:tav>
                                      </p:tavLst>
                                    </p:anim>
                                    <p:anim calcmode="lin" valueType="num">
                                      <p:cBhvr additive="base">
                                        <p:cTn id="17" dur="500" fill="hold"/>
                                        <p:tgtEl>
                                          <p:spTgt spid="46080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60805"/>
                                        </p:tgtEl>
                                        <p:attrNameLst>
                                          <p:attrName>style.visibility</p:attrName>
                                        </p:attrNameLst>
                                      </p:cBhvr>
                                      <p:to>
                                        <p:strVal val="visible"/>
                                      </p:to>
                                    </p:set>
                                    <p:anim calcmode="lin" valueType="num">
                                      <p:cBhvr additive="base">
                                        <p:cTn id="22" dur="500" fill="hold"/>
                                        <p:tgtEl>
                                          <p:spTgt spid="460805"/>
                                        </p:tgtEl>
                                        <p:attrNameLst>
                                          <p:attrName>ppt_x</p:attrName>
                                        </p:attrNameLst>
                                      </p:cBhvr>
                                      <p:tavLst>
                                        <p:tav tm="0">
                                          <p:val>
                                            <p:strVal val="#ppt_x"/>
                                          </p:val>
                                        </p:tav>
                                        <p:tav tm="100000">
                                          <p:val>
                                            <p:strVal val="#ppt_x"/>
                                          </p:val>
                                        </p:tav>
                                      </p:tavLst>
                                    </p:anim>
                                    <p:anim calcmode="lin" valueType="num">
                                      <p:cBhvr additive="base">
                                        <p:cTn id="23" dur="500" fill="hold"/>
                                        <p:tgtEl>
                                          <p:spTgt spid="46080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60806"/>
                                        </p:tgtEl>
                                        <p:attrNameLst>
                                          <p:attrName>style.visibility</p:attrName>
                                        </p:attrNameLst>
                                      </p:cBhvr>
                                      <p:to>
                                        <p:strVal val="visible"/>
                                      </p:to>
                                    </p:set>
                                    <p:anim calcmode="lin" valueType="num">
                                      <p:cBhvr additive="base">
                                        <p:cTn id="28" dur="500" fill="hold"/>
                                        <p:tgtEl>
                                          <p:spTgt spid="460806"/>
                                        </p:tgtEl>
                                        <p:attrNameLst>
                                          <p:attrName>ppt_x</p:attrName>
                                        </p:attrNameLst>
                                      </p:cBhvr>
                                      <p:tavLst>
                                        <p:tav tm="0">
                                          <p:val>
                                            <p:strVal val="#ppt_x"/>
                                          </p:val>
                                        </p:tav>
                                        <p:tav tm="100000">
                                          <p:val>
                                            <p:strVal val="#ppt_x"/>
                                          </p:val>
                                        </p:tav>
                                      </p:tavLst>
                                    </p:anim>
                                    <p:anim calcmode="lin" valueType="num">
                                      <p:cBhvr additive="base">
                                        <p:cTn id="29" dur="500" fill="hold"/>
                                        <p:tgtEl>
                                          <p:spTgt spid="4608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4" grpId="0"/>
      <p:bldP spid="460805" grpId="0" animBg="1"/>
      <p:bldP spid="460806" grpId="0" animBg="1"/>
      <p:bldP spid="46080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2" name="Rectangle 4"/>
          <p:cNvSpPr>
            <a:spLocks noChangeArrowheads="1"/>
          </p:cNvSpPr>
          <p:nvPr/>
        </p:nvSpPr>
        <p:spPr bwMode="auto">
          <a:xfrm>
            <a:off x="2260600" y="1408113"/>
            <a:ext cx="4029075" cy="700087"/>
          </a:xfrm>
          <a:prstGeom prst="rect">
            <a:avLst/>
          </a:prstGeom>
          <a:noFill/>
          <a:ln w="9525">
            <a:noFill/>
            <a:miter lim="800000"/>
          </a:ln>
          <a:effectLst/>
        </p:spPr>
        <p:txBody>
          <a:bodyPr lIns="0" tIns="0" bIns="0" anchor="ctr"/>
          <a:lstStyle/>
          <a:p>
            <a:pPr>
              <a:buFontTx/>
              <a:buNone/>
              <a:defRPr/>
            </a:pPr>
            <a:r>
              <a:rPr lang="zh-CN" altLang="en-US" sz="4800">
                <a:solidFill>
                  <a:schemeClr val="tx1"/>
                </a:solidFill>
                <a:effectLst>
                  <a:outerShdw blurRad="38100" dist="38100" dir="2700000" algn="tl">
                    <a:srgbClr val="C0C0C0"/>
                  </a:outerShdw>
                </a:effectLst>
                <a:latin typeface="Arial" panose="020B0604020202020204" pitchFamily="34" charset="0"/>
                <a:sym typeface="+mn-ea"/>
              </a:rPr>
              <a:t>知识点：</a:t>
            </a:r>
          </a:p>
        </p:txBody>
      </p:sp>
      <p:sp>
        <p:nvSpPr>
          <p:cNvPr id="601093" name="Rectangle 5"/>
          <p:cNvSpPr>
            <a:spLocks noGrp="1" noChangeArrowheads="1"/>
          </p:cNvSpPr>
          <p:nvPr>
            <p:ph idx="1"/>
          </p:nvPr>
        </p:nvSpPr>
        <p:spPr>
          <a:xfrm>
            <a:off x="2357438" y="2728913"/>
            <a:ext cx="5969000" cy="1882775"/>
          </a:xfrm>
        </p:spPr>
        <p:txBody>
          <a:bodyPr/>
          <a:lstStyle/>
          <a:p>
            <a:pPr algn="ctr" eaLnBrk="1" hangingPunct="1"/>
            <a:r>
              <a:rPr lang="zh-CN" altLang="en-US" sz="4400" smtClean="0">
                <a:ea typeface="隶书" pitchFamily="49" charset="-122"/>
              </a:rPr>
              <a:t>感应电动机变压变频调速基础</a:t>
            </a:r>
          </a:p>
        </p:txBody>
      </p:sp>
      <p:sp>
        <p:nvSpPr>
          <p:cNvPr id="104452" name="Rectangle 13"/>
          <p:cNvSpPr>
            <a:spLocks noGrp="1" noChangeArrowheads="1"/>
          </p:cNvSpPr>
          <p:nvPr>
            <p:ph type="title"/>
          </p:nvPr>
        </p:nvSpPr>
        <p:spPr/>
        <p:txBody>
          <a:bodyPr/>
          <a:lstStyle/>
          <a:p>
            <a:pPr eaLnBrk="1" hangingPunct="1"/>
            <a:r>
              <a:rPr lang="en-US" altLang="zh-CN" smtClean="0">
                <a:ea typeface="宋体" pitchFamily="2" charset="-122"/>
              </a:rPr>
              <a:t>6.3 </a:t>
            </a:r>
            <a:r>
              <a:rPr lang="zh-CN" altLang="en-US" smtClean="0">
                <a:ea typeface="宋体" pitchFamily="2" charset="-122"/>
              </a:rPr>
              <a:t>异步电动机变压变频调速</a:t>
            </a:r>
          </a:p>
        </p:txBody>
      </p:sp>
      <p:sp>
        <p:nvSpPr>
          <p:cNvPr id="11"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2"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6"/>
          <p:cNvSpPr>
            <a:spLocks noChangeArrowheads="1"/>
          </p:cNvSpPr>
          <p:nvPr/>
        </p:nvSpPr>
        <p:spPr bwMode="auto">
          <a:xfrm>
            <a:off x="0" y="2808288"/>
            <a:ext cx="1700213" cy="588962"/>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1093">
                                            <p:txEl>
                                              <p:pRg st="0" end="0"/>
                                            </p:txEl>
                                          </p:spTgt>
                                        </p:tgtEl>
                                        <p:attrNameLst>
                                          <p:attrName>style.visibility</p:attrName>
                                        </p:attrNameLst>
                                      </p:cBhvr>
                                      <p:to>
                                        <p:strVal val="visible"/>
                                      </p:to>
                                    </p:set>
                                    <p:animEffect transition="in" filter="wipe(left)">
                                      <p:cBhvr>
                                        <p:cTn id="7" dur="500"/>
                                        <p:tgtEl>
                                          <p:spTgt spid="60109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09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3" name="Rectangle 2"/>
          <p:cNvSpPr>
            <a:spLocks noGrp="1" noChangeArrowheads="1"/>
          </p:cNvSpPr>
          <p:nvPr>
            <p:ph type="title"/>
          </p:nvPr>
        </p:nvSpPr>
        <p:spPr>
          <a:xfrm>
            <a:off x="1709738" y="234950"/>
            <a:ext cx="5194300" cy="762000"/>
          </a:xfrm>
        </p:spPr>
        <p:txBody>
          <a:bodyPr/>
          <a:lstStyle/>
          <a:p>
            <a:pPr eaLnBrk="1" hangingPunct="1"/>
            <a:r>
              <a:rPr lang="en-US" altLang="zh-CN" sz="2800" smtClean="0">
                <a:ea typeface="宋体" pitchFamily="2" charset="-122"/>
              </a:rPr>
              <a:t>6.3 </a:t>
            </a:r>
            <a:r>
              <a:rPr lang="zh-CN" altLang="en-US" sz="2800" smtClean="0">
                <a:ea typeface="宋体" pitchFamily="2" charset="-122"/>
              </a:rPr>
              <a:t>异步电动机变压变频调速</a:t>
            </a:r>
          </a:p>
        </p:txBody>
      </p:sp>
      <p:sp>
        <p:nvSpPr>
          <p:cNvPr id="22536" name="Rectangle 3"/>
          <p:cNvSpPr>
            <a:spLocks noChangeArrowheads="1"/>
          </p:cNvSpPr>
          <p:nvPr/>
        </p:nvSpPr>
        <p:spPr bwMode="auto">
          <a:xfrm>
            <a:off x="1711325" y="1000125"/>
            <a:ext cx="7432675" cy="808038"/>
          </a:xfrm>
          <a:prstGeom prst="rect">
            <a:avLst/>
          </a:prstGeom>
          <a:noFill/>
          <a:ln w="9525">
            <a:noFill/>
            <a:miter lim="800000"/>
          </a:ln>
        </p:spPr>
        <p:txBody>
          <a:bodyPr/>
          <a:lstStyle/>
          <a:p>
            <a:pPr>
              <a:lnSpc>
                <a:spcPct val="100000"/>
              </a:lnSpc>
              <a:buClr>
                <a:srgbClr val="FF9933"/>
              </a:buClr>
              <a:buFont typeface="Wingdings" panose="05000000000000000000" pitchFamily="2" charset="2"/>
              <a:buNone/>
              <a:defRPr/>
            </a:pPr>
            <a:r>
              <a:rPr lang="zh-CN" altLang="en-US" sz="2000" dirty="0">
                <a:solidFill>
                  <a:schemeClr val="tx1"/>
                </a:solidFill>
                <a:latin typeface="Arial" panose="020B0604020202020204" pitchFamily="34" charset="0"/>
                <a:sym typeface="+mn-ea"/>
              </a:rPr>
              <a:t>变压变频调速是改变异步电动机同步转速的一种调速方法，</a:t>
            </a:r>
            <a:r>
              <a:rPr lang="zh-CN" altLang="en-US" sz="2000" dirty="0">
                <a:solidFill>
                  <a:srgbClr val="C00000"/>
                </a:solidFill>
                <a:effectLst>
                  <a:outerShdw blurRad="38100" dist="38100" dir="2700000" algn="tl">
                    <a:srgbClr val="000000">
                      <a:alpha val="43137"/>
                    </a:srgbClr>
                  </a:outerShdw>
                </a:effectLst>
                <a:latin typeface="Arial" panose="020B0604020202020204" pitchFamily="34" charset="0"/>
                <a:sym typeface="+mn-ea"/>
              </a:rPr>
              <a:t>同步转速随频率而变化</a:t>
            </a:r>
          </a:p>
        </p:txBody>
      </p:sp>
      <p:sp>
        <p:nvSpPr>
          <p:cNvPr id="24585" name="Rectangle 4"/>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24586" name="Rectangle 5"/>
          <p:cNvSpPr>
            <a:spLocks noChangeArrowheads="1"/>
          </p:cNvSpPr>
          <p:nvPr/>
        </p:nvSpPr>
        <p:spPr bwMode="auto">
          <a:xfrm>
            <a:off x="0" y="3128963"/>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24587" name="Rectangle 6"/>
          <p:cNvSpPr>
            <a:spLocks noChangeArrowheads="1"/>
          </p:cNvSpPr>
          <p:nvPr/>
        </p:nvSpPr>
        <p:spPr bwMode="auto">
          <a:xfrm>
            <a:off x="0" y="3200400"/>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24578" name="Object 7"/>
          <p:cNvGraphicFramePr>
            <a:graphicFrameLocks/>
          </p:cNvGraphicFramePr>
          <p:nvPr/>
        </p:nvGraphicFramePr>
        <p:xfrm>
          <a:off x="1944688" y="1658938"/>
          <a:ext cx="3097212" cy="1004887"/>
        </p:xfrm>
        <a:graphic>
          <a:graphicData uri="http://schemas.openxmlformats.org/presentationml/2006/ole">
            <p:oleObj spid="_x0000_s24578" r:id="rId3" imgW="1155700" imgH="457200" progId="">
              <p:embed/>
            </p:oleObj>
          </a:graphicData>
        </a:graphic>
      </p:graphicFrame>
      <p:sp>
        <p:nvSpPr>
          <p:cNvPr id="24588" name="Rectangle 15"/>
          <p:cNvSpPr>
            <a:spLocks noChangeArrowheads="1"/>
          </p:cNvSpPr>
          <p:nvPr/>
        </p:nvSpPr>
        <p:spPr bwMode="auto">
          <a:xfrm>
            <a:off x="1739900" y="2544763"/>
            <a:ext cx="5945188" cy="762000"/>
          </a:xfrm>
          <a:prstGeom prst="rect">
            <a:avLst/>
          </a:prstGeom>
          <a:noFill/>
          <a:ln w="9525">
            <a:noFill/>
            <a:miter lim="800000"/>
            <a:headEnd/>
            <a:tailEnd/>
          </a:ln>
        </p:spPr>
        <p:txBody>
          <a:bodyPr lIns="0" tIns="0" bIns="0" anchor="ctr"/>
          <a:lstStyle/>
          <a:p>
            <a:pPr marL="838200" indent="-838200"/>
            <a:r>
              <a:rPr lang="en-US" altLang="zh-CN" sz="2800">
                <a:solidFill>
                  <a:schemeClr val="tx1"/>
                </a:solidFill>
                <a:latin typeface="Arial" pitchFamily="34" charset="0"/>
              </a:rPr>
              <a:t>6.3.1  </a:t>
            </a:r>
            <a:r>
              <a:rPr lang="zh-CN" altLang="en-US" sz="2800">
                <a:solidFill>
                  <a:schemeClr val="tx1"/>
                </a:solidFill>
                <a:latin typeface="Arial" pitchFamily="34" charset="0"/>
              </a:rPr>
              <a:t>变压变频调速的基本原理</a:t>
            </a:r>
          </a:p>
        </p:txBody>
      </p:sp>
      <p:sp>
        <p:nvSpPr>
          <p:cNvPr id="24589" name="Rectangle 16"/>
          <p:cNvSpPr>
            <a:spLocks noChangeArrowheads="1"/>
          </p:cNvSpPr>
          <p:nvPr/>
        </p:nvSpPr>
        <p:spPr bwMode="auto">
          <a:xfrm>
            <a:off x="1703388" y="3252788"/>
            <a:ext cx="3494087" cy="400050"/>
          </a:xfrm>
          <a:prstGeom prst="rect">
            <a:avLst/>
          </a:prstGeom>
          <a:noFill/>
          <a:ln w="9525">
            <a:noFill/>
            <a:miter lim="800000"/>
            <a:headEnd/>
            <a:tailEnd/>
          </a:ln>
        </p:spPr>
        <p:txBody>
          <a:bodyPr/>
          <a:lstStyle/>
          <a:p>
            <a:pPr>
              <a:lnSpc>
                <a:spcPct val="100000"/>
              </a:lnSpc>
              <a:buClr>
                <a:srgbClr val="FF9933"/>
              </a:buClr>
              <a:buFont typeface="Wingdings" pitchFamily="2" charset="2"/>
              <a:buNone/>
            </a:pPr>
            <a:r>
              <a:rPr lang="zh-CN" altLang="en-US" sz="2000">
                <a:solidFill>
                  <a:schemeClr val="tx1"/>
                </a:solidFill>
                <a:latin typeface="Arial" pitchFamily="34" charset="0"/>
              </a:rPr>
              <a:t>异步电动机的实际转速 </a:t>
            </a:r>
          </a:p>
        </p:txBody>
      </p:sp>
      <p:graphicFrame>
        <p:nvGraphicFramePr>
          <p:cNvPr id="24579" name="Object 17"/>
          <p:cNvGraphicFramePr>
            <a:graphicFrameLocks/>
          </p:cNvGraphicFramePr>
          <p:nvPr/>
        </p:nvGraphicFramePr>
        <p:xfrm>
          <a:off x="1811338" y="3579813"/>
          <a:ext cx="5308600" cy="530225"/>
        </p:xfrm>
        <a:graphic>
          <a:graphicData uri="http://schemas.openxmlformats.org/presentationml/2006/ole">
            <p:oleObj spid="_x0000_s24579" r:id="rId4" imgW="1905000" imgH="228600" progId="">
              <p:embed/>
            </p:oleObj>
          </a:graphicData>
        </a:graphic>
      </p:graphicFrame>
      <p:sp>
        <p:nvSpPr>
          <p:cNvPr id="291858" name="Rectangle 18"/>
          <p:cNvSpPr>
            <a:spLocks noChangeArrowheads="1"/>
          </p:cNvSpPr>
          <p:nvPr/>
        </p:nvSpPr>
        <p:spPr bwMode="auto">
          <a:xfrm>
            <a:off x="4148138" y="4129088"/>
            <a:ext cx="3494087" cy="428625"/>
          </a:xfrm>
          <a:prstGeom prst="rect">
            <a:avLst/>
          </a:prstGeom>
          <a:noFill/>
          <a:ln w="9525">
            <a:noFill/>
            <a:miter lim="800000"/>
          </a:ln>
          <a:effectLst/>
        </p:spPr>
        <p:txBody>
          <a:bodyPr/>
          <a:lstStyle/>
          <a:p>
            <a:pPr>
              <a:lnSpc>
                <a:spcPct val="100000"/>
              </a:lnSpc>
              <a:buClr>
                <a:srgbClr val="FF9933"/>
              </a:buClr>
              <a:defRPr/>
            </a:pPr>
            <a:r>
              <a:rPr lang="zh-CN" altLang="en-US" sz="2000">
                <a:solidFill>
                  <a:schemeClr val="tx1"/>
                </a:solidFill>
                <a:latin typeface="Arial" pitchFamily="34" charset="0"/>
              </a:rPr>
              <a:t>则</a:t>
            </a:r>
            <a:r>
              <a:rPr lang="zh-CN" altLang="en-US" sz="2000">
                <a:solidFill>
                  <a:srgbClr val="CC0000"/>
                </a:solidFill>
                <a:effectLst>
                  <a:outerShdw blurRad="38100" dist="38100" dir="2700000" algn="tl">
                    <a:srgbClr val="C0C0C0"/>
                  </a:outerShdw>
                </a:effectLst>
                <a:latin typeface="Arial" pitchFamily="34" charset="0"/>
              </a:rPr>
              <a:t>稳态速降</a:t>
            </a:r>
            <a:r>
              <a:rPr lang="zh-CN" altLang="en-US" sz="2000">
                <a:solidFill>
                  <a:schemeClr val="tx1"/>
                </a:solidFill>
                <a:latin typeface="Arial" pitchFamily="34" charset="0"/>
              </a:rPr>
              <a:t>随负载大小变化 </a:t>
            </a:r>
          </a:p>
        </p:txBody>
      </p:sp>
      <p:graphicFrame>
        <p:nvGraphicFramePr>
          <p:cNvPr id="24580" name="Object 19"/>
          <p:cNvGraphicFramePr>
            <a:graphicFrameLocks/>
          </p:cNvGraphicFramePr>
          <p:nvPr/>
        </p:nvGraphicFramePr>
        <p:xfrm>
          <a:off x="1793875" y="3975100"/>
          <a:ext cx="1924050" cy="615950"/>
        </p:xfrm>
        <a:graphic>
          <a:graphicData uri="http://schemas.openxmlformats.org/presentationml/2006/ole">
            <p:oleObj spid="_x0000_s24580" r:id="rId5" imgW="558558" imgH="215806" progId="">
              <p:embed/>
            </p:oleObj>
          </a:graphicData>
        </a:graphic>
      </p:graphicFrame>
      <p:sp>
        <p:nvSpPr>
          <p:cNvPr id="22543" name="Rectangle 20"/>
          <p:cNvSpPr>
            <a:spLocks noChangeArrowheads="1"/>
          </p:cNvSpPr>
          <p:nvPr/>
        </p:nvSpPr>
        <p:spPr bwMode="auto">
          <a:xfrm>
            <a:off x="1690688" y="4641850"/>
            <a:ext cx="3270250" cy="382588"/>
          </a:xfrm>
          <a:prstGeom prst="rect">
            <a:avLst/>
          </a:prstGeom>
          <a:noFill/>
          <a:ln w="9525">
            <a:noFill/>
            <a:miter lim="800000"/>
          </a:ln>
        </p:spPr>
        <p:txBody>
          <a:bodyPr/>
          <a:lstStyle/>
          <a:p>
            <a:pPr>
              <a:lnSpc>
                <a:spcPct val="100000"/>
              </a:lnSpc>
              <a:buClr>
                <a:srgbClr val="FF9933"/>
              </a:buClr>
              <a:buFont typeface="Wingdings" panose="05000000000000000000" pitchFamily="2" charset="2"/>
              <a:buNone/>
              <a:defRPr/>
            </a:pPr>
            <a:r>
              <a:rPr lang="zh-CN" altLang="en-US" sz="2200" dirty="0">
                <a:solidFill>
                  <a:srgbClr val="C00000"/>
                </a:solidFill>
                <a:effectLst>
                  <a:outerShdw blurRad="38100" dist="38100" dir="2700000" algn="tl">
                    <a:srgbClr val="000000">
                      <a:alpha val="43137"/>
                    </a:srgbClr>
                  </a:outerShdw>
                </a:effectLst>
                <a:latin typeface="Arial" panose="020B0604020202020204" pitchFamily="34" charset="0"/>
                <a:sym typeface="+mn-ea"/>
              </a:rPr>
              <a:t>只要控制：</a:t>
            </a:r>
          </a:p>
        </p:txBody>
      </p:sp>
      <p:graphicFrame>
        <p:nvGraphicFramePr>
          <p:cNvPr id="24581" name="Object 21"/>
          <p:cNvGraphicFramePr>
            <a:graphicFrameLocks/>
          </p:cNvGraphicFramePr>
          <p:nvPr/>
        </p:nvGraphicFramePr>
        <p:xfrm>
          <a:off x="1804988" y="4989513"/>
          <a:ext cx="3892550" cy="584200"/>
        </p:xfrm>
        <a:graphic>
          <a:graphicData uri="http://schemas.openxmlformats.org/presentationml/2006/ole">
            <p:oleObj spid="_x0000_s24581" r:id="rId6" imgW="1396394" imgH="253890" progId="">
              <p:embed/>
            </p:oleObj>
          </a:graphicData>
        </a:graphic>
      </p:graphicFrame>
      <p:graphicFrame>
        <p:nvGraphicFramePr>
          <p:cNvPr id="24582" name="Object 22"/>
          <p:cNvGraphicFramePr>
            <a:graphicFrameLocks/>
          </p:cNvGraphicFramePr>
          <p:nvPr/>
        </p:nvGraphicFramePr>
        <p:xfrm>
          <a:off x="1789113" y="5576888"/>
          <a:ext cx="4908550" cy="576262"/>
        </p:xfrm>
        <a:graphic>
          <a:graphicData uri="http://schemas.openxmlformats.org/presentationml/2006/ole">
            <p:oleObj spid="_x0000_s24582" r:id="rId7" imgW="1726451" imgH="253890" progId="">
              <p:embed/>
            </p:oleObj>
          </a:graphicData>
        </a:graphic>
      </p:graphicFrame>
      <p:sp>
        <p:nvSpPr>
          <p:cNvPr id="291863" name="Rectangle 23"/>
          <p:cNvSpPr>
            <a:spLocks noChangeArrowheads="1"/>
          </p:cNvSpPr>
          <p:nvPr/>
        </p:nvSpPr>
        <p:spPr bwMode="auto">
          <a:xfrm>
            <a:off x="1743075" y="6096000"/>
            <a:ext cx="5037138" cy="427038"/>
          </a:xfrm>
          <a:prstGeom prst="rect">
            <a:avLst/>
          </a:prstGeom>
          <a:noFill/>
          <a:ln w="9525">
            <a:noFill/>
            <a:miter lim="800000"/>
          </a:ln>
          <a:effectLst/>
        </p:spPr>
        <p:txBody>
          <a:bodyPr anchor="ctr">
            <a:spAutoFit/>
          </a:bodyPr>
          <a:lstStyle/>
          <a:p>
            <a:pPr>
              <a:lnSpc>
                <a:spcPct val="100000"/>
              </a:lnSpc>
              <a:buFontTx/>
              <a:buNone/>
              <a:defRPr/>
            </a:pPr>
            <a:r>
              <a:rPr kumimoji="1" lang="zh-CN" altLang="en-US" sz="2200">
                <a:solidFill>
                  <a:schemeClr val="tx1"/>
                </a:solidFill>
                <a:latin typeface="Verdana" panose="020B0604030504040204" pitchFamily="34" charset="0"/>
                <a:sym typeface="+mn-ea"/>
              </a:rPr>
              <a:t>便可控制气隙磁通（</a:t>
            </a:r>
            <a:r>
              <a:rPr lang="zh-CN" altLang="en-US" sz="2200">
                <a:solidFill>
                  <a:srgbClr val="A50021"/>
                </a:solidFill>
                <a:effectLst>
                  <a:outerShdw blurRad="38100" dist="38100" dir="2700000" algn="tl">
                    <a:srgbClr val="C0C0C0"/>
                  </a:outerShdw>
                </a:effectLst>
                <a:sym typeface="+mn-ea"/>
              </a:rPr>
              <a:t>气隙磁通控制</a:t>
            </a:r>
            <a:r>
              <a:rPr lang="zh-CN" altLang="en-US" sz="2200">
                <a:solidFill>
                  <a:schemeClr val="tx1"/>
                </a:solidFill>
                <a:effectLst>
                  <a:outerShdw blurRad="38100" dist="38100" dir="2700000" algn="tl">
                    <a:srgbClr val="C0C0C0"/>
                  </a:outerShdw>
                </a:effectLst>
                <a:sym typeface="+mn-ea"/>
              </a:rPr>
              <a:t>）</a:t>
            </a:r>
          </a:p>
        </p:txBody>
      </p:sp>
      <p:sp>
        <p:nvSpPr>
          <p:cNvPr id="23"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6" name="Rectangle 16"/>
          <p:cNvSpPr>
            <a:spLocks noChangeArrowheads="1"/>
          </p:cNvSpPr>
          <p:nvPr/>
        </p:nvSpPr>
        <p:spPr bwMode="auto">
          <a:xfrm>
            <a:off x="0" y="2808288"/>
            <a:ext cx="1700213" cy="588962"/>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7"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8"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ChangeArrowheads="1"/>
          </p:cNvSpPr>
          <p:nvPr/>
        </p:nvSpPr>
        <p:spPr bwMode="auto">
          <a:xfrm>
            <a:off x="1676400" y="1125538"/>
            <a:ext cx="5819775" cy="409575"/>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带负载时的转速降落 </a:t>
            </a:r>
          </a:p>
        </p:txBody>
      </p:sp>
      <p:sp>
        <p:nvSpPr>
          <p:cNvPr id="25606" name="Rectangle 3"/>
          <p:cNvSpPr>
            <a:spLocks noChangeArrowheads="1"/>
          </p:cNvSpPr>
          <p:nvPr/>
        </p:nvSpPr>
        <p:spPr bwMode="auto">
          <a:xfrm>
            <a:off x="1704975" y="2936875"/>
            <a:ext cx="7410450" cy="701675"/>
          </a:xfrm>
          <a:prstGeom prst="rect">
            <a:avLst/>
          </a:prstGeom>
          <a:noFill/>
          <a:ln w="9525">
            <a:noFill/>
            <a:miter lim="800000"/>
            <a:headEnd/>
            <a:tailEnd/>
          </a:ln>
        </p:spPr>
        <p:txBody>
          <a:bodyPr anchor="ctr">
            <a:spAutoFit/>
          </a:bodyPr>
          <a:lstStyle/>
          <a:p>
            <a:pPr algn="just">
              <a:lnSpc>
                <a:spcPct val="100000"/>
              </a:lnSpc>
              <a:buClr>
                <a:schemeClr val="folHlink"/>
              </a:buClr>
              <a:buSzPct val="75000"/>
              <a:buFont typeface="Wingdings" pitchFamily="2" charset="2"/>
              <a:buNone/>
            </a:pPr>
            <a:r>
              <a:rPr lang="zh-CN" altLang="en-US" sz="2000">
                <a:solidFill>
                  <a:schemeClr val="tx1"/>
                </a:solidFill>
                <a:latin typeface="Times New Roman" pitchFamily="18" charset="0"/>
              </a:rPr>
              <a:t>对于相同的电磁转矩，角频率越大，转速降落越大，机械特性越软，与直流电动机弱磁调速相似。</a:t>
            </a:r>
          </a:p>
        </p:txBody>
      </p:sp>
      <p:graphicFrame>
        <p:nvGraphicFramePr>
          <p:cNvPr id="25602" name="Object 4"/>
          <p:cNvGraphicFramePr>
            <a:graphicFrameLocks/>
          </p:cNvGraphicFramePr>
          <p:nvPr/>
        </p:nvGraphicFramePr>
        <p:xfrm>
          <a:off x="1830388" y="1495425"/>
          <a:ext cx="6192837" cy="1360488"/>
        </p:xfrm>
        <a:graphic>
          <a:graphicData uri="http://schemas.openxmlformats.org/presentationml/2006/ole">
            <p:oleObj spid="_x0000_s25602" r:id="rId3" imgW="2120900" imgH="469900" progId="">
              <p:embed/>
            </p:oleObj>
          </a:graphicData>
        </a:graphic>
      </p:graphicFrame>
      <p:sp>
        <p:nvSpPr>
          <p:cNvPr id="579589" name="Rectangle 5"/>
          <p:cNvSpPr>
            <a:spLocks noGrp="1" noChangeArrowheads="1"/>
          </p:cNvSpPr>
          <p:nvPr>
            <p:ph type="title"/>
          </p:nvPr>
        </p:nvSpPr>
        <p:spPr/>
        <p:txBody>
          <a:bodyPr/>
          <a:lstStyle/>
          <a:p>
            <a:pPr eaLnBrk="1" hangingPunct="1">
              <a:defRPr/>
            </a:pPr>
            <a:r>
              <a:rPr kumimoji="1" lang="zh-CN" altLang="en-US" smtClean="0">
                <a:solidFill>
                  <a:srgbClr val="FF0000"/>
                </a:solidFill>
                <a:effectLst>
                  <a:outerShdw blurRad="38100" dist="38100" dir="2700000" algn="tl">
                    <a:srgbClr val="C0C0C0"/>
                  </a:outerShdw>
                </a:effectLst>
                <a:ea typeface="宋体" panose="02010600030101010101" pitchFamily="2" charset="-122"/>
              </a:rPr>
              <a:t>变压变频调速转差功率不变型的由来</a:t>
            </a:r>
          </a:p>
        </p:txBody>
      </p:sp>
      <p:sp>
        <p:nvSpPr>
          <p:cNvPr id="579590" name="Rectangle 6"/>
          <p:cNvSpPr>
            <a:spLocks noChangeArrowheads="1"/>
          </p:cNvSpPr>
          <p:nvPr/>
        </p:nvSpPr>
        <p:spPr bwMode="auto">
          <a:xfrm>
            <a:off x="1717675" y="5080000"/>
            <a:ext cx="5283200" cy="396875"/>
          </a:xfrm>
          <a:prstGeom prst="rect">
            <a:avLst/>
          </a:prstGeom>
          <a:noFill/>
          <a:ln w="9525">
            <a:noFill/>
            <a:miter lim="800000"/>
          </a:ln>
          <a:effectLst/>
        </p:spPr>
        <p:txBody>
          <a:bodyPr anchor="ctr">
            <a:spAutoFit/>
          </a:bodyPr>
          <a:lstStyle/>
          <a:p>
            <a:pPr algn="just">
              <a:lnSpc>
                <a:spcPct val="100000"/>
              </a:lnSpc>
              <a:buClr>
                <a:schemeClr val="folHlink"/>
              </a:buClr>
              <a:buSzPct val="75000"/>
              <a:buFont typeface="Wingdings" panose="05000000000000000000" pitchFamily="2" charset="2"/>
              <a:buNone/>
              <a:defRPr/>
            </a:pPr>
            <a:r>
              <a:rPr kumimoji="1" lang="zh-CN" altLang="en-US" sz="2000" dirty="0">
                <a:solidFill>
                  <a:schemeClr val="tx1"/>
                </a:solidFill>
                <a:latin typeface="Times New Roman" panose="02020603050405020304" pitchFamily="18" charset="0"/>
                <a:sym typeface="+mn-ea"/>
              </a:rPr>
              <a:t>带</a:t>
            </a:r>
            <a:r>
              <a:rPr kumimoji="1" lang="zh-CN" altLang="en-US" sz="2000" dirty="0">
                <a:solidFill>
                  <a:srgbClr val="CC0000"/>
                </a:solidFill>
                <a:effectLst>
                  <a:outerShdw blurRad="38100" dist="38100" dir="2700000" algn="tl">
                    <a:srgbClr val="C0C0C0"/>
                  </a:outerShdw>
                </a:effectLst>
                <a:latin typeface="Times New Roman" panose="02020603050405020304" pitchFamily="18" charset="0"/>
                <a:sym typeface="+mn-ea"/>
              </a:rPr>
              <a:t>恒功率负载</a:t>
            </a:r>
            <a:r>
              <a:rPr kumimoji="1" lang="zh-CN" altLang="en-US" sz="2000" dirty="0">
                <a:solidFill>
                  <a:schemeClr val="tx1"/>
                </a:solidFill>
                <a:latin typeface="Times New Roman" panose="02020603050405020304" pitchFamily="18" charset="0"/>
                <a:sym typeface="+mn-ea"/>
              </a:rPr>
              <a:t>运行时</a:t>
            </a:r>
          </a:p>
        </p:txBody>
      </p:sp>
      <p:sp>
        <p:nvSpPr>
          <p:cNvPr id="579592" name="Rectangle 8"/>
          <p:cNvSpPr>
            <a:spLocks noChangeArrowheads="1"/>
          </p:cNvSpPr>
          <p:nvPr/>
        </p:nvSpPr>
        <p:spPr bwMode="auto">
          <a:xfrm>
            <a:off x="1778000" y="6351588"/>
            <a:ext cx="5062538" cy="396875"/>
          </a:xfrm>
          <a:prstGeom prst="rect">
            <a:avLst/>
          </a:prstGeom>
          <a:noFill/>
          <a:ln w="9525">
            <a:noFill/>
            <a:miter lim="800000"/>
          </a:ln>
          <a:effectLst/>
        </p:spPr>
        <p:txBody>
          <a:bodyPr anchor="ctr">
            <a:spAutoFit/>
          </a:bodyPr>
          <a:lstStyle/>
          <a:p>
            <a:pPr algn="just">
              <a:lnSpc>
                <a:spcPct val="100000"/>
              </a:lnSpc>
              <a:buFontTx/>
              <a:buNone/>
              <a:defRPr/>
            </a:pPr>
            <a:r>
              <a:rPr kumimoji="1" lang="zh-CN" altLang="en-US" sz="2000">
                <a:solidFill>
                  <a:srgbClr val="FF0000"/>
                </a:solidFill>
                <a:effectLst>
                  <a:outerShdw blurRad="38100" dist="38100" dir="2700000" algn="tl">
                    <a:srgbClr val="C0C0C0"/>
                  </a:outerShdw>
                </a:effectLst>
                <a:latin typeface="Times New Roman" panose="02020603050405020304" pitchFamily="18" charset="0"/>
                <a:sym typeface="+mn-ea"/>
              </a:rPr>
              <a:t>转差功率基本不变。</a:t>
            </a:r>
          </a:p>
        </p:txBody>
      </p:sp>
      <p:graphicFrame>
        <p:nvGraphicFramePr>
          <p:cNvPr id="25603" name="Object 9"/>
          <p:cNvGraphicFramePr>
            <a:graphicFrameLocks/>
          </p:cNvGraphicFramePr>
          <p:nvPr/>
        </p:nvGraphicFramePr>
        <p:xfrm>
          <a:off x="1966913" y="5562600"/>
          <a:ext cx="2606675" cy="661988"/>
        </p:xfrm>
        <a:graphic>
          <a:graphicData uri="http://schemas.openxmlformats.org/presentationml/2006/ole">
            <p:oleObj spid="_x0000_s25603" r:id="rId4" imgW="812447" imgH="241195" progId="">
              <p:embed/>
            </p:oleObj>
          </a:graphicData>
        </a:graphic>
      </p:graphicFrame>
      <p:sp>
        <p:nvSpPr>
          <p:cNvPr id="25610" name="Rectangle 16"/>
          <p:cNvSpPr>
            <a:spLocks noChangeArrowheads="1"/>
          </p:cNvSpPr>
          <p:nvPr/>
        </p:nvSpPr>
        <p:spPr bwMode="auto">
          <a:xfrm>
            <a:off x="4191000" y="6373813"/>
            <a:ext cx="4767263" cy="396875"/>
          </a:xfrm>
          <a:prstGeom prst="rect">
            <a:avLst/>
          </a:prstGeom>
          <a:noFill/>
          <a:ln w="9525">
            <a:noFill/>
            <a:miter lim="800000"/>
            <a:headEnd/>
            <a:tailEnd/>
          </a:ln>
        </p:spPr>
        <p:txBody>
          <a:bodyPr anchor="ctr">
            <a:spAutoFit/>
          </a:bodyPr>
          <a:lstStyle/>
          <a:p>
            <a:pPr algn="just">
              <a:lnSpc>
                <a:spcPct val="100000"/>
              </a:lnSpc>
            </a:pPr>
            <a:r>
              <a:rPr lang="zh-CN" altLang="en-US" sz="2000">
                <a:solidFill>
                  <a:schemeClr val="tx1"/>
                </a:solidFill>
                <a:latin typeface="Times New Roman" pitchFamily="18" charset="0"/>
              </a:rPr>
              <a:t>与转速无关，故称作</a:t>
            </a:r>
            <a:r>
              <a:rPr lang="zh-CN" altLang="en-US" sz="2000">
                <a:solidFill>
                  <a:srgbClr val="FF3300"/>
                </a:solidFill>
                <a:latin typeface="Times New Roman" pitchFamily="18" charset="0"/>
              </a:rPr>
              <a:t>转差功率不变型</a:t>
            </a:r>
            <a:r>
              <a:rPr lang="zh-CN" altLang="en-US" sz="2000">
                <a:solidFill>
                  <a:schemeClr val="tx1"/>
                </a:solidFill>
                <a:latin typeface="Times New Roman" pitchFamily="18" charset="0"/>
              </a:rPr>
              <a:t>。</a:t>
            </a:r>
          </a:p>
        </p:txBody>
      </p:sp>
      <p:graphicFrame>
        <p:nvGraphicFramePr>
          <p:cNvPr id="25604" name="Object 21"/>
          <p:cNvGraphicFramePr>
            <a:graphicFrameLocks noGrp="1"/>
          </p:cNvGraphicFramePr>
          <p:nvPr>
            <p:ph idx="1"/>
          </p:nvPr>
        </p:nvGraphicFramePr>
        <p:xfrm>
          <a:off x="7912100" y="609600"/>
          <a:ext cx="1231900" cy="757238"/>
        </p:xfrm>
        <a:graphic>
          <a:graphicData uri="http://schemas.openxmlformats.org/presentationml/2006/ole">
            <p:oleObj spid="_x0000_s25604" r:id="rId5" imgW="736280" imgH="444307" progId="">
              <p:embed/>
            </p:oleObj>
          </a:graphicData>
        </a:graphic>
      </p:graphicFrame>
      <p:pic>
        <p:nvPicPr>
          <p:cNvPr id="25611" name="Picture 23"/>
          <p:cNvPicPr>
            <a:picLocks noChangeAspect="1" noChangeArrowheads="1"/>
          </p:cNvPicPr>
          <p:nvPr/>
        </p:nvPicPr>
        <p:blipFill>
          <a:blip r:embed="rId6" cstate="print"/>
          <a:srcRect/>
          <a:stretch>
            <a:fillRect/>
          </a:stretch>
        </p:blipFill>
        <p:spPr bwMode="auto">
          <a:xfrm>
            <a:off x="1847850" y="3638550"/>
            <a:ext cx="4895850" cy="1381125"/>
          </a:xfrm>
          <a:prstGeom prst="rect">
            <a:avLst/>
          </a:prstGeom>
          <a:noFill/>
          <a:ln w="9525">
            <a:noFill/>
            <a:miter lim="800000"/>
            <a:headEnd/>
            <a:tailEnd/>
          </a:ln>
        </p:spPr>
      </p:pic>
      <p:sp>
        <p:nvSpPr>
          <p:cNvPr id="25612" name="Rectangle 6"/>
          <p:cNvSpPr>
            <a:spLocks noChangeArrowheads="1"/>
          </p:cNvSpPr>
          <p:nvPr/>
        </p:nvSpPr>
        <p:spPr bwMode="auto">
          <a:xfrm>
            <a:off x="6572250" y="785813"/>
            <a:ext cx="1527175" cy="338137"/>
          </a:xfrm>
          <a:prstGeom prst="rect">
            <a:avLst/>
          </a:prstGeom>
          <a:noFill/>
          <a:ln w="9525">
            <a:noFill/>
            <a:miter lim="800000"/>
            <a:headEnd/>
            <a:tailEnd/>
          </a:ln>
        </p:spPr>
        <p:txBody>
          <a:bodyPr anchor="ctr">
            <a:spAutoFit/>
          </a:bodyPr>
          <a:lstStyle/>
          <a:p>
            <a:pPr algn="just">
              <a:lnSpc>
                <a:spcPct val="100000"/>
              </a:lnSpc>
              <a:buClr>
                <a:schemeClr val="folHlink"/>
              </a:buClr>
              <a:buSzPct val="75000"/>
              <a:buFont typeface="Wingdings" pitchFamily="2" charset="2"/>
              <a:buNone/>
            </a:pPr>
            <a:r>
              <a:rPr lang="zh-CN" altLang="en-US" sz="1600">
                <a:solidFill>
                  <a:srgbClr val="C00000"/>
                </a:solidFill>
                <a:latin typeface="Times New Roman" pitchFamily="18" charset="0"/>
              </a:rPr>
              <a:t>注：书</a:t>
            </a:r>
            <a:r>
              <a:rPr lang="en-US" altLang="zh-CN" sz="1600">
                <a:solidFill>
                  <a:srgbClr val="C00000"/>
                </a:solidFill>
                <a:latin typeface="Times New Roman" pitchFamily="18" charset="0"/>
              </a:rPr>
              <a:t>P124</a:t>
            </a:r>
            <a:endParaRPr lang="zh-CN" altLang="en-US" sz="1600">
              <a:solidFill>
                <a:srgbClr val="C00000"/>
              </a:solidFill>
              <a:latin typeface="Times New Roman" pitchFamily="18" charset="0"/>
            </a:endParaRPr>
          </a:p>
        </p:txBody>
      </p:sp>
      <p:sp>
        <p:nvSpPr>
          <p:cNvPr id="19"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6"/>
          <p:cNvSpPr>
            <a:spLocks noChangeArrowheads="1"/>
          </p:cNvSpPr>
          <p:nvPr/>
        </p:nvSpPr>
        <p:spPr bwMode="auto">
          <a:xfrm>
            <a:off x="0" y="2808288"/>
            <a:ext cx="1700213" cy="588962"/>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a:xfrm>
            <a:off x="1695450" y="193675"/>
            <a:ext cx="5003800" cy="762000"/>
          </a:xfrm>
        </p:spPr>
        <p:txBody>
          <a:bodyPr/>
          <a:lstStyle/>
          <a:p>
            <a:pPr eaLnBrk="1" hangingPunct="1">
              <a:defRPr/>
            </a:pPr>
            <a:r>
              <a:rPr lang="zh-CN" altLang="en-US" smtClean="0">
                <a:effectLst>
                  <a:outerShdw blurRad="38100" dist="38100" dir="2700000" algn="tl">
                    <a:srgbClr val="C0C0C0"/>
                  </a:outerShdw>
                </a:effectLst>
                <a:ea typeface="宋体" pitchFamily="2" charset="-122"/>
              </a:rPr>
              <a:t>一、基频以下调速 </a:t>
            </a:r>
          </a:p>
        </p:txBody>
      </p:sp>
      <p:sp>
        <p:nvSpPr>
          <p:cNvPr id="294915" name="Rectangle 3"/>
          <p:cNvSpPr>
            <a:spLocks noChangeArrowheads="1"/>
          </p:cNvSpPr>
          <p:nvPr/>
        </p:nvSpPr>
        <p:spPr bwMode="auto">
          <a:xfrm>
            <a:off x="1684338" y="977900"/>
            <a:ext cx="7459662" cy="1570038"/>
          </a:xfrm>
          <a:prstGeom prst="rect">
            <a:avLst/>
          </a:prstGeom>
          <a:noFill/>
          <a:ln w="9525">
            <a:noFill/>
            <a:miter lim="800000"/>
          </a:ln>
          <a:effectLst/>
        </p:spPr>
        <p:txBody>
          <a:bodyPr/>
          <a:lstStyle/>
          <a:p>
            <a:pPr>
              <a:lnSpc>
                <a:spcPct val="100000"/>
              </a:lnSpc>
              <a:buClr>
                <a:srgbClr val="FF9933"/>
              </a:buClr>
              <a:buFont typeface="Wingdings" panose="05000000000000000000" pitchFamily="2" charset="2"/>
              <a:buNone/>
              <a:defRPr/>
            </a:pPr>
            <a:r>
              <a:rPr lang="zh-CN" altLang="en-US" sz="2000" dirty="0">
                <a:solidFill>
                  <a:srgbClr val="FF3300"/>
                </a:solidFill>
                <a:effectLst>
                  <a:outerShdw blurRad="38100" dist="38100" dir="2700000" algn="tl">
                    <a:srgbClr val="C0C0C0"/>
                  </a:outerShdw>
                </a:effectLst>
                <a:latin typeface="Arial" panose="020B0604020202020204" pitchFamily="34" charset="0"/>
                <a:sym typeface="+mn-ea"/>
              </a:rPr>
              <a:t>基频以下调速最好是保持每极磁通量为额定值不变：</a:t>
            </a:r>
            <a:endParaRPr lang="en-US" altLang="zh-CN" sz="2000" dirty="0">
              <a:solidFill>
                <a:srgbClr val="FF3300"/>
              </a:solidFill>
              <a:effectLst>
                <a:outerShdw blurRad="38100" dist="38100" dir="2700000" algn="tl">
                  <a:srgbClr val="C0C0C0"/>
                </a:outerShdw>
              </a:effectLst>
              <a:latin typeface="Arial" panose="020B0604020202020204" pitchFamily="34" charset="0"/>
              <a:sym typeface="+mn-ea"/>
            </a:endParaRPr>
          </a:p>
          <a:p>
            <a:pPr algn="just">
              <a:lnSpc>
                <a:spcPct val="100000"/>
              </a:lnSpc>
              <a:buClr>
                <a:srgbClr val="FF9933"/>
              </a:buClr>
              <a:buFont typeface="Wingdings" panose="05000000000000000000" pitchFamily="2" charset="2"/>
              <a:buNone/>
              <a:defRPr/>
            </a:pPr>
            <a:r>
              <a:rPr lang="zh-CN" altLang="en-US" sz="2000" dirty="0">
                <a:solidFill>
                  <a:schemeClr val="tx1"/>
                </a:solidFill>
                <a:latin typeface="Arial" panose="020B0604020202020204" pitchFamily="34" charset="0"/>
                <a:sym typeface="+mn-ea"/>
              </a:rPr>
              <a:t>当异步电动机在基频（额定频率）以下运行时，如果磁通太弱，没有充分利用电机的铁心，是一种浪费；如果磁通过大，又会使铁心饱和，从而导致过大的励磁电流，严重时还会因绕组过热而损坏电机。</a:t>
            </a:r>
            <a:endParaRPr lang="zh-CN" altLang="en-US" sz="2000" dirty="0">
              <a:solidFill>
                <a:srgbClr val="FF3300"/>
              </a:solidFill>
              <a:effectLst>
                <a:outerShdw blurRad="38100" dist="38100" dir="2700000" algn="tl">
                  <a:srgbClr val="C0C0C0"/>
                </a:outerShdw>
              </a:effectLst>
              <a:latin typeface="Arial" panose="020B0604020202020204" pitchFamily="34" charset="0"/>
              <a:sym typeface="+mn-ea"/>
            </a:endParaRPr>
          </a:p>
        </p:txBody>
      </p:sp>
      <p:sp>
        <p:nvSpPr>
          <p:cNvPr id="26630" name="Rectangle 19"/>
          <p:cNvSpPr>
            <a:spLocks noChangeArrowheads="1"/>
          </p:cNvSpPr>
          <p:nvPr/>
        </p:nvSpPr>
        <p:spPr bwMode="auto">
          <a:xfrm>
            <a:off x="1752600" y="2605088"/>
            <a:ext cx="5118100" cy="407987"/>
          </a:xfrm>
          <a:prstGeom prst="rect">
            <a:avLst/>
          </a:prstGeom>
          <a:noFill/>
          <a:ln w="9525">
            <a:noFill/>
            <a:miter lim="800000"/>
            <a:headEnd/>
            <a:tailEnd/>
          </a:ln>
        </p:spPr>
        <p:txBody>
          <a:bodyPr/>
          <a:lstStyle/>
          <a:p>
            <a:pPr>
              <a:lnSpc>
                <a:spcPct val="100000"/>
              </a:lnSpc>
              <a:buClr>
                <a:srgbClr val="FF9933"/>
              </a:buClr>
              <a:buFont typeface="Wingdings" pitchFamily="2" charset="2"/>
              <a:buNone/>
            </a:pPr>
            <a:r>
              <a:rPr lang="zh-CN" altLang="en-US" sz="2000">
                <a:solidFill>
                  <a:schemeClr val="tx1"/>
                </a:solidFill>
                <a:latin typeface="Arial" pitchFamily="34" charset="0"/>
              </a:rPr>
              <a:t>当频率从额定值向下调节时，必须使 </a:t>
            </a:r>
          </a:p>
        </p:txBody>
      </p:sp>
      <p:graphicFrame>
        <p:nvGraphicFramePr>
          <p:cNvPr id="26626" name="Object 20"/>
          <p:cNvGraphicFramePr>
            <a:graphicFrameLocks/>
          </p:cNvGraphicFramePr>
          <p:nvPr/>
        </p:nvGraphicFramePr>
        <p:xfrm>
          <a:off x="1866900" y="3048000"/>
          <a:ext cx="5029200" cy="909638"/>
        </p:xfrm>
        <a:graphic>
          <a:graphicData uri="http://schemas.openxmlformats.org/presentationml/2006/ole">
            <p:oleObj spid="_x0000_s26626" r:id="rId3" imgW="2006600" imgH="469900" progId="">
              <p:embed/>
            </p:oleObj>
          </a:graphicData>
        </a:graphic>
      </p:graphicFrame>
      <p:sp>
        <p:nvSpPr>
          <p:cNvPr id="294933" name="Rectangle 21"/>
          <p:cNvSpPr>
            <a:spLocks noChangeArrowheads="1"/>
          </p:cNvSpPr>
          <p:nvPr/>
        </p:nvSpPr>
        <p:spPr bwMode="auto">
          <a:xfrm>
            <a:off x="1789113" y="3911600"/>
            <a:ext cx="6216650" cy="427038"/>
          </a:xfrm>
          <a:prstGeom prst="rect">
            <a:avLst/>
          </a:prstGeom>
          <a:solidFill>
            <a:srgbClr val="FFCC00"/>
          </a:solidFill>
          <a:ln w="9525">
            <a:noFill/>
            <a:miter lim="800000"/>
          </a:ln>
          <a:effectLst/>
        </p:spPr>
        <p:txBody>
          <a:bodyPr anchor="ctr">
            <a:spAutoFit/>
          </a:bodyPr>
          <a:lstStyle/>
          <a:p>
            <a:pPr>
              <a:lnSpc>
                <a:spcPct val="100000"/>
              </a:lnSpc>
              <a:buClr>
                <a:schemeClr val="folHlink"/>
              </a:buClr>
              <a:buSzPct val="75000"/>
              <a:buFont typeface="Wingdings" panose="05000000000000000000" pitchFamily="2" charset="2"/>
              <a:buNone/>
              <a:defRPr/>
            </a:pPr>
            <a:r>
              <a:rPr kumimoji="1" lang="zh-CN" altLang="en-US" sz="2200">
                <a:solidFill>
                  <a:srgbClr val="FF0000"/>
                </a:solidFill>
                <a:effectLst>
                  <a:outerShdw blurRad="38100" dist="38100" dir="2700000" algn="tl">
                    <a:srgbClr val="000000"/>
                  </a:outerShdw>
                </a:effectLst>
                <a:latin typeface="Times New Roman" panose="02020603050405020304" pitchFamily="18" charset="0"/>
                <a:sym typeface="+mn-ea"/>
              </a:rPr>
              <a:t>基频以下应采用电动势频率比为恒值的控制方式。</a:t>
            </a:r>
          </a:p>
        </p:txBody>
      </p:sp>
      <p:sp>
        <p:nvSpPr>
          <p:cNvPr id="26632" name="Rectangle 22"/>
          <p:cNvSpPr>
            <a:spLocks noChangeArrowheads="1"/>
          </p:cNvSpPr>
          <p:nvPr/>
        </p:nvSpPr>
        <p:spPr bwMode="auto">
          <a:xfrm>
            <a:off x="1711325" y="4338638"/>
            <a:ext cx="6684963" cy="671512"/>
          </a:xfrm>
          <a:prstGeom prst="rect">
            <a:avLst/>
          </a:prstGeom>
          <a:noFill/>
          <a:ln w="9525">
            <a:noFill/>
            <a:miter lim="800000"/>
            <a:headEnd/>
            <a:tailEnd/>
          </a:ln>
        </p:spPr>
        <p:txBody>
          <a:bodyPr/>
          <a:lstStyle/>
          <a:p>
            <a:pPr>
              <a:lnSpc>
                <a:spcPct val="100000"/>
              </a:lnSpc>
              <a:buClr>
                <a:srgbClr val="FF9933"/>
              </a:buClr>
              <a:buFont typeface="Wingdings" pitchFamily="2" charset="2"/>
              <a:buNone/>
            </a:pPr>
            <a:r>
              <a:rPr lang="zh-CN" altLang="en-US" sz="2000">
                <a:solidFill>
                  <a:schemeClr val="tx1"/>
                </a:solidFill>
                <a:latin typeface="Arial" pitchFamily="34" charset="0"/>
              </a:rPr>
              <a:t>恒压频比的控制方式</a:t>
            </a:r>
          </a:p>
          <a:p>
            <a:pPr>
              <a:lnSpc>
                <a:spcPct val="100000"/>
              </a:lnSpc>
              <a:buClr>
                <a:srgbClr val="FF9933"/>
              </a:buClr>
              <a:buFont typeface="Wingdings" pitchFamily="2" charset="2"/>
              <a:buNone/>
            </a:pPr>
            <a:r>
              <a:rPr lang="zh-CN" altLang="en-US" sz="2000">
                <a:solidFill>
                  <a:schemeClr val="tx1"/>
                </a:solidFill>
                <a:latin typeface="Arial" pitchFamily="34" charset="0"/>
              </a:rPr>
              <a:t>当电动势值较高时，忽略定子电阻和漏感压降，</a:t>
            </a:r>
          </a:p>
        </p:txBody>
      </p:sp>
      <p:graphicFrame>
        <p:nvGraphicFramePr>
          <p:cNvPr id="26627" name="Object 23"/>
          <p:cNvGraphicFramePr>
            <a:graphicFrameLocks/>
          </p:cNvGraphicFramePr>
          <p:nvPr/>
        </p:nvGraphicFramePr>
        <p:xfrm>
          <a:off x="1820863" y="4960938"/>
          <a:ext cx="1944687" cy="534987"/>
        </p:xfrm>
        <a:graphic>
          <a:graphicData uri="http://schemas.openxmlformats.org/presentationml/2006/ole">
            <p:oleObj spid="_x0000_s26627" r:id="rId4" imgW="533169" imgH="241195" progId="">
              <p:embed/>
            </p:oleObj>
          </a:graphicData>
        </a:graphic>
      </p:graphicFrame>
      <p:sp>
        <p:nvSpPr>
          <p:cNvPr id="294936" name="Rectangle 24"/>
          <p:cNvSpPr>
            <a:spLocks noChangeArrowheads="1"/>
          </p:cNvSpPr>
          <p:nvPr/>
        </p:nvSpPr>
        <p:spPr bwMode="auto">
          <a:xfrm>
            <a:off x="1725613" y="5448300"/>
            <a:ext cx="7418387" cy="1316038"/>
          </a:xfrm>
          <a:prstGeom prst="rect">
            <a:avLst/>
          </a:prstGeom>
          <a:noFill/>
          <a:ln w="9525">
            <a:noFill/>
            <a:miter lim="800000"/>
          </a:ln>
          <a:effectLst/>
        </p:spPr>
        <p:txBody>
          <a:bodyPr/>
          <a:lstStyle/>
          <a:p>
            <a:pPr>
              <a:lnSpc>
                <a:spcPct val="100000"/>
              </a:lnSpc>
              <a:buClr>
                <a:srgbClr val="FF9933"/>
              </a:buClr>
              <a:buFont typeface="Wingdings" panose="05000000000000000000" pitchFamily="2" charset="2"/>
              <a:buNone/>
              <a:defRPr/>
            </a:pPr>
            <a:r>
              <a:rPr lang="zh-CN" altLang="en-US" sz="2000" dirty="0">
                <a:solidFill>
                  <a:srgbClr val="FF0000"/>
                </a:solidFill>
                <a:effectLst>
                  <a:outerShdw blurRad="38100" dist="38100" dir="2700000" algn="tl">
                    <a:srgbClr val="C0C0C0"/>
                  </a:outerShdw>
                </a:effectLst>
                <a:latin typeface="Arial" panose="020B0604020202020204" pitchFamily="34" charset="0"/>
                <a:sym typeface="+mn-ea"/>
              </a:rPr>
              <a:t>低频补偿（低频转矩提升）</a:t>
            </a:r>
          </a:p>
          <a:p>
            <a:pPr>
              <a:lnSpc>
                <a:spcPct val="100000"/>
              </a:lnSpc>
              <a:buFontTx/>
              <a:buNone/>
              <a:defRPr/>
            </a:pPr>
            <a:r>
              <a:rPr lang="zh-CN" altLang="en-US" sz="2000" dirty="0">
                <a:solidFill>
                  <a:schemeClr val="tx1"/>
                </a:solidFill>
                <a:latin typeface="Arial" panose="020B0604020202020204" pitchFamily="34" charset="0"/>
                <a:sym typeface="+mn-ea"/>
              </a:rPr>
              <a:t>低频时，定子电阻和漏感压降所占的份量比较显著，不能再忽略。</a:t>
            </a:r>
          </a:p>
          <a:p>
            <a:pPr>
              <a:lnSpc>
                <a:spcPct val="100000"/>
              </a:lnSpc>
              <a:buFontTx/>
              <a:buNone/>
              <a:defRPr/>
            </a:pPr>
            <a:r>
              <a:rPr lang="zh-CN" altLang="en-US" sz="2000" dirty="0">
                <a:solidFill>
                  <a:schemeClr val="tx1"/>
                </a:solidFill>
                <a:latin typeface="Arial" panose="020B0604020202020204" pitchFamily="34" charset="0"/>
                <a:sym typeface="+mn-ea"/>
              </a:rPr>
              <a:t>人为地把定子电压抬高一些，以补偿定子阻抗压降。</a:t>
            </a:r>
          </a:p>
          <a:p>
            <a:pPr>
              <a:lnSpc>
                <a:spcPct val="100000"/>
              </a:lnSpc>
              <a:buFontTx/>
              <a:buNone/>
              <a:defRPr/>
            </a:pPr>
            <a:r>
              <a:rPr lang="zh-CN" altLang="en-US" sz="2000" dirty="0">
                <a:solidFill>
                  <a:schemeClr val="tx1"/>
                </a:solidFill>
                <a:latin typeface="Arial" panose="020B0604020202020204" pitchFamily="34" charset="0"/>
                <a:sym typeface="+mn-ea"/>
              </a:rPr>
              <a:t>负载大小不同，需要补偿的定子电压也不一样。</a:t>
            </a:r>
          </a:p>
        </p:txBody>
      </p:sp>
      <p:sp>
        <p:nvSpPr>
          <p:cNvPr id="16"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6"/>
          <p:cNvSpPr>
            <a:spLocks noChangeArrowheads="1"/>
          </p:cNvSpPr>
          <p:nvPr/>
        </p:nvSpPr>
        <p:spPr bwMode="auto">
          <a:xfrm>
            <a:off x="0" y="2808288"/>
            <a:ext cx="1700213" cy="588962"/>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defRPr/>
            </a:pPr>
            <a:r>
              <a:rPr lang="en-US" altLang="zh-CN" dirty="0" smtClean="0">
                <a:effectLst>
                  <a:outerShdw blurRad="38100" dist="38100" dir="2700000" algn="tl">
                    <a:srgbClr val="C0C0C0"/>
                  </a:outerShdw>
                </a:effectLst>
                <a:ea typeface="宋体" panose="02010600030101010101" pitchFamily="2" charset="-122"/>
              </a:rPr>
              <a:t>6.1 </a:t>
            </a:r>
            <a:r>
              <a:rPr lang="zh-CN" altLang="en-US" dirty="0" smtClean="0">
                <a:effectLst>
                  <a:outerShdw blurRad="38100" dist="38100" dir="2700000" algn="tl">
                    <a:srgbClr val="C0C0C0"/>
                  </a:outerShdw>
                </a:effectLst>
                <a:ea typeface="宋体" panose="02010600030101010101" pitchFamily="2" charset="-122"/>
              </a:rPr>
              <a:t>异步电动机稳态数学模型和调速方法</a:t>
            </a:r>
            <a:endParaRPr lang="zh-CN" altLang="en-US" dirty="0" smtClean="0">
              <a:ea typeface="宋体" panose="02010600030101010101" pitchFamily="2" charset="-122"/>
            </a:endParaRPr>
          </a:p>
        </p:txBody>
      </p:sp>
      <p:sp>
        <p:nvSpPr>
          <p:cNvPr id="600068" name="Rectangle 4"/>
          <p:cNvSpPr>
            <a:spLocks noChangeArrowheads="1"/>
          </p:cNvSpPr>
          <p:nvPr/>
        </p:nvSpPr>
        <p:spPr bwMode="auto">
          <a:xfrm>
            <a:off x="2062163" y="1408113"/>
            <a:ext cx="4029075" cy="700087"/>
          </a:xfrm>
          <a:prstGeom prst="rect">
            <a:avLst/>
          </a:prstGeom>
          <a:noFill/>
          <a:ln w="9525">
            <a:noFill/>
            <a:miter lim="800000"/>
          </a:ln>
          <a:effectLst/>
        </p:spPr>
        <p:txBody>
          <a:bodyPr lIns="0" tIns="0" bIns="0" anchor="ctr"/>
          <a:lstStyle/>
          <a:p>
            <a:pPr>
              <a:buFontTx/>
              <a:buNone/>
              <a:defRPr/>
            </a:pPr>
            <a:r>
              <a:rPr lang="zh-CN" altLang="en-US" sz="4800">
                <a:solidFill>
                  <a:schemeClr val="tx1"/>
                </a:solidFill>
                <a:effectLst>
                  <a:outerShdw blurRad="38100" dist="38100" dir="2700000" algn="tl">
                    <a:srgbClr val="C0C0C0"/>
                  </a:outerShdw>
                </a:effectLst>
                <a:latin typeface="Arial" panose="020B0604020202020204" pitchFamily="34" charset="0"/>
                <a:sym typeface="+mn-ea"/>
              </a:rPr>
              <a:t>知识点：</a:t>
            </a:r>
          </a:p>
        </p:txBody>
      </p:sp>
      <p:sp>
        <p:nvSpPr>
          <p:cNvPr id="600069" name="Rectangle 5"/>
          <p:cNvSpPr>
            <a:spLocks noGrp="1" noChangeArrowheads="1"/>
          </p:cNvSpPr>
          <p:nvPr>
            <p:ph idx="1"/>
          </p:nvPr>
        </p:nvSpPr>
        <p:spPr>
          <a:xfrm>
            <a:off x="2490788" y="2820988"/>
            <a:ext cx="5848350" cy="1627187"/>
          </a:xfrm>
        </p:spPr>
        <p:txBody>
          <a:bodyPr/>
          <a:lstStyle/>
          <a:p>
            <a:pPr algn="ctr" eaLnBrk="1" hangingPunct="1">
              <a:defRPr/>
            </a:pPr>
            <a:r>
              <a:rPr lang="zh-CN" altLang="en-US" sz="4400" dirty="0" smtClean="0">
                <a:effectLst>
                  <a:outerShdw blurRad="38100" dist="38100" dir="2700000" algn="tl">
                    <a:srgbClr val="C0C0C0"/>
                  </a:outerShdw>
                </a:effectLst>
                <a:ea typeface="隶书" panose="02010509060101010101" pitchFamily="49" charset="-122"/>
              </a:rPr>
              <a:t>感应电动机稳态模型</a:t>
            </a:r>
            <a:endParaRPr lang="en-US" altLang="zh-CN" sz="4400" dirty="0" smtClean="0">
              <a:effectLst>
                <a:outerShdw blurRad="38100" dist="38100" dir="2700000" algn="tl">
                  <a:srgbClr val="C0C0C0"/>
                </a:outerShdw>
              </a:effectLst>
              <a:ea typeface="隶书" panose="02010509060101010101" pitchFamily="49" charset="-122"/>
            </a:endParaRPr>
          </a:p>
          <a:p>
            <a:pPr algn="ctr" eaLnBrk="1" hangingPunct="1">
              <a:defRPr/>
            </a:pPr>
            <a:r>
              <a:rPr lang="zh-CN" altLang="en-US" sz="4400" dirty="0" smtClean="0">
                <a:effectLst>
                  <a:outerShdw blurRad="38100" dist="38100" dir="2700000" algn="tl">
                    <a:srgbClr val="C0C0C0"/>
                  </a:outerShdw>
                </a:effectLst>
                <a:ea typeface="隶书" panose="02010509060101010101" pitchFamily="49" charset="-122"/>
              </a:rPr>
              <a:t>和固有机械特性</a:t>
            </a:r>
          </a:p>
        </p:txBody>
      </p:sp>
      <p:sp>
        <p:nvSpPr>
          <p:cNvPr id="5"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6" name="Rectangle 14"/>
          <p:cNvSpPr>
            <a:spLocks noChangeArrowheads="1"/>
          </p:cNvSpPr>
          <p:nvPr/>
        </p:nvSpPr>
        <p:spPr bwMode="auto">
          <a:xfrm>
            <a:off x="0" y="1084263"/>
            <a:ext cx="1673225" cy="835025"/>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7"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8"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9"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0"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0069">
                                            <p:txEl>
                                              <p:pRg st="0" end="0"/>
                                            </p:txEl>
                                          </p:spTgt>
                                        </p:tgtEl>
                                        <p:attrNameLst>
                                          <p:attrName>style.visibility</p:attrName>
                                        </p:attrNameLst>
                                      </p:cBhvr>
                                      <p:to>
                                        <p:strVal val="visible"/>
                                      </p:to>
                                    </p:set>
                                    <p:animEffect transition="in" filter="wipe(left)">
                                      <p:cBhvr>
                                        <p:cTn id="7" dur="500"/>
                                        <p:tgtEl>
                                          <p:spTgt spid="6000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0069">
                                            <p:txEl>
                                              <p:pRg st="1" end="1"/>
                                            </p:txEl>
                                          </p:spTgt>
                                        </p:tgtEl>
                                        <p:attrNameLst>
                                          <p:attrName>style.visibility</p:attrName>
                                        </p:attrNameLst>
                                      </p:cBhvr>
                                      <p:to>
                                        <p:strVal val="visible"/>
                                      </p:to>
                                    </p:set>
                                    <p:animEffect transition="in" filter="wipe(left)">
                                      <p:cBhvr>
                                        <p:cTn id="12" dur="500"/>
                                        <p:tgtEl>
                                          <p:spTgt spid="60006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6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p:cNvSpPr>
            <a:spLocks noChangeArrowheads="1"/>
          </p:cNvSpPr>
          <p:nvPr/>
        </p:nvSpPr>
        <p:spPr bwMode="auto">
          <a:xfrm>
            <a:off x="1828800" y="1209675"/>
            <a:ext cx="7315200" cy="1157288"/>
          </a:xfrm>
          <a:prstGeom prst="rect">
            <a:avLst/>
          </a:prstGeom>
          <a:noFill/>
          <a:ln w="9525">
            <a:noFill/>
            <a:miter lim="800000"/>
            <a:headEnd/>
            <a:tailEnd/>
          </a:ln>
        </p:spPr>
        <p:txBody>
          <a:bodyPr/>
          <a:lstStyle/>
          <a:p>
            <a:pPr>
              <a:lnSpc>
                <a:spcPct val="100000"/>
              </a:lnSpc>
              <a:buClr>
                <a:srgbClr val="FF9933"/>
              </a:buClr>
              <a:buFont typeface="Wingdings" pitchFamily="2" charset="2"/>
              <a:buNone/>
            </a:pPr>
            <a:r>
              <a:rPr lang="zh-CN" altLang="en-US">
                <a:solidFill>
                  <a:schemeClr val="tx1"/>
                </a:solidFill>
                <a:latin typeface="Arial" pitchFamily="34" charset="0"/>
              </a:rPr>
              <a:t>通常在控制软件中备有不同斜率的补偿特性，以供用户选择。</a:t>
            </a:r>
          </a:p>
          <a:p>
            <a:pPr>
              <a:lnSpc>
                <a:spcPct val="100000"/>
              </a:lnSpc>
            </a:pPr>
            <a:r>
              <a:rPr lang="en-US" altLang="zh-CN">
                <a:solidFill>
                  <a:schemeClr val="tx1"/>
                </a:solidFill>
                <a:latin typeface="Arial" pitchFamily="34" charset="0"/>
              </a:rPr>
              <a:t>a——</a:t>
            </a:r>
            <a:r>
              <a:rPr lang="zh-CN" altLang="en-US">
                <a:solidFill>
                  <a:schemeClr val="tx1"/>
                </a:solidFill>
                <a:latin typeface="Arial" pitchFamily="34" charset="0"/>
              </a:rPr>
              <a:t>无补偿    </a:t>
            </a:r>
            <a:r>
              <a:rPr lang="en-US" altLang="zh-CN">
                <a:solidFill>
                  <a:schemeClr val="tx1"/>
                </a:solidFill>
                <a:latin typeface="Arial" pitchFamily="34" charset="0"/>
              </a:rPr>
              <a:t>b——</a:t>
            </a:r>
            <a:r>
              <a:rPr lang="zh-CN" altLang="en-US">
                <a:solidFill>
                  <a:schemeClr val="tx1"/>
                </a:solidFill>
                <a:latin typeface="Arial" pitchFamily="34" charset="0"/>
              </a:rPr>
              <a:t>带定子电压补偿</a:t>
            </a:r>
          </a:p>
        </p:txBody>
      </p:sp>
      <p:pic>
        <p:nvPicPr>
          <p:cNvPr id="105475" name="Picture 4" descr="0509"/>
          <p:cNvPicPr>
            <a:picLocks noChangeAspect="1" noChangeArrowheads="1"/>
          </p:cNvPicPr>
          <p:nvPr/>
        </p:nvPicPr>
        <p:blipFill>
          <a:blip r:embed="rId2" cstate="print"/>
          <a:srcRect/>
          <a:stretch>
            <a:fillRect/>
          </a:stretch>
        </p:blipFill>
        <p:spPr bwMode="auto">
          <a:xfrm>
            <a:off x="3379788" y="2859088"/>
            <a:ext cx="3819525" cy="3370262"/>
          </a:xfrm>
          <a:prstGeom prst="rect">
            <a:avLst/>
          </a:prstGeom>
          <a:noFill/>
          <a:ln w="9525">
            <a:noFill/>
            <a:miter lim="800000"/>
            <a:headEnd/>
            <a:tailEnd/>
          </a:ln>
        </p:spPr>
      </p:pic>
      <p:sp>
        <p:nvSpPr>
          <p:cNvPr id="299013" name="Rectangle 5"/>
          <p:cNvSpPr>
            <a:spLocks noChangeArrowheads="1"/>
          </p:cNvSpPr>
          <p:nvPr/>
        </p:nvSpPr>
        <p:spPr bwMode="auto">
          <a:xfrm>
            <a:off x="2749550" y="6276975"/>
            <a:ext cx="4608513" cy="396875"/>
          </a:xfrm>
          <a:prstGeom prst="rect">
            <a:avLst/>
          </a:prstGeom>
          <a:noFill/>
          <a:ln w="9525">
            <a:noFill/>
            <a:miter lim="800000"/>
          </a:ln>
          <a:effectLst/>
        </p:spPr>
        <p:txBody>
          <a:bodyPr anchor="ctr">
            <a:spAutoFit/>
          </a:bodyPr>
          <a:lstStyle/>
          <a:p>
            <a:pPr algn="ctr">
              <a:lnSpc>
                <a:spcPct val="100000"/>
              </a:lnSpc>
              <a:buFontTx/>
              <a:buNone/>
              <a:defRPr/>
            </a:pPr>
            <a:r>
              <a:rPr kumimoji="1" lang="zh-CN" altLang="en-US" sz="2000" dirty="0">
                <a:solidFill>
                  <a:schemeClr val="tx1"/>
                </a:solidFill>
                <a:latin typeface="Times New Roman" panose="02020603050405020304" pitchFamily="18" charset="0"/>
                <a:sym typeface="+mn-ea"/>
              </a:rPr>
              <a:t>图</a:t>
            </a:r>
            <a:r>
              <a:rPr kumimoji="1" lang="en-US" altLang="zh-CN" sz="2000" dirty="0">
                <a:solidFill>
                  <a:schemeClr val="tx1"/>
                </a:solidFill>
                <a:latin typeface="Times New Roman" panose="02020603050405020304" pitchFamily="18" charset="0"/>
                <a:sym typeface="+mn-ea"/>
              </a:rPr>
              <a:t>6-9  </a:t>
            </a:r>
            <a:r>
              <a:rPr kumimoji="1" lang="zh-CN" altLang="en-US" sz="2000" dirty="0">
                <a:solidFill>
                  <a:srgbClr val="FF0000"/>
                </a:solidFill>
                <a:effectLst>
                  <a:outerShdw blurRad="38100" dist="38100" dir="2700000" algn="tl">
                    <a:srgbClr val="C0C0C0"/>
                  </a:outerShdw>
                </a:effectLst>
                <a:latin typeface="Times New Roman" panose="02020603050405020304" pitchFamily="18" charset="0"/>
                <a:sym typeface="+mn-ea"/>
              </a:rPr>
              <a:t>恒压频比</a:t>
            </a:r>
            <a:r>
              <a:rPr kumimoji="1" lang="zh-CN" altLang="en-US" sz="2000" dirty="0">
                <a:solidFill>
                  <a:schemeClr val="tx1"/>
                </a:solidFill>
                <a:latin typeface="Times New Roman" panose="02020603050405020304" pitchFamily="18" charset="0"/>
                <a:sym typeface="+mn-ea"/>
              </a:rPr>
              <a:t>控制特性</a:t>
            </a:r>
          </a:p>
        </p:txBody>
      </p:sp>
      <p:sp>
        <p:nvSpPr>
          <p:cNvPr id="11"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2"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6"/>
          <p:cNvSpPr>
            <a:spLocks noChangeArrowheads="1"/>
          </p:cNvSpPr>
          <p:nvPr/>
        </p:nvSpPr>
        <p:spPr bwMode="auto">
          <a:xfrm>
            <a:off x="0" y="2808288"/>
            <a:ext cx="1700213" cy="588962"/>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1695450" y="261938"/>
            <a:ext cx="7202488" cy="762000"/>
          </a:xfrm>
        </p:spPr>
        <p:txBody>
          <a:bodyPr/>
          <a:lstStyle/>
          <a:p>
            <a:pPr eaLnBrk="1" hangingPunct="1"/>
            <a:r>
              <a:rPr lang="zh-CN" altLang="en-US" smtClean="0">
                <a:ea typeface="宋体" pitchFamily="2" charset="-122"/>
              </a:rPr>
              <a:t>二、基频以上调速 </a:t>
            </a:r>
          </a:p>
        </p:txBody>
      </p:sp>
      <p:sp>
        <p:nvSpPr>
          <p:cNvPr id="100355" name="Rectangle 3"/>
          <p:cNvSpPr>
            <a:spLocks noChangeArrowheads="1"/>
          </p:cNvSpPr>
          <p:nvPr/>
        </p:nvSpPr>
        <p:spPr bwMode="auto">
          <a:xfrm>
            <a:off x="1687513" y="971550"/>
            <a:ext cx="7345362" cy="1604963"/>
          </a:xfrm>
          <a:prstGeom prst="rect">
            <a:avLst/>
          </a:prstGeom>
          <a:noFill/>
          <a:ln w="9525">
            <a:noFill/>
            <a:miter lim="800000"/>
          </a:ln>
        </p:spPr>
        <p:txBody>
          <a:bodyPr/>
          <a:lstStyle/>
          <a:p>
            <a:pPr>
              <a:lnSpc>
                <a:spcPct val="100000"/>
              </a:lnSpc>
              <a:buClr>
                <a:srgbClr val="FF9933"/>
              </a:buClr>
              <a:buFont typeface="Wingdings" panose="05000000000000000000" pitchFamily="2" charset="2"/>
              <a:buNone/>
              <a:defRPr/>
            </a:pPr>
            <a:r>
              <a:rPr lang="zh-CN" altLang="en-US" sz="2000" dirty="0">
                <a:solidFill>
                  <a:schemeClr val="tx1"/>
                </a:solidFill>
                <a:latin typeface="Arial" panose="020B0604020202020204" pitchFamily="34" charset="0"/>
                <a:sym typeface="+mn-ea"/>
              </a:rPr>
              <a:t>在基频以上调速时，频率从基频向上升高，受到电机</a:t>
            </a:r>
            <a:r>
              <a:rPr lang="zh-CN" altLang="en-US" sz="2000" dirty="0">
                <a:solidFill>
                  <a:srgbClr val="C00000"/>
                </a:solidFill>
                <a:effectLst>
                  <a:outerShdw blurRad="38100" dist="38100" dir="2700000" algn="tl">
                    <a:srgbClr val="000000">
                      <a:alpha val="43137"/>
                    </a:srgbClr>
                  </a:outerShdw>
                </a:effectLst>
                <a:latin typeface="Arial" panose="020B0604020202020204" pitchFamily="34" charset="0"/>
                <a:sym typeface="+mn-ea"/>
              </a:rPr>
              <a:t>绝缘耐压</a:t>
            </a:r>
            <a:r>
              <a:rPr lang="zh-CN" altLang="en-US" sz="2000" dirty="0">
                <a:solidFill>
                  <a:schemeClr val="tx1"/>
                </a:solidFill>
                <a:latin typeface="Arial" panose="020B0604020202020204" pitchFamily="34" charset="0"/>
                <a:sym typeface="+mn-ea"/>
              </a:rPr>
              <a:t>和</a:t>
            </a:r>
            <a:r>
              <a:rPr lang="zh-CN" altLang="en-US" sz="2000" dirty="0">
                <a:solidFill>
                  <a:srgbClr val="C00000"/>
                </a:solidFill>
                <a:effectLst>
                  <a:outerShdw blurRad="38100" dist="38100" dir="2700000" algn="tl">
                    <a:srgbClr val="000000">
                      <a:alpha val="43137"/>
                    </a:srgbClr>
                  </a:outerShdw>
                </a:effectLst>
                <a:latin typeface="Arial" panose="020B0604020202020204" pitchFamily="34" charset="0"/>
                <a:sym typeface="+mn-ea"/>
              </a:rPr>
              <a:t>磁路饱和</a:t>
            </a:r>
            <a:r>
              <a:rPr lang="zh-CN" altLang="en-US" sz="2000" dirty="0">
                <a:solidFill>
                  <a:schemeClr val="tx1"/>
                </a:solidFill>
                <a:latin typeface="Arial" panose="020B0604020202020204" pitchFamily="34" charset="0"/>
                <a:sym typeface="+mn-ea"/>
              </a:rPr>
              <a:t>的限制，</a:t>
            </a:r>
            <a:r>
              <a:rPr lang="zh-CN" altLang="en-US" sz="2000" dirty="0">
                <a:solidFill>
                  <a:srgbClr val="FF0000"/>
                </a:solidFill>
                <a:latin typeface="Arial" panose="020B0604020202020204" pitchFamily="34" charset="0"/>
                <a:sym typeface="+mn-ea"/>
              </a:rPr>
              <a:t>定子电压不能随之升高，最多只能保持额定电压不变。</a:t>
            </a:r>
          </a:p>
          <a:p>
            <a:pPr>
              <a:lnSpc>
                <a:spcPct val="100000"/>
              </a:lnSpc>
              <a:buClr>
                <a:srgbClr val="FF9933"/>
              </a:buClr>
              <a:buFont typeface="Wingdings" panose="05000000000000000000" pitchFamily="2" charset="2"/>
              <a:buNone/>
              <a:defRPr/>
            </a:pPr>
            <a:r>
              <a:rPr lang="zh-CN" altLang="en-US" sz="2000" dirty="0">
                <a:solidFill>
                  <a:schemeClr val="tx1"/>
                </a:solidFill>
                <a:latin typeface="Arial" panose="020B0604020202020204" pitchFamily="34" charset="0"/>
                <a:sym typeface="+mn-ea"/>
              </a:rPr>
              <a:t>这将导致磁通与频率成反比地降低，使得异步电动机工作在</a:t>
            </a:r>
            <a:r>
              <a:rPr lang="zh-CN" altLang="en-US" sz="2000" dirty="0">
                <a:solidFill>
                  <a:srgbClr val="FF0000"/>
                </a:solidFill>
                <a:latin typeface="Arial" panose="020B0604020202020204" pitchFamily="34" charset="0"/>
                <a:sym typeface="+mn-ea"/>
              </a:rPr>
              <a:t>弱磁状态。</a:t>
            </a:r>
          </a:p>
        </p:txBody>
      </p:sp>
      <p:sp>
        <p:nvSpPr>
          <p:cNvPr id="106500" name="Rectangle 11"/>
          <p:cNvSpPr>
            <a:spLocks noChangeArrowheads="1"/>
          </p:cNvSpPr>
          <p:nvPr/>
        </p:nvSpPr>
        <p:spPr bwMode="auto">
          <a:xfrm>
            <a:off x="2133600" y="6394450"/>
            <a:ext cx="6551613" cy="396875"/>
          </a:xfrm>
          <a:prstGeom prst="rect">
            <a:avLst/>
          </a:prstGeom>
          <a:noFill/>
          <a:ln w="9525">
            <a:noFill/>
            <a:miter lim="800000"/>
            <a:headEnd/>
            <a:tailEnd/>
          </a:ln>
        </p:spPr>
        <p:txBody>
          <a:bodyPr anchor="ctr">
            <a:spAutoFit/>
          </a:bodyPr>
          <a:lstStyle/>
          <a:p>
            <a:pPr algn="ctr">
              <a:lnSpc>
                <a:spcPct val="100000"/>
              </a:lnSpc>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6-10  </a:t>
            </a:r>
            <a:r>
              <a:rPr lang="zh-CN" altLang="en-US" sz="2000">
                <a:solidFill>
                  <a:schemeClr val="tx1"/>
                </a:solidFill>
                <a:latin typeface="Times New Roman" pitchFamily="18" charset="0"/>
              </a:rPr>
              <a:t>异步电动机变压变频调速的控制特性</a:t>
            </a:r>
          </a:p>
        </p:txBody>
      </p:sp>
      <p:pic>
        <p:nvPicPr>
          <p:cNvPr id="106501" name="Picture 12" descr="0510"/>
          <p:cNvPicPr>
            <a:picLocks noChangeAspect="1" noChangeArrowheads="1"/>
          </p:cNvPicPr>
          <p:nvPr/>
        </p:nvPicPr>
        <p:blipFill>
          <a:blip r:embed="rId2" cstate="print"/>
          <a:srcRect/>
          <a:stretch>
            <a:fillRect/>
          </a:stretch>
        </p:blipFill>
        <p:spPr bwMode="auto">
          <a:xfrm>
            <a:off x="2636838" y="2516188"/>
            <a:ext cx="4930775" cy="3781425"/>
          </a:xfrm>
          <a:prstGeom prst="rect">
            <a:avLst/>
          </a:prstGeom>
          <a:noFill/>
          <a:ln w="9525">
            <a:noFill/>
            <a:miter lim="800000"/>
            <a:headEnd/>
            <a:tailEnd/>
          </a:ln>
        </p:spPr>
      </p:pic>
      <p:sp>
        <p:nvSpPr>
          <p:cNvPr id="12"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6"/>
          <p:cNvSpPr>
            <a:spLocks noChangeArrowheads="1"/>
          </p:cNvSpPr>
          <p:nvPr/>
        </p:nvSpPr>
        <p:spPr bwMode="auto">
          <a:xfrm>
            <a:off x="0" y="2808288"/>
            <a:ext cx="1700213" cy="588962"/>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2"/>
          <p:cNvSpPr>
            <a:spLocks noGrp="1" noChangeArrowheads="1"/>
          </p:cNvSpPr>
          <p:nvPr>
            <p:ph type="title"/>
          </p:nvPr>
        </p:nvSpPr>
        <p:spPr>
          <a:xfrm>
            <a:off x="1695450" y="219075"/>
            <a:ext cx="6257925" cy="738188"/>
          </a:xfrm>
        </p:spPr>
        <p:txBody>
          <a:bodyPr/>
          <a:lstStyle/>
          <a:p>
            <a:pPr eaLnBrk="1" hangingPunct="1"/>
            <a:r>
              <a:rPr lang="en-US" altLang="zh-CN" sz="2800" smtClean="0">
                <a:ea typeface="宋体" pitchFamily="2" charset="-122"/>
              </a:rPr>
              <a:t>6.3.2  </a:t>
            </a:r>
            <a:r>
              <a:rPr lang="zh-CN" altLang="en-US" sz="2800" smtClean="0">
                <a:ea typeface="宋体" pitchFamily="2" charset="-122"/>
              </a:rPr>
              <a:t>变压变频调速时的机械特性</a:t>
            </a:r>
          </a:p>
        </p:txBody>
      </p:sp>
      <p:sp>
        <p:nvSpPr>
          <p:cNvPr id="27655" name="Rectangle 3"/>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27656" name="Rectangle 4"/>
          <p:cNvSpPr>
            <a:spLocks noChangeArrowheads="1"/>
          </p:cNvSpPr>
          <p:nvPr/>
        </p:nvSpPr>
        <p:spPr bwMode="auto">
          <a:xfrm>
            <a:off x="0" y="319563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302085" name="Rectangle 5"/>
          <p:cNvSpPr>
            <a:spLocks noChangeArrowheads="1"/>
          </p:cNvSpPr>
          <p:nvPr/>
        </p:nvSpPr>
        <p:spPr bwMode="auto">
          <a:xfrm>
            <a:off x="1798638" y="1012825"/>
            <a:ext cx="7345362" cy="755650"/>
          </a:xfrm>
          <a:prstGeom prst="rect">
            <a:avLst/>
          </a:prstGeom>
          <a:noFill/>
          <a:ln w="9525">
            <a:noFill/>
            <a:miter lim="800000"/>
          </a:ln>
          <a:effectLst/>
        </p:spPr>
        <p:txBody>
          <a:bodyPr/>
          <a:lstStyle/>
          <a:p>
            <a:pPr algn="just">
              <a:lnSpc>
                <a:spcPct val="100000"/>
              </a:lnSpc>
              <a:buClr>
                <a:srgbClr val="FF9933"/>
              </a:buClr>
              <a:buFont typeface="Wingdings" panose="05000000000000000000" pitchFamily="2" charset="2"/>
              <a:buNone/>
              <a:defRPr/>
            </a:pPr>
            <a:r>
              <a:rPr lang="zh-CN" altLang="en-US" sz="2000">
                <a:solidFill>
                  <a:srgbClr val="A50021"/>
                </a:solidFill>
                <a:effectLst>
                  <a:outerShdw blurRad="38100" dist="38100" dir="2700000" algn="tl">
                    <a:srgbClr val="C0C0C0"/>
                  </a:outerShdw>
                </a:effectLst>
                <a:latin typeface="Arial" panose="020B0604020202020204" pitchFamily="34" charset="0"/>
                <a:sym typeface="+mn-ea"/>
              </a:rPr>
              <a:t>一、基频以下</a:t>
            </a:r>
            <a:r>
              <a:rPr lang="zh-CN" altLang="en-US" sz="2000">
                <a:solidFill>
                  <a:schemeClr val="tx1"/>
                </a:solidFill>
                <a:latin typeface="Arial" panose="020B0604020202020204" pitchFamily="34" charset="0"/>
                <a:sym typeface="+mn-ea"/>
              </a:rPr>
              <a:t>采用</a:t>
            </a:r>
            <a:r>
              <a:rPr lang="zh-CN" altLang="en-US" sz="2000">
                <a:solidFill>
                  <a:srgbClr val="FF0000"/>
                </a:solidFill>
                <a:effectLst>
                  <a:outerShdw blurRad="38100" dist="38100" dir="2700000" algn="tl">
                    <a:srgbClr val="C0C0C0"/>
                  </a:outerShdw>
                </a:effectLst>
                <a:latin typeface="Arial" panose="020B0604020202020204" pitchFamily="34" charset="0"/>
                <a:sym typeface="+mn-ea"/>
              </a:rPr>
              <a:t>恒压频比</a:t>
            </a:r>
            <a:r>
              <a:rPr lang="zh-CN" altLang="en-US" sz="2000">
                <a:solidFill>
                  <a:schemeClr val="tx1"/>
                </a:solidFill>
                <a:latin typeface="Arial" panose="020B0604020202020204" pitchFamily="34" charset="0"/>
                <a:sym typeface="+mn-ea"/>
              </a:rPr>
              <a:t>控制</a:t>
            </a:r>
          </a:p>
          <a:p>
            <a:pPr algn="just">
              <a:lnSpc>
                <a:spcPct val="100000"/>
              </a:lnSpc>
              <a:buClr>
                <a:srgbClr val="FF9933"/>
              </a:buClr>
              <a:buFont typeface="Wingdings" panose="05000000000000000000" pitchFamily="2" charset="2"/>
              <a:buNone/>
              <a:defRPr/>
            </a:pPr>
            <a:r>
              <a:rPr lang="zh-CN" altLang="en-US" sz="2000">
                <a:solidFill>
                  <a:schemeClr val="tx1"/>
                </a:solidFill>
                <a:latin typeface="Arial" panose="020B0604020202020204" pitchFamily="34" charset="0"/>
                <a:sym typeface="+mn-ea"/>
              </a:rPr>
              <a:t>异步电动机机械特性方程式改写为</a:t>
            </a:r>
          </a:p>
        </p:txBody>
      </p:sp>
      <p:sp>
        <p:nvSpPr>
          <p:cNvPr id="27658" name="Rectangle 6"/>
          <p:cNvSpPr>
            <a:spLocks noChangeArrowheads="1"/>
          </p:cNvSpPr>
          <p:nvPr/>
        </p:nvSpPr>
        <p:spPr bwMode="auto">
          <a:xfrm>
            <a:off x="0" y="3176588"/>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27650" name="Object 7"/>
          <p:cNvGraphicFramePr>
            <a:graphicFrameLocks/>
          </p:cNvGraphicFramePr>
          <p:nvPr/>
        </p:nvGraphicFramePr>
        <p:xfrm>
          <a:off x="1811338" y="1736725"/>
          <a:ext cx="6624637" cy="1190625"/>
        </p:xfrm>
        <a:graphic>
          <a:graphicData uri="http://schemas.openxmlformats.org/presentationml/2006/ole">
            <p:oleObj spid="_x0000_s27650" r:id="rId3" imgW="2806700" imgH="508000" progId="">
              <p:embed/>
            </p:oleObj>
          </a:graphicData>
        </a:graphic>
      </p:graphicFrame>
      <p:sp>
        <p:nvSpPr>
          <p:cNvPr id="27659" name="Rectangle 15"/>
          <p:cNvSpPr>
            <a:spLocks noChangeArrowheads="1"/>
          </p:cNvSpPr>
          <p:nvPr/>
        </p:nvSpPr>
        <p:spPr bwMode="auto">
          <a:xfrm>
            <a:off x="1692275" y="2932113"/>
            <a:ext cx="4505325" cy="396875"/>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b="0">
                <a:solidFill>
                  <a:schemeClr val="tx1"/>
                </a:solidFill>
                <a:latin typeface="Arial" pitchFamily="34" charset="0"/>
              </a:rPr>
              <a:t>当</a:t>
            </a:r>
            <a:r>
              <a:rPr lang="en-US" altLang="zh-CN" sz="2000" b="0">
                <a:solidFill>
                  <a:schemeClr val="tx1"/>
                </a:solidFill>
                <a:latin typeface="Arial" pitchFamily="34" charset="0"/>
              </a:rPr>
              <a:t>s</a:t>
            </a:r>
            <a:r>
              <a:rPr lang="zh-CN" altLang="en-US" sz="2000" b="0">
                <a:solidFill>
                  <a:schemeClr val="tx1"/>
                </a:solidFill>
                <a:latin typeface="Arial" pitchFamily="34" charset="0"/>
              </a:rPr>
              <a:t>很小时，忽略上式分母中含</a:t>
            </a:r>
            <a:r>
              <a:rPr lang="en-US" altLang="zh-CN" sz="2000" b="0">
                <a:solidFill>
                  <a:schemeClr val="tx1"/>
                </a:solidFill>
                <a:latin typeface="Arial" pitchFamily="34" charset="0"/>
              </a:rPr>
              <a:t>s</a:t>
            </a:r>
            <a:r>
              <a:rPr lang="zh-CN" altLang="en-US" sz="2000" b="0">
                <a:solidFill>
                  <a:schemeClr val="tx1"/>
                </a:solidFill>
                <a:latin typeface="Arial" pitchFamily="34" charset="0"/>
              </a:rPr>
              <a:t>各项，</a:t>
            </a:r>
          </a:p>
        </p:txBody>
      </p:sp>
      <p:graphicFrame>
        <p:nvGraphicFramePr>
          <p:cNvPr id="27651" name="Object 16"/>
          <p:cNvGraphicFramePr>
            <a:graphicFrameLocks/>
          </p:cNvGraphicFramePr>
          <p:nvPr/>
        </p:nvGraphicFramePr>
        <p:xfrm>
          <a:off x="1733550" y="3263900"/>
          <a:ext cx="4164013" cy="1411288"/>
        </p:xfrm>
        <a:graphic>
          <a:graphicData uri="http://schemas.openxmlformats.org/presentationml/2006/ole">
            <p:oleObj spid="_x0000_s27651" r:id="rId4" imgW="1498600" imgH="508000" progId="">
              <p:embed/>
            </p:oleObj>
          </a:graphicData>
        </a:graphic>
      </p:graphicFrame>
      <p:graphicFrame>
        <p:nvGraphicFramePr>
          <p:cNvPr id="27652" name="Object 17"/>
          <p:cNvGraphicFramePr>
            <a:graphicFrameLocks/>
          </p:cNvGraphicFramePr>
          <p:nvPr/>
        </p:nvGraphicFramePr>
        <p:xfrm>
          <a:off x="6292850" y="3382963"/>
          <a:ext cx="2724150" cy="1816100"/>
        </p:xfrm>
        <a:graphic>
          <a:graphicData uri="http://schemas.openxmlformats.org/presentationml/2006/ole">
            <p:oleObj spid="_x0000_s27652" r:id="rId5" imgW="1104900" imgH="736600" progId="">
              <p:embed/>
            </p:oleObj>
          </a:graphicData>
        </a:graphic>
      </p:graphicFrame>
      <p:sp>
        <p:nvSpPr>
          <p:cNvPr id="27660" name="Rectangle 18"/>
          <p:cNvSpPr>
            <a:spLocks noChangeArrowheads="1"/>
          </p:cNvSpPr>
          <p:nvPr/>
        </p:nvSpPr>
        <p:spPr bwMode="auto">
          <a:xfrm>
            <a:off x="1684338" y="4735513"/>
            <a:ext cx="4408487" cy="346075"/>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对于同一转矩，转速降落基本不变</a:t>
            </a:r>
          </a:p>
        </p:txBody>
      </p:sp>
      <p:sp>
        <p:nvSpPr>
          <p:cNvPr id="27661" name="Rectangle 19"/>
          <p:cNvSpPr>
            <a:spLocks noChangeArrowheads="1"/>
          </p:cNvSpPr>
          <p:nvPr/>
        </p:nvSpPr>
        <p:spPr bwMode="auto">
          <a:xfrm>
            <a:off x="1657350" y="6192838"/>
            <a:ext cx="7291388" cy="701675"/>
          </a:xfrm>
          <a:prstGeom prst="rect">
            <a:avLst/>
          </a:prstGeom>
          <a:noFill/>
          <a:ln w="9525">
            <a:noFill/>
            <a:miter lim="800000"/>
            <a:headEnd/>
            <a:tailEnd/>
          </a:ln>
        </p:spPr>
        <p:txBody>
          <a:bodyPr anchor="ctr">
            <a:spAutoFit/>
          </a:bodyPr>
          <a:lstStyle/>
          <a:p>
            <a:pPr>
              <a:lnSpc>
                <a:spcPct val="100000"/>
              </a:lnSpc>
            </a:pPr>
            <a:r>
              <a:rPr lang="zh-CN" altLang="en-US" sz="2000">
                <a:solidFill>
                  <a:schemeClr val="tx1"/>
                </a:solidFill>
                <a:latin typeface="Times New Roman" pitchFamily="18" charset="0"/>
              </a:rPr>
              <a:t>在恒压频比的条件下把频率向下调节时，机械特性基本上是平行下移的。</a:t>
            </a:r>
            <a:endParaRPr lang="zh-CN" altLang="en-US" sz="2000">
              <a:solidFill>
                <a:srgbClr val="FF3300"/>
              </a:solidFill>
              <a:latin typeface="Times New Roman" pitchFamily="18" charset="0"/>
            </a:endParaRPr>
          </a:p>
        </p:txBody>
      </p:sp>
      <p:graphicFrame>
        <p:nvGraphicFramePr>
          <p:cNvPr id="27653" name="Object 20"/>
          <p:cNvGraphicFramePr>
            <a:graphicFrameLocks/>
          </p:cNvGraphicFramePr>
          <p:nvPr/>
        </p:nvGraphicFramePr>
        <p:xfrm>
          <a:off x="1833563" y="4940300"/>
          <a:ext cx="6626225" cy="1306513"/>
        </p:xfrm>
        <a:graphic>
          <a:graphicData uri="http://schemas.openxmlformats.org/presentationml/2006/ole">
            <p:oleObj spid="_x0000_s27653" r:id="rId6" imgW="2705100" imgH="533400" progId="">
              <p:embed/>
            </p:oleObj>
          </a:graphicData>
        </a:graphic>
      </p:graphicFrame>
      <p:sp>
        <p:nvSpPr>
          <p:cNvPr id="20"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6"/>
          <p:cNvSpPr>
            <a:spLocks noChangeArrowheads="1"/>
          </p:cNvSpPr>
          <p:nvPr/>
        </p:nvSpPr>
        <p:spPr bwMode="auto">
          <a:xfrm>
            <a:off x="0" y="2808288"/>
            <a:ext cx="1700213" cy="588962"/>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5"/>
          <p:cNvSpPr>
            <a:spLocks noChangeArrowheads="1"/>
          </p:cNvSpPr>
          <p:nvPr/>
        </p:nvSpPr>
        <p:spPr bwMode="auto">
          <a:xfrm>
            <a:off x="1641475" y="1266825"/>
            <a:ext cx="1719263" cy="388938"/>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临界转矩 </a:t>
            </a:r>
          </a:p>
        </p:txBody>
      </p:sp>
      <p:sp>
        <p:nvSpPr>
          <p:cNvPr id="305158" name="Rectangle 6"/>
          <p:cNvSpPr>
            <a:spLocks noChangeArrowheads="1"/>
          </p:cNvSpPr>
          <p:nvPr/>
        </p:nvSpPr>
        <p:spPr bwMode="auto">
          <a:xfrm>
            <a:off x="1687513" y="3921125"/>
            <a:ext cx="7456487" cy="1006475"/>
          </a:xfrm>
          <a:prstGeom prst="rect">
            <a:avLst/>
          </a:prstGeom>
          <a:noFill/>
          <a:ln w="9525">
            <a:noFill/>
            <a:miter lim="800000"/>
          </a:ln>
          <a:effectLst/>
        </p:spPr>
        <p:txBody>
          <a:bodyPr anchor="ctr">
            <a:spAutoFit/>
          </a:bodyPr>
          <a:lstStyle/>
          <a:p>
            <a:pPr>
              <a:lnSpc>
                <a:spcPct val="100000"/>
              </a:lnSpc>
              <a:buFontTx/>
              <a:buNone/>
              <a:defRPr/>
            </a:pPr>
            <a:r>
              <a:rPr kumimoji="1" lang="zh-CN" altLang="en-US" sz="2000">
                <a:solidFill>
                  <a:schemeClr val="tx1"/>
                </a:solidFill>
                <a:latin typeface="Times New Roman" panose="02020603050405020304" pitchFamily="18" charset="0"/>
                <a:sym typeface="+mn-ea"/>
              </a:rPr>
              <a:t>电磁转矩随着频率的降低而减小。</a:t>
            </a:r>
          </a:p>
          <a:p>
            <a:pPr>
              <a:lnSpc>
                <a:spcPct val="100000"/>
              </a:lnSpc>
              <a:buClr>
                <a:schemeClr val="folHlink"/>
              </a:buClr>
              <a:buFont typeface="Wingdings" panose="05000000000000000000" pitchFamily="2" charset="2"/>
              <a:buNone/>
              <a:defRPr/>
            </a:pPr>
            <a:r>
              <a:rPr kumimoji="1" lang="zh-CN" altLang="en-US" sz="2000">
                <a:solidFill>
                  <a:srgbClr val="FF0000"/>
                </a:solidFill>
                <a:effectLst>
                  <a:outerShdw blurRad="38100" dist="38100" dir="2700000" algn="tl">
                    <a:srgbClr val="C0C0C0"/>
                  </a:outerShdw>
                </a:effectLst>
                <a:latin typeface="Times New Roman" panose="02020603050405020304" pitchFamily="18" charset="0"/>
                <a:sym typeface="+mn-ea"/>
              </a:rPr>
              <a:t>当频率较低时，电动机带载能力减弱，采用低频定子压降补偿，适当地提高电压，可以增强带载能力。</a:t>
            </a:r>
          </a:p>
        </p:txBody>
      </p:sp>
      <p:graphicFrame>
        <p:nvGraphicFramePr>
          <p:cNvPr id="28674" name="Object 9"/>
          <p:cNvGraphicFramePr>
            <a:graphicFrameLocks/>
          </p:cNvGraphicFramePr>
          <p:nvPr/>
        </p:nvGraphicFramePr>
        <p:xfrm>
          <a:off x="3535363" y="946150"/>
          <a:ext cx="5600700" cy="1674813"/>
        </p:xfrm>
        <a:graphic>
          <a:graphicData uri="http://schemas.openxmlformats.org/presentationml/2006/ole">
            <p:oleObj spid="_x0000_s28674" r:id="rId3" imgW="2717800" imgH="812800" progId="">
              <p:embed/>
            </p:oleObj>
          </a:graphicData>
        </a:graphic>
      </p:graphicFrame>
      <p:sp>
        <p:nvSpPr>
          <p:cNvPr id="28679" name="Rectangle 17"/>
          <p:cNvSpPr>
            <a:spLocks noChangeArrowheads="1"/>
          </p:cNvSpPr>
          <p:nvPr/>
        </p:nvSpPr>
        <p:spPr bwMode="auto">
          <a:xfrm>
            <a:off x="1631950" y="6354763"/>
            <a:ext cx="6751638" cy="395287"/>
          </a:xfrm>
          <a:prstGeom prst="rect">
            <a:avLst/>
          </a:prstGeom>
          <a:noFill/>
          <a:ln w="9525">
            <a:noFill/>
            <a:miter lim="800000"/>
            <a:headEnd/>
            <a:tailEnd/>
          </a:ln>
        </p:spPr>
        <p:txBody>
          <a:bodyPr anchor="ctr">
            <a:spAutoFit/>
          </a:bodyPr>
          <a:lstStyle/>
          <a:p>
            <a:pPr algn="just">
              <a:lnSpc>
                <a:spcPct val="100000"/>
              </a:lnSpc>
            </a:pPr>
            <a:r>
              <a:rPr lang="zh-CN" altLang="en-US" sz="2000">
                <a:solidFill>
                  <a:schemeClr val="tx1"/>
                </a:solidFill>
                <a:latin typeface="Times New Roman" pitchFamily="18" charset="0"/>
              </a:rPr>
              <a:t>与转速无关，故称作</a:t>
            </a:r>
            <a:r>
              <a:rPr lang="zh-CN" altLang="en-US" sz="2000">
                <a:solidFill>
                  <a:srgbClr val="FF3300"/>
                </a:solidFill>
                <a:latin typeface="Times New Roman" pitchFamily="18" charset="0"/>
              </a:rPr>
              <a:t>转差功率不变型</a:t>
            </a:r>
            <a:r>
              <a:rPr lang="zh-CN" altLang="en-US" sz="2000">
                <a:solidFill>
                  <a:schemeClr val="tx1"/>
                </a:solidFill>
                <a:latin typeface="Times New Roman" pitchFamily="18" charset="0"/>
              </a:rPr>
              <a:t>。</a:t>
            </a:r>
          </a:p>
        </p:txBody>
      </p:sp>
      <p:sp>
        <p:nvSpPr>
          <p:cNvPr id="28680" name="Rectangle 20"/>
          <p:cNvSpPr>
            <a:spLocks noChangeArrowheads="1"/>
          </p:cNvSpPr>
          <p:nvPr/>
        </p:nvSpPr>
        <p:spPr bwMode="auto">
          <a:xfrm>
            <a:off x="1768475" y="3168650"/>
            <a:ext cx="1470025" cy="346075"/>
          </a:xfrm>
          <a:prstGeom prst="rect">
            <a:avLst/>
          </a:prstGeom>
          <a:noFill/>
          <a:ln w="9525">
            <a:noFill/>
            <a:miter lim="800000"/>
            <a:headEnd/>
            <a:tailEnd/>
          </a:ln>
        </p:spPr>
        <p:txBody>
          <a:bodyPr lIns="0" tIns="0" rIns="90000" bIns="0"/>
          <a:lstStyle/>
          <a:p>
            <a:pPr>
              <a:buClr>
                <a:srgbClr val="FF9933"/>
              </a:buClr>
              <a:buFont typeface="Wingdings" pitchFamily="2" charset="2"/>
              <a:buNone/>
            </a:pPr>
            <a:r>
              <a:rPr lang="zh-CN" altLang="en-US" sz="2000">
                <a:solidFill>
                  <a:schemeClr val="tx1"/>
                </a:solidFill>
                <a:latin typeface="Arial" pitchFamily="34" charset="0"/>
              </a:rPr>
              <a:t>临界转差率  </a:t>
            </a:r>
          </a:p>
        </p:txBody>
      </p:sp>
      <p:graphicFrame>
        <p:nvGraphicFramePr>
          <p:cNvPr id="28675" name="Object 21"/>
          <p:cNvGraphicFramePr>
            <a:graphicFrameLocks/>
          </p:cNvGraphicFramePr>
          <p:nvPr/>
        </p:nvGraphicFramePr>
        <p:xfrm>
          <a:off x="3529013" y="2771775"/>
          <a:ext cx="3527425" cy="1104900"/>
        </p:xfrm>
        <a:graphic>
          <a:graphicData uri="http://schemas.openxmlformats.org/presentationml/2006/ole">
            <p:oleObj spid="_x0000_s28675" r:id="rId4" imgW="1548728" imgH="482391" progId="">
              <p:embed/>
            </p:oleObj>
          </a:graphicData>
        </a:graphic>
      </p:graphicFrame>
      <p:graphicFrame>
        <p:nvGraphicFramePr>
          <p:cNvPr id="28676" name="Object 28"/>
          <p:cNvGraphicFramePr>
            <a:graphicFrameLocks noGrp="1"/>
          </p:cNvGraphicFramePr>
          <p:nvPr>
            <p:ph/>
          </p:nvPr>
        </p:nvGraphicFramePr>
        <p:xfrm>
          <a:off x="2747963" y="4921250"/>
          <a:ext cx="6096000" cy="1520825"/>
        </p:xfrm>
        <a:graphic>
          <a:graphicData uri="http://schemas.openxmlformats.org/presentationml/2006/ole">
            <p:oleObj spid="_x0000_s28676" r:id="rId5" imgW="1853396" imgH="723586" progId="">
              <p:embed/>
            </p:oleObj>
          </a:graphicData>
        </a:graphic>
      </p:graphicFrame>
      <p:sp>
        <p:nvSpPr>
          <p:cNvPr id="15"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6"/>
          <p:cNvSpPr>
            <a:spLocks noChangeArrowheads="1"/>
          </p:cNvSpPr>
          <p:nvPr/>
        </p:nvSpPr>
        <p:spPr bwMode="auto">
          <a:xfrm>
            <a:off x="0" y="2808288"/>
            <a:ext cx="1700213" cy="588962"/>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2"/>
          <p:cNvSpPr>
            <a:spLocks noGrp="1" noChangeArrowheads="1"/>
          </p:cNvSpPr>
          <p:nvPr>
            <p:ph type="title"/>
          </p:nvPr>
        </p:nvSpPr>
        <p:spPr>
          <a:xfrm>
            <a:off x="1801813" y="301625"/>
            <a:ext cx="6510337" cy="555625"/>
          </a:xfrm>
        </p:spPr>
        <p:txBody>
          <a:bodyPr/>
          <a:lstStyle/>
          <a:p>
            <a:pPr eaLnBrk="1" hangingPunct="1"/>
            <a:r>
              <a:rPr lang="zh-CN" altLang="en-US" smtClean="0">
                <a:latin typeface="Times New Roman" pitchFamily="18" charset="0"/>
                <a:ea typeface="宋体" pitchFamily="2" charset="-122"/>
              </a:rPr>
              <a:t>恒压频比控制（ </a:t>
            </a:r>
            <a:r>
              <a:rPr lang="en-US" altLang="zh-CN" i="1" smtClean="0">
                <a:latin typeface="Times New Roman" pitchFamily="18" charset="0"/>
                <a:ea typeface="宋体" pitchFamily="2" charset="-122"/>
              </a:rPr>
              <a:t>U</a:t>
            </a:r>
            <a:r>
              <a:rPr lang="en-US" altLang="zh-CN" baseline="-25000" smtClean="0">
                <a:latin typeface="Times New Roman" pitchFamily="18" charset="0"/>
                <a:ea typeface="宋体" pitchFamily="2" charset="-122"/>
              </a:rPr>
              <a:t>s</a:t>
            </a:r>
            <a:r>
              <a:rPr lang="en-US" altLang="zh-CN" smtClean="0">
                <a:latin typeface="Times New Roman" pitchFamily="18" charset="0"/>
                <a:ea typeface="宋体" pitchFamily="2" charset="-122"/>
              </a:rPr>
              <a:t> /</a:t>
            </a:r>
            <a:r>
              <a:rPr lang="en-US" altLang="zh-CN" i="1" smtClean="0">
                <a:latin typeface="Times New Roman" pitchFamily="18" charset="0"/>
                <a:ea typeface="宋体" pitchFamily="2" charset="-122"/>
                <a:sym typeface="Symbol" pitchFamily="18" charset="2"/>
              </a:rPr>
              <a:t></a:t>
            </a:r>
            <a:r>
              <a:rPr lang="en-US" altLang="zh-CN" baseline="-25000" smtClean="0">
                <a:latin typeface="Times New Roman" pitchFamily="18" charset="0"/>
                <a:ea typeface="宋体" pitchFamily="2" charset="-122"/>
                <a:sym typeface="Symbol" pitchFamily="18" charset="2"/>
              </a:rPr>
              <a:t>1</a:t>
            </a:r>
            <a:r>
              <a:rPr lang="en-US" altLang="zh-CN" smtClean="0">
                <a:latin typeface="Times New Roman" pitchFamily="18" charset="0"/>
                <a:ea typeface="宋体" pitchFamily="2" charset="-122"/>
              </a:rPr>
              <a:t> </a:t>
            </a:r>
            <a:r>
              <a:rPr lang="zh-CN" altLang="en-US" smtClean="0">
                <a:latin typeface="Times New Roman" pitchFamily="18" charset="0"/>
                <a:ea typeface="宋体" pitchFamily="2" charset="-122"/>
              </a:rPr>
              <a:t>）机械特性曲线</a:t>
            </a:r>
          </a:p>
        </p:txBody>
      </p:sp>
      <p:sp>
        <p:nvSpPr>
          <p:cNvPr id="504835" name="Arc 3"/>
          <p:cNvSpPr>
            <a:spLocks noChangeArrowheads="1"/>
          </p:cNvSpPr>
          <p:nvPr/>
        </p:nvSpPr>
        <p:spPr bwMode="auto">
          <a:xfrm flipH="1">
            <a:off x="4170363" y="3538538"/>
            <a:ext cx="2011362" cy="2320925"/>
          </a:xfrm>
          <a:custGeom>
            <a:avLst/>
            <a:gdLst>
              <a:gd name="T0" fmla="*/ 5802 w 21370"/>
              <a:gd name="T1" fmla="*/ -1 h 20806"/>
              <a:gd name="T2" fmla="*/ 21369 w 21370"/>
              <a:gd name="T3" fmla="*/ 17662 h 20806"/>
              <a:gd name="T4" fmla="*/ 5802 w 21370"/>
              <a:gd name="T5" fmla="*/ -1 h 20806"/>
              <a:gd name="T6" fmla="*/ 21369 w 21370"/>
              <a:gd name="T7" fmla="*/ 17662 h 20806"/>
              <a:gd name="T8" fmla="*/ 0 w 21370"/>
              <a:gd name="T9" fmla="*/ 20806 h 20806"/>
              <a:gd name="T10" fmla="*/ 0 60000 65536"/>
              <a:gd name="T11" fmla="*/ 0 60000 65536"/>
              <a:gd name="T12" fmla="*/ 0 60000 65536"/>
              <a:gd name="T13" fmla="*/ 0 60000 65536"/>
              <a:gd name="T14" fmla="*/ 0 60000 65536"/>
              <a:gd name="T15" fmla="*/ 0 w 21370"/>
              <a:gd name="T16" fmla="*/ 0 h 20806"/>
              <a:gd name="T17" fmla="*/ 21370 w 21370"/>
              <a:gd name="T18" fmla="*/ 20806 h 20806"/>
            </a:gdLst>
            <a:ahLst/>
            <a:cxnLst>
              <a:cxn ang="T10">
                <a:pos x="T0" y="T1"/>
              </a:cxn>
              <a:cxn ang="T11">
                <a:pos x="T2" y="T3"/>
              </a:cxn>
              <a:cxn ang="T12">
                <a:pos x="T4" y="T5"/>
              </a:cxn>
              <a:cxn ang="T13">
                <a:pos x="T6" y="T7"/>
              </a:cxn>
              <a:cxn ang="T14">
                <a:pos x="T8" y="T9"/>
              </a:cxn>
            </a:cxnLst>
            <a:rect l="T15" t="T16" r="T17" b="T18"/>
            <a:pathLst>
              <a:path w="21370" h="20806" fill="none">
                <a:moveTo>
                  <a:pt x="5802" y="-1"/>
                </a:moveTo>
                <a:cubicBezTo>
                  <a:pt x="14025" y="2293"/>
                  <a:pt x="20127" y="9215"/>
                  <a:pt x="21369" y="17662"/>
                </a:cubicBezTo>
              </a:path>
              <a:path w="21370" h="20806" stroke="0">
                <a:moveTo>
                  <a:pt x="5802" y="-1"/>
                </a:moveTo>
                <a:cubicBezTo>
                  <a:pt x="14025" y="2293"/>
                  <a:pt x="20127" y="9215"/>
                  <a:pt x="21369" y="17662"/>
                </a:cubicBezTo>
                <a:lnTo>
                  <a:pt x="0" y="20806"/>
                </a:lnTo>
                <a:close/>
              </a:path>
            </a:pathLst>
          </a:custGeom>
          <a:noFill/>
          <a:ln w="28575">
            <a:solidFill>
              <a:schemeClr val="hlink"/>
            </a:solidFill>
            <a:round/>
            <a:headEnd/>
            <a:tailEnd/>
          </a:ln>
        </p:spPr>
        <p:txBody>
          <a:bodyPr/>
          <a:lstStyle/>
          <a:p>
            <a:endParaRPr lang="zh-CN" altLang="en-US"/>
          </a:p>
        </p:txBody>
      </p:sp>
      <p:sp>
        <p:nvSpPr>
          <p:cNvPr id="504836" name="Arc 4"/>
          <p:cNvSpPr>
            <a:spLocks noChangeArrowheads="1"/>
          </p:cNvSpPr>
          <p:nvPr/>
        </p:nvSpPr>
        <p:spPr bwMode="auto">
          <a:xfrm rot="664062">
            <a:off x="5099050" y="2925763"/>
            <a:ext cx="774700" cy="596900"/>
          </a:xfrm>
          <a:custGeom>
            <a:avLst/>
            <a:gdLst>
              <a:gd name="T0" fmla="*/ -1 w 24959"/>
              <a:gd name="T1" fmla="*/ 262 h 37442"/>
              <a:gd name="T2" fmla="*/ 3359 w 24959"/>
              <a:gd name="T3" fmla="*/ 0 h 37442"/>
              <a:gd name="T4" fmla="*/ 24959 w 24959"/>
              <a:gd name="T5" fmla="*/ 21600 h 37442"/>
              <a:gd name="T6" fmla="*/ 18042 w 24959"/>
              <a:gd name="T7" fmla="*/ 37442 h 37442"/>
              <a:gd name="T8" fmla="*/ -1 w 24959"/>
              <a:gd name="T9" fmla="*/ 262 h 37442"/>
              <a:gd name="T10" fmla="*/ 3359 w 24959"/>
              <a:gd name="T11" fmla="*/ 0 h 37442"/>
              <a:gd name="T12" fmla="*/ 24959 w 24959"/>
              <a:gd name="T13" fmla="*/ 21600 h 37442"/>
              <a:gd name="T14" fmla="*/ 18042 w 24959"/>
              <a:gd name="T15" fmla="*/ 37442 h 37442"/>
              <a:gd name="T16" fmla="*/ 3359 w 24959"/>
              <a:gd name="T17" fmla="*/ 21600 h 374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959"/>
              <a:gd name="T28" fmla="*/ 0 h 37442"/>
              <a:gd name="T29" fmla="*/ 24959 w 24959"/>
              <a:gd name="T30" fmla="*/ 37442 h 374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959" h="37442" fill="none">
                <a:moveTo>
                  <a:pt x="-1" y="262"/>
                </a:moveTo>
                <a:cubicBezTo>
                  <a:pt x="1111" y="87"/>
                  <a:pt x="2234" y="-1"/>
                  <a:pt x="3359" y="0"/>
                </a:cubicBezTo>
                <a:cubicBezTo>
                  <a:pt x="15288" y="0"/>
                  <a:pt x="24959" y="9670"/>
                  <a:pt x="24959" y="21600"/>
                </a:cubicBezTo>
                <a:cubicBezTo>
                  <a:pt x="24959" y="27613"/>
                  <a:pt x="22452" y="33354"/>
                  <a:pt x="18042" y="37442"/>
                </a:cubicBezTo>
              </a:path>
              <a:path w="24959" h="37442" stroke="0">
                <a:moveTo>
                  <a:pt x="-1" y="262"/>
                </a:moveTo>
                <a:cubicBezTo>
                  <a:pt x="1111" y="87"/>
                  <a:pt x="2234" y="-1"/>
                  <a:pt x="3359" y="0"/>
                </a:cubicBezTo>
                <a:cubicBezTo>
                  <a:pt x="15288" y="0"/>
                  <a:pt x="24959" y="9670"/>
                  <a:pt x="24959" y="21600"/>
                </a:cubicBezTo>
                <a:cubicBezTo>
                  <a:pt x="24959" y="27613"/>
                  <a:pt x="22452" y="33354"/>
                  <a:pt x="18042" y="37442"/>
                </a:cubicBezTo>
                <a:lnTo>
                  <a:pt x="3359" y="21600"/>
                </a:lnTo>
                <a:close/>
              </a:path>
            </a:pathLst>
          </a:custGeom>
          <a:noFill/>
          <a:ln w="28575">
            <a:solidFill>
              <a:schemeClr val="hlink"/>
            </a:solidFill>
            <a:round/>
            <a:headEnd/>
            <a:tailEnd/>
          </a:ln>
        </p:spPr>
        <p:txBody>
          <a:bodyPr/>
          <a:lstStyle/>
          <a:p>
            <a:endParaRPr lang="zh-CN" altLang="en-US"/>
          </a:p>
        </p:txBody>
      </p:sp>
      <p:grpSp>
        <p:nvGrpSpPr>
          <p:cNvPr id="29711" name="Group 5"/>
          <p:cNvGrpSpPr>
            <a:grpSpLocks/>
          </p:cNvGrpSpPr>
          <p:nvPr/>
        </p:nvGrpSpPr>
        <p:grpSpPr bwMode="auto">
          <a:xfrm>
            <a:off x="2346325" y="1358900"/>
            <a:ext cx="5354638" cy="4552950"/>
            <a:chOff x="1235" y="1164"/>
            <a:chExt cx="3373" cy="2868"/>
          </a:xfrm>
        </p:grpSpPr>
        <p:sp>
          <p:nvSpPr>
            <p:cNvPr id="29739" name="Line 6"/>
            <p:cNvSpPr>
              <a:spLocks noChangeShapeType="1"/>
            </p:cNvSpPr>
            <p:nvPr/>
          </p:nvSpPr>
          <p:spPr bwMode="auto">
            <a:xfrm>
              <a:off x="1391" y="3778"/>
              <a:ext cx="3199" cy="0"/>
            </a:xfrm>
            <a:prstGeom prst="line">
              <a:avLst/>
            </a:prstGeom>
            <a:noFill/>
            <a:ln w="12700">
              <a:solidFill>
                <a:srgbClr val="000000"/>
              </a:solidFill>
              <a:round/>
              <a:headEnd/>
              <a:tailEnd type="triangle" w="med" len="med"/>
            </a:ln>
          </p:spPr>
          <p:txBody>
            <a:bodyPr/>
            <a:lstStyle/>
            <a:p>
              <a:endParaRPr lang="zh-CN" altLang="en-US"/>
            </a:p>
          </p:txBody>
        </p:sp>
        <p:sp>
          <p:nvSpPr>
            <p:cNvPr id="29740" name="Line 7"/>
            <p:cNvSpPr>
              <a:spLocks noChangeShapeType="1"/>
            </p:cNvSpPr>
            <p:nvPr/>
          </p:nvSpPr>
          <p:spPr bwMode="auto">
            <a:xfrm flipV="1">
              <a:off x="1391" y="1202"/>
              <a:ext cx="0" cy="2576"/>
            </a:xfrm>
            <a:prstGeom prst="line">
              <a:avLst/>
            </a:prstGeom>
            <a:noFill/>
            <a:ln w="12700">
              <a:solidFill>
                <a:srgbClr val="000000"/>
              </a:solidFill>
              <a:round/>
              <a:headEnd/>
              <a:tailEnd type="triangle" w="med" len="med"/>
            </a:ln>
          </p:spPr>
          <p:txBody>
            <a:bodyPr/>
            <a:lstStyle/>
            <a:p>
              <a:endParaRPr lang="zh-CN" altLang="en-US"/>
            </a:p>
          </p:txBody>
        </p:sp>
        <p:graphicFrame>
          <p:nvGraphicFramePr>
            <p:cNvPr id="29707" name="Object 8"/>
            <p:cNvGraphicFramePr>
              <a:graphicFrameLocks/>
            </p:cNvGraphicFramePr>
            <p:nvPr/>
          </p:nvGraphicFramePr>
          <p:xfrm>
            <a:off x="4425" y="3795"/>
            <a:ext cx="183" cy="237"/>
          </p:xfrm>
          <a:graphic>
            <a:graphicData uri="http://schemas.openxmlformats.org/presentationml/2006/ole">
              <p:oleObj spid="_x0000_s29707" r:id="rId3" imgW="152268" imgH="228402" progId="">
                <p:embed/>
              </p:oleObj>
            </a:graphicData>
          </a:graphic>
        </p:graphicFrame>
        <p:sp>
          <p:nvSpPr>
            <p:cNvPr id="29741" name="Text Box 9"/>
            <p:cNvSpPr txBox="1">
              <a:spLocks noChangeArrowheads="1"/>
            </p:cNvSpPr>
            <p:nvPr/>
          </p:nvSpPr>
          <p:spPr bwMode="auto">
            <a:xfrm>
              <a:off x="1235" y="3662"/>
              <a:ext cx="91" cy="183"/>
            </a:xfrm>
            <a:prstGeom prst="rect">
              <a:avLst/>
            </a:prstGeom>
            <a:noFill/>
            <a:ln w="9525">
              <a:noFill/>
              <a:miter lim="800000"/>
              <a:headEnd/>
              <a:tailEnd/>
            </a:ln>
          </p:spPr>
          <p:txBody>
            <a:bodyPr lIns="0" tIns="0" rIns="0" bIns="0"/>
            <a:lstStyle/>
            <a:p>
              <a:pPr algn="just">
                <a:lnSpc>
                  <a:spcPct val="100000"/>
                </a:lnSpc>
              </a:pPr>
              <a:r>
                <a:rPr lang="en-US" altLang="zh-CN" sz="2000" i="1">
                  <a:solidFill>
                    <a:schemeClr val="tx1"/>
                  </a:solidFill>
                  <a:latin typeface="Times New Roman" pitchFamily="18" charset="0"/>
                </a:rPr>
                <a:t>O</a:t>
              </a:r>
              <a:endParaRPr lang="en-US" altLang="zh-CN" sz="1000" i="1">
                <a:solidFill>
                  <a:schemeClr val="tx1"/>
                </a:solidFill>
                <a:latin typeface="Times New Roman" pitchFamily="18" charset="0"/>
              </a:endParaRPr>
            </a:p>
          </p:txBody>
        </p:sp>
        <p:sp>
          <p:nvSpPr>
            <p:cNvPr id="29742" name="Rectangle 10"/>
            <p:cNvSpPr>
              <a:spLocks noChangeArrowheads="1"/>
            </p:cNvSpPr>
            <p:nvPr/>
          </p:nvSpPr>
          <p:spPr bwMode="auto">
            <a:xfrm>
              <a:off x="1236" y="1164"/>
              <a:ext cx="107" cy="230"/>
            </a:xfrm>
            <a:prstGeom prst="rect">
              <a:avLst/>
            </a:prstGeom>
            <a:noFill/>
            <a:ln w="9525">
              <a:noFill/>
              <a:miter lim="800000"/>
              <a:headEnd/>
              <a:tailEnd/>
            </a:ln>
          </p:spPr>
          <p:txBody>
            <a:bodyPr wrap="none" lIns="0" tIns="0" rIns="0" bIns="0">
              <a:spAutoFit/>
            </a:bodyPr>
            <a:lstStyle/>
            <a:p>
              <a:pPr>
                <a:lnSpc>
                  <a:spcPct val="100000"/>
                </a:lnSpc>
              </a:pPr>
              <a:r>
                <a:rPr lang="en-US" altLang="zh-CN" i="1">
                  <a:solidFill>
                    <a:srgbClr val="000000"/>
                  </a:solidFill>
                  <a:latin typeface="Times New Roman" pitchFamily="18" charset="0"/>
                </a:rPr>
                <a:t>n</a:t>
              </a:r>
              <a:endParaRPr lang="en-US" altLang="zh-CN">
                <a:solidFill>
                  <a:schemeClr val="tx1"/>
                </a:solidFill>
                <a:latin typeface="Tahoma" pitchFamily="34" charset="0"/>
              </a:endParaRPr>
            </a:p>
          </p:txBody>
        </p:sp>
      </p:grpSp>
      <p:graphicFrame>
        <p:nvGraphicFramePr>
          <p:cNvPr id="29698" name="Object 11"/>
          <p:cNvGraphicFramePr>
            <a:graphicFrameLocks/>
          </p:cNvGraphicFramePr>
          <p:nvPr/>
        </p:nvGraphicFramePr>
        <p:xfrm>
          <a:off x="2149475" y="2320925"/>
          <a:ext cx="425450" cy="376238"/>
        </p:xfrm>
        <a:graphic>
          <a:graphicData uri="http://schemas.openxmlformats.org/presentationml/2006/ole">
            <p:oleObj spid="_x0000_s29698" r:id="rId4" imgW="241195" imgH="228501" progId="">
              <p:embed/>
            </p:oleObj>
          </a:graphicData>
        </a:graphic>
      </p:graphicFrame>
      <p:sp>
        <p:nvSpPr>
          <p:cNvPr id="504844" name="Arc 12"/>
          <p:cNvSpPr>
            <a:spLocks noChangeArrowheads="1"/>
          </p:cNvSpPr>
          <p:nvPr/>
        </p:nvSpPr>
        <p:spPr bwMode="auto">
          <a:xfrm flipH="1">
            <a:off x="4462463" y="3937000"/>
            <a:ext cx="1533525" cy="1849438"/>
          </a:xfrm>
          <a:custGeom>
            <a:avLst/>
            <a:gdLst>
              <a:gd name="T0" fmla="*/ 6951 w 21389"/>
              <a:gd name="T1" fmla="*/ -1 h 20451"/>
              <a:gd name="T2" fmla="*/ 21389 w 21389"/>
              <a:gd name="T3" fmla="*/ 17441 h 20451"/>
              <a:gd name="T4" fmla="*/ 6951 w 21389"/>
              <a:gd name="T5" fmla="*/ -1 h 20451"/>
              <a:gd name="T6" fmla="*/ 21389 w 21389"/>
              <a:gd name="T7" fmla="*/ 17441 h 20451"/>
              <a:gd name="T8" fmla="*/ 0 w 21389"/>
              <a:gd name="T9" fmla="*/ 20451 h 20451"/>
              <a:gd name="T10" fmla="*/ 0 60000 65536"/>
              <a:gd name="T11" fmla="*/ 0 60000 65536"/>
              <a:gd name="T12" fmla="*/ 0 60000 65536"/>
              <a:gd name="T13" fmla="*/ 0 60000 65536"/>
              <a:gd name="T14" fmla="*/ 0 60000 65536"/>
              <a:gd name="T15" fmla="*/ 0 w 21389"/>
              <a:gd name="T16" fmla="*/ 0 h 20451"/>
              <a:gd name="T17" fmla="*/ 21389 w 21389"/>
              <a:gd name="T18" fmla="*/ 20451 h 20451"/>
            </a:gdLst>
            <a:ahLst/>
            <a:cxnLst>
              <a:cxn ang="T10">
                <a:pos x="T0" y="T1"/>
              </a:cxn>
              <a:cxn ang="T11">
                <a:pos x="T2" y="T3"/>
              </a:cxn>
              <a:cxn ang="T12">
                <a:pos x="T4" y="T5"/>
              </a:cxn>
              <a:cxn ang="T13">
                <a:pos x="T6" y="T7"/>
              </a:cxn>
              <a:cxn ang="T14">
                <a:pos x="T8" y="T9"/>
              </a:cxn>
            </a:cxnLst>
            <a:rect l="T15" t="T16" r="T17" b="T18"/>
            <a:pathLst>
              <a:path w="21389" h="20451" fill="none">
                <a:moveTo>
                  <a:pt x="6951" y="-1"/>
                </a:moveTo>
                <a:cubicBezTo>
                  <a:pt x="14669" y="2623"/>
                  <a:pt x="20253" y="9369"/>
                  <a:pt x="21389" y="17441"/>
                </a:cubicBezTo>
              </a:path>
              <a:path w="21389" h="20451" stroke="0">
                <a:moveTo>
                  <a:pt x="6951" y="-1"/>
                </a:moveTo>
                <a:cubicBezTo>
                  <a:pt x="14669" y="2623"/>
                  <a:pt x="20253" y="9369"/>
                  <a:pt x="21389" y="17441"/>
                </a:cubicBezTo>
                <a:lnTo>
                  <a:pt x="0" y="20451"/>
                </a:lnTo>
                <a:close/>
              </a:path>
            </a:pathLst>
          </a:custGeom>
          <a:noFill/>
          <a:ln w="28575">
            <a:solidFill>
              <a:srgbClr val="00FF00"/>
            </a:solidFill>
            <a:round/>
            <a:headEnd/>
            <a:tailEnd/>
          </a:ln>
        </p:spPr>
        <p:txBody>
          <a:bodyPr/>
          <a:lstStyle/>
          <a:p>
            <a:endParaRPr lang="zh-CN" altLang="en-US"/>
          </a:p>
        </p:txBody>
      </p:sp>
      <p:sp>
        <p:nvSpPr>
          <p:cNvPr id="504845" name="Arc 13"/>
          <p:cNvSpPr>
            <a:spLocks noChangeArrowheads="1"/>
          </p:cNvSpPr>
          <p:nvPr/>
        </p:nvSpPr>
        <p:spPr bwMode="auto">
          <a:xfrm rot="664062">
            <a:off x="5040313" y="3452813"/>
            <a:ext cx="633412" cy="458787"/>
          </a:xfrm>
          <a:custGeom>
            <a:avLst/>
            <a:gdLst>
              <a:gd name="T0" fmla="*/ 140 w 21600"/>
              <a:gd name="T1" fmla="*/ 0 h 35127"/>
              <a:gd name="T2" fmla="*/ 21600 w 21600"/>
              <a:gd name="T3" fmla="*/ 21600 h 35127"/>
              <a:gd name="T4" fmla="*/ 16839 w 21600"/>
              <a:gd name="T5" fmla="*/ 35126 h 35127"/>
              <a:gd name="T6" fmla="*/ 140 w 21600"/>
              <a:gd name="T7" fmla="*/ 0 h 35127"/>
              <a:gd name="T8" fmla="*/ 21600 w 21600"/>
              <a:gd name="T9" fmla="*/ 21600 h 35127"/>
              <a:gd name="T10" fmla="*/ 16839 w 21600"/>
              <a:gd name="T11" fmla="*/ 35126 h 35127"/>
              <a:gd name="T12" fmla="*/ 0 w 21600"/>
              <a:gd name="T13" fmla="*/ 21600 h 35127"/>
              <a:gd name="T14" fmla="*/ 0 60000 65536"/>
              <a:gd name="T15" fmla="*/ 0 60000 65536"/>
              <a:gd name="T16" fmla="*/ 0 60000 65536"/>
              <a:gd name="T17" fmla="*/ 0 60000 65536"/>
              <a:gd name="T18" fmla="*/ 0 60000 65536"/>
              <a:gd name="T19" fmla="*/ 0 60000 65536"/>
              <a:gd name="T20" fmla="*/ 0 60000 65536"/>
              <a:gd name="T21" fmla="*/ 0 w 21600"/>
              <a:gd name="T22" fmla="*/ 0 h 35127"/>
              <a:gd name="T23" fmla="*/ 21600 w 21600"/>
              <a:gd name="T24" fmla="*/ 35127 h 351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35127" fill="none">
                <a:moveTo>
                  <a:pt x="140" y="0"/>
                </a:moveTo>
                <a:cubicBezTo>
                  <a:pt x="12015" y="77"/>
                  <a:pt x="21600" y="9725"/>
                  <a:pt x="21600" y="21600"/>
                </a:cubicBezTo>
                <a:cubicBezTo>
                  <a:pt x="21600" y="26519"/>
                  <a:pt x="19920" y="31291"/>
                  <a:pt x="16839" y="35126"/>
                </a:cubicBezTo>
              </a:path>
              <a:path w="21600" h="35127" stroke="0">
                <a:moveTo>
                  <a:pt x="140" y="0"/>
                </a:moveTo>
                <a:cubicBezTo>
                  <a:pt x="12015" y="77"/>
                  <a:pt x="21600" y="9725"/>
                  <a:pt x="21600" y="21600"/>
                </a:cubicBezTo>
                <a:cubicBezTo>
                  <a:pt x="21600" y="26519"/>
                  <a:pt x="19920" y="31291"/>
                  <a:pt x="16839" y="35126"/>
                </a:cubicBezTo>
                <a:lnTo>
                  <a:pt x="0" y="21600"/>
                </a:lnTo>
                <a:close/>
              </a:path>
            </a:pathLst>
          </a:custGeom>
          <a:noFill/>
          <a:ln w="28575">
            <a:solidFill>
              <a:srgbClr val="00FF00"/>
            </a:solidFill>
            <a:round/>
            <a:headEnd/>
            <a:tailEnd/>
          </a:ln>
        </p:spPr>
        <p:txBody>
          <a:bodyPr/>
          <a:lstStyle/>
          <a:p>
            <a:endParaRPr lang="zh-CN" altLang="en-US"/>
          </a:p>
        </p:txBody>
      </p:sp>
      <p:grpSp>
        <p:nvGrpSpPr>
          <p:cNvPr id="3" name="Group 14"/>
          <p:cNvGrpSpPr>
            <a:grpSpLocks/>
          </p:cNvGrpSpPr>
          <p:nvPr/>
        </p:nvGrpSpPr>
        <p:grpSpPr bwMode="auto">
          <a:xfrm>
            <a:off x="4752975" y="4410075"/>
            <a:ext cx="698500" cy="1204913"/>
            <a:chOff x="2751" y="3086"/>
            <a:chExt cx="440" cy="759"/>
          </a:xfrm>
        </p:grpSpPr>
        <p:sp>
          <p:nvSpPr>
            <p:cNvPr id="29737" name="Arc 15"/>
            <p:cNvSpPr>
              <a:spLocks noChangeArrowheads="1"/>
            </p:cNvSpPr>
            <p:nvPr/>
          </p:nvSpPr>
          <p:spPr bwMode="auto">
            <a:xfrm flipH="1">
              <a:off x="2751" y="3270"/>
              <a:ext cx="440" cy="575"/>
            </a:xfrm>
            <a:custGeom>
              <a:avLst/>
              <a:gdLst>
                <a:gd name="T0" fmla="*/ 11099 w 21462"/>
                <a:gd name="T1" fmla="*/ -1 h 18530"/>
                <a:gd name="T2" fmla="*/ 21461 w 21462"/>
                <a:gd name="T3" fmla="*/ 16092 h 18530"/>
                <a:gd name="T4" fmla="*/ 11099 w 21462"/>
                <a:gd name="T5" fmla="*/ -1 h 18530"/>
                <a:gd name="T6" fmla="*/ 21461 w 21462"/>
                <a:gd name="T7" fmla="*/ 16092 h 18530"/>
                <a:gd name="T8" fmla="*/ 0 w 21462"/>
                <a:gd name="T9" fmla="*/ 18530 h 18530"/>
                <a:gd name="T10" fmla="*/ 0 60000 65536"/>
                <a:gd name="T11" fmla="*/ 0 60000 65536"/>
                <a:gd name="T12" fmla="*/ 0 60000 65536"/>
                <a:gd name="T13" fmla="*/ 0 60000 65536"/>
                <a:gd name="T14" fmla="*/ 0 60000 65536"/>
                <a:gd name="T15" fmla="*/ 0 w 21462"/>
                <a:gd name="T16" fmla="*/ 0 h 18530"/>
                <a:gd name="T17" fmla="*/ 21462 w 21462"/>
                <a:gd name="T18" fmla="*/ 18530 h 18530"/>
              </a:gdLst>
              <a:ahLst/>
              <a:cxnLst>
                <a:cxn ang="T10">
                  <a:pos x="T0" y="T1"/>
                </a:cxn>
                <a:cxn ang="T11">
                  <a:pos x="T2" y="T3"/>
                </a:cxn>
                <a:cxn ang="T12">
                  <a:pos x="T4" y="T5"/>
                </a:cxn>
                <a:cxn ang="T13">
                  <a:pos x="T6" y="T7"/>
                </a:cxn>
                <a:cxn ang="T14">
                  <a:pos x="T8" y="T9"/>
                </a:cxn>
              </a:cxnLst>
              <a:rect l="T15" t="T16" r="T17" b="T18"/>
              <a:pathLst>
                <a:path w="21462" h="18530" fill="none">
                  <a:moveTo>
                    <a:pt x="11099" y="-1"/>
                  </a:moveTo>
                  <a:cubicBezTo>
                    <a:pt x="16871" y="3457"/>
                    <a:pt x="20702" y="9406"/>
                    <a:pt x="21461" y="16092"/>
                  </a:cubicBezTo>
                </a:path>
                <a:path w="21462" h="18530" stroke="0">
                  <a:moveTo>
                    <a:pt x="11099" y="-1"/>
                  </a:moveTo>
                  <a:cubicBezTo>
                    <a:pt x="16871" y="3457"/>
                    <a:pt x="20702" y="9406"/>
                    <a:pt x="21461" y="16092"/>
                  </a:cubicBezTo>
                  <a:lnTo>
                    <a:pt x="0" y="18530"/>
                  </a:lnTo>
                  <a:close/>
                </a:path>
              </a:pathLst>
            </a:custGeom>
            <a:noFill/>
            <a:ln w="28575">
              <a:solidFill>
                <a:srgbClr val="00FF00"/>
              </a:solidFill>
              <a:round/>
              <a:headEnd/>
              <a:tailEnd/>
            </a:ln>
          </p:spPr>
          <p:txBody>
            <a:bodyPr/>
            <a:lstStyle/>
            <a:p>
              <a:endParaRPr lang="zh-CN" altLang="en-US"/>
            </a:p>
          </p:txBody>
        </p:sp>
        <p:sp>
          <p:nvSpPr>
            <p:cNvPr id="29738" name="Arc 16"/>
            <p:cNvSpPr>
              <a:spLocks noChangeArrowheads="1"/>
            </p:cNvSpPr>
            <p:nvPr/>
          </p:nvSpPr>
          <p:spPr bwMode="auto">
            <a:xfrm rot="664062">
              <a:off x="2751" y="3086"/>
              <a:ext cx="273" cy="169"/>
            </a:xfrm>
            <a:custGeom>
              <a:avLst/>
              <a:gdLst>
                <a:gd name="T0" fmla="*/ -1 w 24959"/>
                <a:gd name="T1" fmla="*/ 262 h 33586"/>
                <a:gd name="T2" fmla="*/ 3359 w 24959"/>
                <a:gd name="T3" fmla="*/ 0 h 33586"/>
                <a:gd name="T4" fmla="*/ 24959 w 24959"/>
                <a:gd name="T5" fmla="*/ 21600 h 33586"/>
                <a:gd name="T6" fmla="*/ 21328 w 24959"/>
                <a:gd name="T7" fmla="*/ 33585 h 33586"/>
                <a:gd name="T8" fmla="*/ -1 w 24959"/>
                <a:gd name="T9" fmla="*/ 262 h 33586"/>
                <a:gd name="T10" fmla="*/ 3359 w 24959"/>
                <a:gd name="T11" fmla="*/ 0 h 33586"/>
                <a:gd name="T12" fmla="*/ 24959 w 24959"/>
                <a:gd name="T13" fmla="*/ 21600 h 33586"/>
                <a:gd name="T14" fmla="*/ 21328 w 24959"/>
                <a:gd name="T15" fmla="*/ 33585 h 33586"/>
                <a:gd name="T16" fmla="*/ 3359 w 24959"/>
                <a:gd name="T17" fmla="*/ 21600 h 335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959"/>
                <a:gd name="T28" fmla="*/ 0 h 33586"/>
                <a:gd name="T29" fmla="*/ 24959 w 24959"/>
                <a:gd name="T30" fmla="*/ 33586 h 3358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959" h="33586" fill="none">
                  <a:moveTo>
                    <a:pt x="-1" y="262"/>
                  </a:moveTo>
                  <a:cubicBezTo>
                    <a:pt x="1111" y="87"/>
                    <a:pt x="2234" y="-1"/>
                    <a:pt x="3359" y="0"/>
                  </a:cubicBezTo>
                  <a:cubicBezTo>
                    <a:pt x="15288" y="0"/>
                    <a:pt x="24959" y="9670"/>
                    <a:pt x="24959" y="21600"/>
                  </a:cubicBezTo>
                  <a:cubicBezTo>
                    <a:pt x="24959" y="25866"/>
                    <a:pt x="23695" y="30036"/>
                    <a:pt x="21328" y="33585"/>
                  </a:cubicBezTo>
                </a:path>
                <a:path w="24959" h="33586" stroke="0">
                  <a:moveTo>
                    <a:pt x="-1" y="262"/>
                  </a:moveTo>
                  <a:cubicBezTo>
                    <a:pt x="1111" y="87"/>
                    <a:pt x="2234" y="-1"/>
                    <a:pt x="3359" y="0"/>
                  </a:cubicBezTo>
                  <a:cubicBezTo>
                    <a:pt x="15288" y="0"/>
                    <a:pt x="24959" y="9670"/>
                    <a:pt x="24959" y="21600"/>
                  </a:cubicBezTo>
                  <a:cubicBezTo>
                    <a:pt x="24959" y="25866"/>
                    <a:pt x="23695" y="30036"/>
                    <a:pt x="21328" y="33585"/>
                  </a:cubicBezTo>
                  <a:lnTo>
                    <a:pt x="3359" y="21600"/>
                  </a:lnTo>
                  <a:close/>
                </a:path>
              </a:pathLst>
            </a:custGeom>
            <a:noFill/>
            <a:ln w="28575">
              <a:solidFill>
                <a:srgbClr val="00FF00"/>
              </a:solidFill>
              <a:round/>
              <a:headEnd/>
              <a:tailEnd/>
            </a:ln>
          </p:spPr>
          <p:txBody>
            <a:bodyPr/>
            <a:lstStyle/>
            <a:p>
              <a:endParaRPr lang="zh-CN" altLang="en-US"/>
            </a:p>
          </p:txBody>
        </p:sp>
      </p:grpSp>
      <p:sp>
        <p:nvSpPr>
          <p:cNvPr id="504849" name="Arc 17"/>
          <p:cNvSpPr>
            <a:spLocks noChangeArrowheads="1"/>
          </p:cNvSpPr>
          <p:nvPr/>
        </p:nvSpPr>
        <p:spPr bwMode="auto">
          <a:xfrm flipH="1">
            <a:off x="4279900" y="5165725"/>
            <a:ext cx="252413" cy="401638"/>
          </a:xfrm>
          <a:custGeom>
            <a:avLst/>
            <a:gdLst>
              <a:gd name="T0" fmla="*/ 8992 w 21370"/>
              <a:gd name="T1" fmla="*/ 0 h 19639"/>
              <a:gd name="T2" fmla="*/ 21369 w 21370"/>
              <a:gd name="T3" fmla="*/ 16495 h 19639"/>
              <a:gd name="T4" fmla="*/ 8992 w 21370"/>
              <a:gd name="T5" fmla="*/ 0 h 19639"/>
              <a:gd name="T6" fmla="*/ 21369 w 21370"/>
              <a:gd name="T7" fmla="*/ 16495 h 19639"/>
              <a:gd name="T8" fmla="*/ 0 w 21370"/>
              <a:gd name="T9" fmla="*/ 19639 h 19639"/>
              <a:gd name="T10" fmla="*/ 0 60000 65536"/>
              <a:gd name="T11" fmla="*/ 0 60000 65536"/>
              <a:gd name="T12" fmla="*/ 0 60000 65536"/>
              <a:gd name="T13" fmla="*/ 0 60000 65536"/>
              <a:gd name="T14" fmla="*/ 0 60000 65536"/>
              <a:gd name="T15" fmla="*/ 0 w 21370"/>
              <a:gd name="T16" fmla="*/ 0 h 19639"/>
              <a:gd name="T17" fmla="*/ 21370 w 21370"/>
              <a:gd name="T18" fmla="*/ 19639 h 19639"/>
            </a:gdLst>
            <a:ahLst/>
            <a:cxnLst>
              <a:cxn ang="T10">
                <a:pos x="T0" y="T1"/>
              </a:cxn>
              <a:cxn ang="T11">
                <a:pos x="T2" y="T3"/>
              </a:cxn>
              <a:cxn ang="T12">
                <a:pos x="T4" y="T5"/>
              </a:cxn>
              <a:cxn ang="T13">
                <a:pos x="T6" y="T7"/>
              </a:cxn>
              <a:cxn ang="T14">
                <a:pos x="T8" y="T9"/>
              </a:cxn>
            </a:cxnLst>
            <a:rect l="T15" t="T16" r="T17" b="T18"/>
            <a:pathLst>
              <a:path w="21370" h="19639" fill="none">
                <a:moveTo>
                  <a:pt x="8992" y="0"/>
                </a:moveTo>
                <a:cubicBezTo>
                  <a:pt x="15646" y="3046"/>
                  <a:pt x="20304" y="9255"/>
                  <a:pt x="21369" y="16495"/>
                </a:cubicBezTo>
              </a:path>
              <a:path w="21370" h="19639" stroke="0">
                <a:moveTo>
                  <a:pt x="8992" y="0"/>
                </a:moveTo>
                <a:cubicBezTo>
                  <a:pt x="15646" y="3046"/>
                  <a:pt x="20304" y="9255"/>
                  <a:pt x="21369" y="16495"/>
                </a:cubicBezTo>
                <a:lnTo>
                  <a:pt x="0" y="19639"/>
                </a:lnTo>
                <a:close/>
              </a:path>
            </a:pathLst>
          </a:custGeom>
          <a:noFill/>
          <a:ln w="28575">
            <a:solidFill>
              <a:srgbClr val="00FF00"/>
            </a:solidFill>
            <a:round/>
            <a:headEnd/>
            <a:tailEnd/>
          </a:ln>
        </p:spPr>
        <p:txBody>
          <a:bodyPr/>
          <a:lstStyle/>
          <a:p>
            <a:endParaRPr lang="zh-CN" altLang="en-US"/>
          </a:p>
        </p:txBody>
      </p:sp>
      <p:sp>
        <p:nvSpPr>
          <p:cNvPr id="504850" name="Arc 18"/>
          <p:cNvSpPr>
            <a:spLocks noChangeArrowheads="1"/>
          </p:cNvSpPr>
          <p:nvPr/>
        </p:nvSpPr>
        <p:spPr bwMode="auto">
          <a:xfrm rot="664062">
            <a:off x="3952875" y="4986338"/>
            <a:ext cx="490538" cy="139700"/>
          </a:xfrm>
          <a:custGeom>
            <a:avLst/>
            <a:gdLst>
              <a:gd name="T0" fmla="*/ 0 w 28789"/>
              <a:gd name="T1" fmla="*/ 1231 h 26904"/>
              <a:gd name="T2" fmla="*/ 7189 w 28789"/>
              <a:gd name="T3" fmla="*/ 0 h 26904"/>
              <a:gd name="T4" fmla="*/ 28789 w 28789"/>
              <a:gd name="T5" fmla="*/ 21600 h 26904"/>
              <a:gd name="T6" fmla="*/ 28127 w 28789"/>
              <a:gd name="T7" fmla="*/ 26903 h 26904"/>
              <a:gd name="T8" fmla="*/ 0 w 28789"/>
              <a:gd name="T9" fmla="*/ 1231 h 26904"/>
              <a:gd name="T10" fmla="*/ 7189 w 28789"/>
              <a:gd name="T11" fmla="*/ 0 h 26904"/>
              <a:gd name="T12" fmla="*/ 28789 w 28789"/>
              <a:gd name="T13" fmla="*/ 21600 h 26904"/>
              <a:gd name="T14" fmla="*/ 28127 w 28789"/>
              <a:gd name="T15" fmla="*/ 26903 h 26904"/>
              <a:gd name="T16" fmla="*/ 7189 w 28789"/>
              <a:gd name="T17" fmla="*/ 21600 h 269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789"/>
              <a:gd name="T28" fmla="*/ 0 h 26904"/>
              <a:gd name="T29" fmla="*/ 28789 w 28789"/>
              <a:gd name="T30" fmla="*/ 26904 h 269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789" h="26904" fill="none">
                <a:moveTo>
                  <a:pt x="0" y="1231"/>
                </a:moveTo>
                <a:cubicBezTo>
                  <a:pt x="2309" y="416"/>
                  <a:pt x="4740" y="-1"/>
                  <a:pt x="7189" y="0"/>
                </a:cubicBezTo>
                <a:cubicBezTo>
                  <a:pt x="19118" y="0"/>
                  <a:pt x="28789" y="9670"/>
                  <a:pt x="28789" y="21600"/>
                </a:cubicBezTo>
                <a:cubicBezTo>
                  <a:pt x="28789" y="23388"/>
                  <a:pt x="28566" y="25170"/>
                  <a:pt x="28127" y="26903"/>
                </a:cubicBezTo>
              </a:path>
              <a:path w="28789" h="26904" stroke="0">
                <a:moveTo>
                  <a:pt x="0" y="1231"/>
                </a:moveTo>
                <a:cubicBezTo>
                  <a:pt x="2309" y="416"/>
                  <a:pt x="4740" y="-1"/>
                  <a:pt x="7189" y="0"/>
                </a:cubicBezTo>
                <a:cubicBezTo>
                  <a:pt x="19118" y="0"/>
                  <a:pt x="28789" y="9670"/>
                  <a:pt x="28789" y="21600"/>
                </a:cubicBezTo>
                <a:cubicBezTo>
                  <a:pt x="28789" y="23388"/>
                  <a:pt x="28566" y="25170"/>
                  <a:pt x="28127" y="26903"/>
                </a:cubicBezTo>
                <a:lnTo>
                  <a:pt x="7189" y="21600"/>
                </a:lnTo>
                <a:close/>
              </a:path>
            </a:pathLst>
          </a:custGeom>
          <a:noFill/>
          <a:ln w="28575">
            <a:solidFill>
              <a:srgbClr val="00FF00"/>
            </a:solidFill>
            <a:round/>
            <a:headEnd/>
            <a:tailEnd/>
          </a:ln>
        </p:spPr>
        <p:txBody>
          <a:bodyPr/>
          <a:lstStyle/>
          <a:p>
            <a:endParaRPr lang="zh-CN" altLang="en-US"/>
          </a:p>
        </p:txBody>
      </p:sp>
      <p:sp>
        <p:nvSpPr>
          <p:cNvPr id="504851" name="Arc 19"/>
          <p:cNvSpPr>
            <a:spLocks noChangeArrowheads="1"/>
          </p:cNvSpPr>
          <p:nvPr/>
        </p:nvSpPr>
        <p:spPr bwMode="auto">
          <a:xfrm flipH="1">
            <a:off x="4997450" y="5178425"/>
            <a:ext cx="173038" cy="369888"/>
          </a:xfrm>
          <a:custGeom>
            <a:avLst/>
            <a:gdLst>
              <a:gd name="T0" fmla="*/ 8992 w 21370"/>
              <a:gd name="T1" fmla="*/ 0 h 19639"/>
              <a:gd name="T2" fmla="*/ 21369 w 21370"/>
              <a:gd name="T3" fmla="*/ 16495 h 19639"/>
              <a:gd name="T4" fmla="*/ 8992 w 21370"/>
              <a:gd name="T5" fmla="*/ 0 h 19639"/>
              <a:gd name="T6" fmla="*/ 21369 w 21370"/>
              <a:gd name="T7" fmla="*/ 16495 h 19639"/>
              <a:gd name="T8" fmla="*/ 0 w 21370"/>
              <a:gd name="T9" fmla="*/ 19639 h 19639"/>
              <a:gd name="T10" fmla="*/ 0 60000 65536"/>
              <a:gd name="T11" fmla="*/ 0 60000 65536"/>
              <a:gd name="T12" fmla="*/ 0 60000 65536"/>
              <a:gd name="T13" fmla="*/ 0 60000 65536"/>
              <a:gd name="T14" fmla="*/ 0 60000 65536"/>
              <a:gd name="T15" fmla="*/ 0 w 21370"/>
              <a:gd name="T16" fmla="*/ 0 h 19639"/>
              <a:gd name="T17" fmla="*/ 21370 w 21370"/>
              <a:gd name="T18" fmla="*/ 19639 h 19639"/>
            </a:gdLst>
            <a:ahLst/>
            <a:cxnLst>
              <a:cxn ang="T10">
                <a:pos x="T0" y="T1"/>
              </a:cxn>
              <a:cxn ang="T11">
                <a:pos x="T2" y="T3"/>
              </a:cxn>
              <a:cxn ang="T12">
                <a:pos x="T4" y="T5"/>
              </a:cxn>
              <a:cxn ang="T13">
                <a:pos x="T6" y="T7"/>
              </a:cxn>
              <a:cxn ang="T14">
                <a:pos x="T8" y="T9"/>
              </a:cxn>
            </a:cxnLst>
            <a:rect l="T15" t="T16" r="T17" b="T18"/>
            <a:pathLst>
              <a:path w="21370" h="19639" fill="none">
                <a:moveTo>
                  <a:pt x="8992" y="0"/>
                </a:moveTo>
                <a:cubicBezTo>
                  <a:pt x="15646" y="3046"/>
                  <a:pt x="20304" y="9255"/>
                  <a:pt x="21369" y="16495"/>
                </a:cubicBezTo>
              </a:path>
              <a:path w="21370" h="19639" stroke="0">
                <a:moveTo>
                  <a:pt x="8992" y="0"/>
                </a:moveTo>
                <a:cubicBezTo>
                  <a:pt x="15646" y="3046"/>
                  <a:pt x="20304" y="9255"/>
                  <a:pt x="21369" y="16495"/>
                </a:cubicBezTo>
                <a:lnTo>
                  <a:pt x="0" y="19639"/>
                </a:lnTo>
                <a:close/>
              </a:path>
            </a:pathLst>
          </a:custGeom>
          <a:noFill/>
          <a:ln w="28575">
            <a:solidFill>
              <a:srgbClr val="FF0000"/>
            </a:solidFill>
            <a:round/>
            <a:headEnd/>
            <a:tailEnd/>
          </a:ln>
        </p:spPr>
        <p:txBody>
          <a:bodyPr/>
          <a:lstStyle/>
          <a:p>
            <a:endParaRPr lang="zh-CN" altLang="en-US"/>
          </a:p>
        </p:txBody>
      </p:sp>
      <p:grpSp>
        <p:nvGrpSpPr>
          <p:cNvPr id="4" name="Group 20"/>
          <p:cNvGrpSpPr>
            <a:grpSpLocks/>
          </p:cNvGrpSpPr>
          <p:nvPr/>
        </p:nvGrpSpPr>
        <p:grpSpPr bwMode="auto">
          <a:xfrm>
            <a:off x="4127500" y="4960938"/>
            <a:ext cx="987425" cy="195262"/>
            <a:chOff x="2357" y="3433"/>
            <a:chExt cx="622" cy="123"/>
          </a:xfrm>
        </p:grpSpPr>
        <p:sp>
          <p:nvSpPr>
            <p:cNvPr id="29735" name="Arc 21"/>
            <p:cNvSpPr>
              <a:spLocks noChangeArrowheads="1"/>
            </p:cNvSpPr>
            <p:nvPr/>
          </p:nvSpPr>
          <p:spPr bwMode="auto">
            <a:xfrm rot="664062">
              <a:off x="2769" y="3469"/>
              <a:ext cx="210" cy="87"/>
            </a:xfrm>
            <a:custGeom>
              <a:avLst/>
              <a:gdLst>
                <a:gd name="T0" fmla="*/ 0 w 28789"/>
                <a:gd name="T1" fmla="*/ 1231 h 26904"/>
                <a:gd name="T2" fmla="*/ 7189 w 28789"/>
                <a:gd name="T3" fmla="*/ 0 h 26904"/>
                <a:gd name="T4" fmla="*/ 28789 w 28789"/>
                <a:gd name="T5" fmla="*/ 21600 h 26904"/>
                <a:gd name="T6" fmla="*/ 28127 w 28789"/>
                <a:gd name="T7" fmla="*/ 26903 h 26904"/>
                <a:gd name="T8" fmla="*/ 0 w 28789"/>
                <a:gd name="T9" fmla="*/ 1231 h 26904"/>
                <a:gd name="T10" fmla="*/ 7189 w 28789"/>
                <a:gd name="T11" fmla="*/ 0 h 26904"/>
                <a:gd name="T12" fmla="*/ 28789 w 28789"/>
                <a:gd name="T13" fmla="*/ 21600 h 26904"/>
                <a:gd name="T14" fmla="*/ 28127 w 28789"/>
                <a:gd name="T15" fmla="*/ 26903 h 26904"/>
                <a:gd name="T16" fmla="*/ 7189 w 28789"/>
                <a:gd name="T17" fmla="*/ 21600 h 269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789"/>
                <a:gd name="T28" fmla="*/ 0 h 26904"/>
                <a:gd name="T29" fmla="*/ 28789 w 28789"/>
                <a:gd name="T30" fmla="*/ 26904 h 269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789" h="26904" fill="none">
                  <a:moveTo>
                    <a:pt x="0" y="1231"/>
                  </a:moveTo>
                  <a:cubicBezTo>
                    <a:pt x="2309" y="416"/>
                    <a:pt x="4740" y="-1"/>
                    <a:pt x="7189" y="0"/>
                  </a:cubicBezTo>
                  <a:cubicBezTo>
                    <a:pt x="19118" y="0"/>
                    <a:pt x="28789" y="9670"/>
                    <a:pt x="28789" y="21600"/>
                  </a:cubicBezTo>
                  <a:cubicBezTo>
                    <a:pt x="28789" y="23388"/>
                    <a:pt x="28566" y="25170"/>
                    <a:pt x="28127" y="26903"/>
                  </a:cubicBezTo>
                </a:path>
                <a:path w="28789" h="26904" stroke="0">
                  <a:moveTo>
                    <a:pt x="0" y="1231"/>
                  </a:moveTo>
                  <a:cubicBezTo>
                    <a:pt x="2309" y="416"/>
                    <a:pt x="4740" y="-1"/>
                    <a:pt x="7189" y="0"/>
                  </a:cubicBezTo>
                  <a:cubicBezTo>
                    <a:pt x="19118" y="0"/>
                    <a:pt x="28789" y="9670"/>
                    <a:pt x="28789" y="21600"/>
                  </a:cubicBezTo>
                  <a:cubicBezTo>
                    <a:pt x="28789" y="23388"/>
                    <a:pt x="28566" y="25170"/>
                    <a:pt x="28127" y="26903"/>
                  </a:cubicBezTo>
                  <a:lnTo>
                    <a:pt x="7189" y="21600"/>
                  </a:lnTo>
                  <a:close/>
                </a:path>
              </a:pathLst>
            </a:custGeom>
            <a:noFill/>
            <a:ln w="28575">
              <a:solidFill>
                <a:srgbClr val="FF0000"/>
              </a:solidFill>
              <a:round/>
              <a:headEnd/>
              <a:tailEnd/>
            </a:ln>
          </p:spPr>
          <p:txBody>
            <a:bodyPr/>
            <a:lstStyle/>
            <a:p>
              <a:endParaRPr lang="zh-CN" altLang="en-US"/>
            </a:p>
          </p:txBody>
        </p:sp>
        <p:sp>
          <p:nvSpPr>
            <p:cNvPr id="29736" name="Line 22"/>
            <p:cNvSpPr>
              <a:spLocks noChangeShapeType="1"/>
            </p:cNvSpPr>
            <p:nvPr/>
          </p:nvSpPr>
          <p:spPr bwMode="auto">
            <a:xfrm flipH="1" flipV="1">
              <a:off x="2357" y="3433"/>
              <a:ext cx="433" cy="28"/>
            </a:xfrm>
            <a:prstGeom prst="line">
              <a:avLst/>
            </a:prstGeom>
            <a:noFill/>
            <a:ln w="28575">
              <a:solidFill>
                <a:srgbClr val="FF0000"/>
              </a:solidFill>
              <a:round/>
              <a:headEnd/>
              <a:tailEnd/>
            </a:ln>
          </p:spPr>
          <p:txBody>
            <a:bodyPr/>
            <a:lstStyle/>
            <a:p>
              <a:endParaRPr lang="zh-CN" altLang="en-US"/>
            </a:p>
          </p:txBody>
        </p:sp>
      </p:grpSp>
      <p:graphicFrame>
        <p:nvGraphicFramePr>
          <p:cNvPr id="29699" name="Object 23"/>
          <p:cNvGraphicFramePr>
            <a:graphicFrameLocks/>
          </p:cNvGraphicFramePr>
          <p:nvPr/>
        </p:nvGraphicFramePr>
        <p:xfrm>
          <a:off x="2171700" y="4675188"/>
          <a:ext cx="381000" cy="376237"/>
        </p:xfrm>
        <a:graphic>
          <a:graphicData uri="http://schemas.openxmlformats.org/presentationml/2006/ole">
            <p:oleObj spid="_x0000_s29699" r:id="rId5" imgW="215619" imgH="228303" progId="">
              <p:embed/>
            </p:oleObj>
          </a:graphicData>
        </a:graphic>
      </p:graphicFrame>
      <p:graphicFrame>
        <p:nvGraphicFramePr>
          <p:cNvPr id="29700" name="Object 24"/>
          <p:cNvGraphicFramePr>
            <a:graphicFrameLocks/>
          </p:cNvGraphicFramePr>
          <p:nvPr/>
        </p:nvGraphicFramePr>
        <p:xfrm>
          <a:off x="2171700" y="3992563"/>
          <a:ext cx="381000" cy="376237"/>
        </p:xfrm>
        <a:graphic>
          <a:graphicData uri="http://schemas.openxmlformats.org/presentationml/2006/ole">
            <p:oleObj spid="_x0000_s29700" r:id="rId6" imgW="215619" imgH="228303" progId="">
              <p:embed/>
            </p:oleObj>
          </a:graphicData>
        </a:graphic>
      </p:graphicFrame>
      <p:graphicFrame>
        <p:nvGraphicFramePr>
          <p:cNvPr id="29701" name="Object 25"/>
          <p:cNvGraphicFramePr>
            <a:graphicFrameLocks/>
          </p:cNvGraphicFramePr>
          <p:nvPr/>
        </p:nvGraphicFramePr>
        <p:xfrm>
          <a:off x="2171700" y="2928938"/>
          <a:ext cx="381000" cy="376237"/>
        </p:xfrm>
        <a:graphic>
          <a:graphicData uri="http://schemas.openxmlformats.org/presentationml/2006/ole">
            <p:oleObj spid="_x0000_s29701" r:id="rId7" imgW="203024" imgH="228402" progId="">
              <p:embed/>
            </p:oleObj>
          </a:graphicData>
        </a:graphic>
      </p:graphicFrame>
      <p:grpSp>
        <p:nvGrpSpPr>
          <p:cNvPr id="5" name="Group 26"/>
          <p:cNvGrpSpPr>
            <a:grpSpLocks/>
          </p:cNvGrpSpPr>
          <p:nvPr/>
        </p:nvGrpSpPr>
        <p:grpSpPr bwMode="auto">
          <a:xfrm>
            <a:off x="2597150" y="2368550"/>
            <a:ext cx="2566988" cy="490538"/>
            <a:chOff x="1393" y="1800"/>
            <a:chExt cx="1617" cy="309"/>
          </a:xfrm>
        </p:grpSpPr>
        <p:sp>
          <p:nvSpPr>
            <p:cNvPr id="29734" name="Line 27"/>
            <p:cNvSpPr>
              <a:spLocks noChangeShapeType="1"/>
            </p:cNvSpPr>
            <p:nvPr/>
          </p:nvSpPr>
          <p:spPr bwMode="auto">
            <a:xfrm flipH="1" flipV="1">
              <a:off x="1393" y="1926"/>
              <a:ext cx="1617" cy="183"/>
            </a:xfrm>
            <a:prstGeom prst="line">
              <a:avLst/>
            </a:prstGeom>
            <a:noFill/>
            <a:ln w="28575">
              <a:solidFill>
                <a:schemeClr val="hlink"/>
              </a:solidFill>
              <a:round/>
              <a:headEnd/>
              <a:tailEnd/>
            </a:ln>
          </p:spPr>
          <p:txBody>
            <a:bodyPr/>
            <a:lstStyle/>
            <a:p>
              <a:endParaRPr lang="zh-CN" altLang="en-US"/>
            </a:p>
          </p:txBody>
        </p:sp>
        <p:graphicFrame>
          <p:nvGraphicFramePr>
            <p:cNvPr id="29706" name="Object 28"/>
            <p:cNvGraphicFramePr>
              <a:graphicFrameLocks/>
            </p:cNvGraphicFramePr>
            <p:nvPr/>
          </p:nvGraphicFramePr>
          <p:xfrm>
            <a:off x="2186" y="1800"/>
            <a:ext cx="282" cy="237"/>
          </p:xfrm>
          <a:graphic>
            <a:graphicData uri="http://schemas.openxmlformats.org/presentationml/2006/ole">
              <p:oleObj spid="_x0000_s29706" r:id="rId8" imgW="253780" imgH="228402" progId="">
                <p:embed/>
              </p:oleObj>
            </a:graphicData>
          </a:graphic>
        </p:graphicFrame>
      </p:grpSp>
      <p:grpSp>
        <p:nvGrpSpPr>
          <p:cNvPr id="6" name="Group 29"/>
          <p:cNvGrpSpPr>
            <a:grpSpLocks/>
          </p:cNvGrpSpPr>
          <p:nvPr/>
        </p:nvGrpSpPr>
        <p:grpSpPr bwMode="auto">
          <a:xfrm>
            <a:off x="2581275" y="2938463"/>
            <a:ext cx="2501900" cy="455612"/>
            <a:chOff x="1383" y="2159"/>
            <a:chExt cx="1576" cy="287"/>
          </a:xfrm>
        </p:grpSpPr>
        <p:sp>
          <p:nvSpPr>
            <p:cNvPr id="29733" name="Line 30"/>
            <p:cNvSpPr>
              <a:spLocks noChangeShapeType="1"/>
            </p:cNvSpPr>
            <p:nvPr/>
          </p:nvSpPr>
          <p:spPr bwMode="auto">
            <a:xfrm flipH="1" flipV="1">
              <a:off x="1383" y="2296"/>
              <a:ext cx="1576" cy="150"/>
            </a:xfrm>
            <a:prstGeom prst="line">
              <a:avLst/>
            </a:prstGeom>
            <a:noFill/>
            <a:ln w="28575">
              <a:solidFill>
                <a:srgbClr val="00FF00"/>
              </a:solidFill>
              <a:round/>
              <a:headEnd/>
              <a:tailEnd/>
            </a:ln>
          </p:spPr>
          <p:txBody>
            <a:bodyPr/>
            <a:lstStyle/>
            <a:p>
              <a:endParaRPr lang="zh-CN" altLang="en-US"/>
            </a:p>
          </p:txBody>
        </p:sp>
        <p:graphicFrame>
          <p:nvGraphicFramePr>
            <p:cNvPr id="29705" name="Object 31"/>
            <p:cNvGraphicFramePr>
              <a:graphicFrameLocks/>
            </p:cNvGraphicFramePr>
            <p:nvPr/>
          </p:nvGraphicFramePr>
          <p:xfrm>
            <a:off x="2179" y="2159"/>
            <a:ext cx="254" cy="224"/>
          </p:xfrm>
          <a:graphic>
            <a:graphicData uri="http://schemas.openxmlformats.org/presentationml/2006/ole">
              <p:oleObj spid="_x0000_s29705" r:id="rId9" imgW="228303" imgH="215619" progId="">
                <p:embed/>
              </p:oleObj>
            </a:graphicData>
          </a:graphic>
        </p:graphicFrame>
      </p:grpSp>
      <p:grpSp>
        <p:nvGrpSpPr>
          <p:cNvPr id="7" name="Group 32"/>
          <p:cNvGrpSpPr>
            <a:grpSpLocks/>
          </p:cNvGrpSpPr>
          <p:nvPr/>
        </p:nvGrpSpPr>
        <p:grpSpPr bwMode="auto">
          <a:xfrm>
            <a:off x="2581275" y="3989388"/>
            <a:ext cx="2228850" cy="379412"/>
            <a:chOff x="1383" y="2821"/>
            <a:chExt cx="1404" cy="239"/>
          </a:xfrm>
        </p:grpSpPr>
        <p:sp>
          <p:nvSpPr>
            <p:cNvPr id="29732" name="Line 33"/>
            <p:cNvSpPr>
              <a:spLocks noChangeShapeType="1"/>
            </p:cNvSpPr>
            <p:nvPr/>
          </p:nvSpPr>
          <p:spPr bwMode="auto">
            <a:xfrm flipH="1" flipV="1">
              <a:off x="1383" y="2976"/>
              <a:ext cx="1404" cy="84"/>
            </a:xfrm>
            <a:prstGeom prst="line">
              <a:avLst/>
            </a:prstGeom>
            <a:noFill/>
            <a:ln w="28575">
              <a:solidFill>
                <a:srgbClr val="00FF00"/>
              </a:solidFill>
              <a:round/>
              <a:headEnd/>
              <a:tailEnd/>
            </a:ln>
          </p:spPr>
          <p:txBody>
            <a:bodyPr/>
            <a:lstStyle/>
            <a:p>
              <a:endParaRPr lang="zh-CN" altLang="en-US"/>
            </a:p>
          </p:txBody>
        </p:sp>
        <p:graphicFrame>
          <p:nvGraphicFramePr>
            <p:cNvPr id="29704" name="Object 34"/>
            <p:cNvGraphicFramePr>
              <a:graphicFrameLocks/>
            </p:cNvGraphicFramePr>
            <p:nvPr/>
          </p:nvGraphicFramePr>
          <p:xfrm>
            <a:off x="2179" y="2821"/>
            <a:ext cx="268" cy="224"/>
          </p:xfrm>
          <a:graphic>
            <a:graphicData uri="http://schemas.openxmlformats.org/presentationml/2006/ole">
              <p:oleObj spid="_x0000_s29704" r:id="rId10" imgW="228303" imgH="215619" progId="">
                <p:embed/>
              </p:oleObj>
            </a:graphicData>
          </a:graphic>
        </p:graphicFrame>
      </p:grpSp>
      <p:grpSp>
        <p:nvGrpSpPr>
          <p:cNvPr id="8" name="Group 35"/>
          <p:cNvGrpSpPr>
            <a:grpSpLocks/>
          </p:cNvGrpSpPr>
          <p:nvPr/>
        </p:nvGrpSpPr>
        <p:grpSpPr bwMode="auto">
          <a:xfrm>
            <a:off x="2590800" y="4597400"/>
            <a:ext cx="1657350" cy="376238"/>
            <a:chOff x="1389" y="3203"/>
            <a:chExt cx="1044" cy="238"/>
          </a:xfrm>
        </p:grpSpPr>
        <p:sp>
          <p:nvSpPr>
            <p:cNvPr id="29731" name="Line 36"/>
            <p:cNvSpPr>
              <a:spLocks noChangeShapeType="1"/>
            </p:cNvSpPr>
            <p:nvPr/>
          </p:nvSpPr>
          <p:spPr bwMode="auto">
            <a:xfrm flipH="1" flipV="1">
              <a:off x="1389" y="3397"/>
              <a:ext cx="873" cy="36"/>
            </a:xfrm>
            <a:prstGeom prst="line">
              <a:avLst/>
            </a:prstGeom>
            <a:noFill/>
            <a:ln w="28575">
              <a:solidFill>
                <a:srgbClr val="00FF00"/>
              </a:solidFill>
              <a:round/>
              <a:headEnd/>
              <a:tailEnd/>
            </a:ln>
          </p:spPr>
          <p:txBody>
            <a:bodyPr/>
            <a:lstStyle/>
            <a:p>
              <a:endParaRPr lang="zh-CN" altLang="en-US"/>
            </a:p>
          </p:txBody>
        </p:sp>
        <p:graphicFrame>
          <p:nvGraphicFramePr>
            <p:cNvPr id="29703" name="Object 37"/>
            <p:cNvGraphicFramePr>
              <a:graphicFrameLocks/>
            </p:cNvGraphicFramePr>
            <p:nvPr/>
          </p:nvGraphicFramePr>
          <p:xfrm>
            <a:off x="2179" y="3203"/>
            <a:ext cx="254" cy="238"/>
          </p:xfrm>
          <a:graphic>
            <a:graphicData uri="http://schemas.openxmlformats.org/presentationml/2006/ole">
              <p:oleObj spid="_x0000_s29703" r:id="rId11" imgW="228600" imgH="228600" progId="">
                <p:embed/>
              </p:oleObj>
            </a:graphicData>
          </a:graphic>
        </p:graphicFrame>
      </p:grpSp>
      <p:graphicFrame>
        <p:nvGraphicFramePr>
          <p:cNvPr id="29702" name="Object 38"/>
          <p:cNvGraphicFramePr>
            <a:graphicFrameLocks/>
          </p:cNvGraphicFramePr>
          <p:nvPr/>
        </p:nvGraphicFramePr>
        <p:xfrm>
          <a:off x="4902200" y="2119313"/>
          <a:ext cx="2351088" cy="376237"/>
        </p:xfrm>
        <a:graphic>
          <a:graphicData uri="http://schemas.openxmlformats.org/presentationml/2006/ole">
            <p:oleObj spid="_x0000_s29702" r:id="rId12" imgW="1282700" imgH="228600" progId="">
              <p:embed/>
            </p:oleObj>
          </a:graphicData>
        </a:graphic>
      </p:graphicFrame>
      <p:sp>
        <p:nvSpPr>
          <p:cNvPr id="29723" name="Text Box 39"/>
          <p:cNvSpPr txBox="1">
            <a:spLocks noChangeArrowheads="1"/>
          </p:cNvSpPr>
          <p:nvPr/>
        </p:nvSpPr>
        <p:spPr bwMode="auto">
          <a:xfrm>
            <a:off x="2595563" y="5756275"/>
            <a:ext cx="4273550" cy="396875"/>
          </a:xfrm>
          <a:prstGeom prst="rect">
            <a:avLst/>
          </a:prstGeom>
          <a:noFill/>
          <a:ln w="9525">
            <a:noFill/>
            <a:miter lim="800000"/>
            <a:headEnd/>
            <a:tailEnd/>
          </a:ln>
        </p:spPr>
        <p:txBody>
          <a:bodyPr wrap="none">
            <a:spAutoFit/>
          </a:bodyPr>
          <a:lstStyle/>
          <a:p>
            <a:pPr>
              <a:lnSpc>
                <a:spcPct val="100000"/>
              </a:lnSpc>
            </a:pPr>
            <a:r>
              <a:rPr lang="zh-CN" altLang="en-US" sz="2000">
                <a:solidFill>
                  <a:schemeClr val="hlink"/>
                </a:solidFill>
                <a:latin typeface="Times New Roman" pitchFamily="18" charset="0"/>
              </a:rPr>
              <a:t>恒压频比控制时变频调速的机械特性</a:t>
            </a:r>
            <a:endParaRPr lang="zh-CN" altLang="en-US">
              <a:solidFill>
                <a:schemeClr val="tx1"/>
              </a:solidFill>
              <a:latin typeface="Times New Roman" pitchFamily="18" charset="0"/>
            </a:endParaRPr>
          </a:p>
        </p:txBody>
      </p:sp>
      <p:sp>
        <p:nvSpPr>
          <p:cNvPr id="504872" name="AutoShape 40"/>
          <p:cNvSpPr>
            <a:spLocks noChangeArrowheads="1"/>
          </p:cNvSpPr>
          <p:nvPr/>
        </p:nvSpPr>
        <p:spPr bwMode="auto">
          <a:xfrm>
            <a:off x="6181725" y="3803650"/>
            <a:ext cx="2087563" cy="1008063"/>
          </a:xfrm>
          <a:prstGeom prst="wedgeRoundRectCallout">
            <a:avLst>
              <a:gd name="adj1" fmla="val -103764"/>
              <a:gd name="adj2" fmla="val 71259"/>
              <a:gd name="adj3" fmla="val 16667"/>
            </a:avLst>
          </a:prstGeom>
          <a:solidFill>
            <a:schemeClr val="accent1"/>
          </a:solidFill>
          <a:ln w="9525" cap="rnd">
            <a:solidFill>
              <a:srgbClr val="FF0000"/>
            </a:solidFill>
            <a:prstDash val="sysDot"/>
            <a:miter lim="800000"/>
            <a:headEnd/>
            <a:tailEnd/>
          </a:ln>
        </p:spPr>
        <p:txBody>
          <a:bodyPr/>
          <a:lstStyle/>
          <a:p>
            <a:pPr algn="just">
              <a:lnSpc>
                <a:spcPct val="100000"/>
              </a:lnSpc>
            </a:pPr>
            <a:r>
              <a:rPr lang="zh-CN" altLang="en-US">
                <a:solidFill>
                  <a:srgbClr val="FF0000"/>
                </a:solidFill>
                <a:latin typeface="Tahoma" pitchFamily="34" charset="0"/>
              </a:rPr>
              <a:t>补偿定子压降后的特性</a:t>
            </a:r>
            <a:endParaRPr lang="zh-CN" altLang="en-US">
              <a:solidFill>
                <a:schemeClr val="tx1"/>
              </a:solidFill>
              <a:latin typeface="Tahoma" pitchFamily="34" charset="0"/>
            </a:endParaRPr>
          </a:p>
        </p:txBody>
      </p:sp>
      <p:sp>
        <p:nvSpPr>
          <p:cNvPr id="47"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48"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49"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50" name="Rectangle 16"/>
          <p:cNvSpPr>
            <a:spLocks noChangeArrowheads="1"/>
          </p:cNvSpPr>
          <p:nvPr/>
        </p:nvSpPr>
        <p:spPr bwMode="auto">
          <a:xfrm>
            <a:off x="0" y="2808288"/>
            <a:ext cx="1700213" cy="588962"/>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51"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52"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fade">
                                      <p:cBhvr>
                                        <p:cTn id="7" dur="1000"/>
                                        <p:tgtEl>
                                          <p:spTgt spid="2969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000"/>
                                        <p:tgtEl>
                                          <p:spTgt spid="5"/>
                                        </p:tgtEl>
                                      </p:cBhvr>
                                    </p:animEffect>
                                  </p:childTnLst>
                                </p:cTn>
                              </p:par>
                            </p:childTnLst>
                          </p:cTn>
                        </p:par>
                        <p:par>
                          <p:cTn id="12" fill="hold">
                            <p:stCondLst>
                              <p:cond delay="2000"/>
                            </p:stCondLst>
                            <p:childTnLst>
                              <p:par>
                                <p:cTn id="13" presetID="22" presetClass="entr" presetSubtype="1" fill="hold" grpId="0" nodeType="afterEffect">
                                  <p:stCondLst>
                                    <p:cond delay="0"/>
                                  </p:stCondLst>
                                  <p:childTnLst>
                                    <p:set>
                                      <p:cBhvr>
                                        <p:cTn id="14" dur="1" fill="hold">
                                          <p:stCondLst>
                                            <p:cond delay="0"/>
                                          </p:stCondLst>
                                        </p:cTn>
                                        <p:tgtEl>
                                          <p:spTgt spid="504836"/>
                                        </p:tgtEl>
                                        <p:attrNameLst>
                                          <p:attrName>style.visibility</p:attrName>
                                        </p:attrNameLst>
                                      </p:cBhvr>
                                      <p:to>
                                        <p:strVal val="visible"/>
                                      </p:to>
                                    </p:set>
                                    <p:animEffect transition="in" filter="wipe(up)">
                                      <p:cBhvr>
                                        <p:cTn id="15" dur="2000"/>
                                        <p:tgtEl>
                                          <p:spTgt spid="504836"/>
                                        </p:tgtEl>
                                      </p:cBhvr>
                                    </p:animEffect>
                                  </p:childTnLst>
                                </p:cTn>
                              </p:par>
                            </p:childTnLst>
                          </p:cTn>
                        </p:par>
                        <p:par>
                          <p:cTn id="16" fill="hold">
                            <p:stCondLst>
                              <p:cond delay="4000"/>
                            </p:stCondLst>
                            <p:childTnLst>
                              <p:par>
                                <p:cTn id="17" presetID="22" presetClass="entr" presetSubtype="1" fill="hold" grpId="0" nodeType="afterEffect">
                                  <p:stCondLst>
                                    <p:cond delay="0"/>
                                  </p:stCondLst>
                                  <p:childTnLst>
                                    <p:set>
                                      <p:cBhvr>
                                        <p:cTn id="18" dur="1" fill="hold">
                                          <p:stCondLst>
                                            <p:cond delay="0"/>
                                          </p:stCondLst>
                                        </p:cTn>
                                        <p:tgtEl>
                                          <p:spTgt spid="504835"/>
                                        </p:tgtEl>
                                        <p:attrNameLst>
                                          <p:attrName>style.visibility</p:attrName>
                                        </p:attrNameLst>
                                      </p:cBhvr>
                                      <p:to>
                                        <p:strVal val="visible"/>
                                      </p:to>
                                    </p:set>
                                    <p:animEffect transition="in" filter="wipe(up)">
                                      <p:cBhvr>
                                        <p:cTn id="19" dur="1000"/>
                                        <p:tgtEl>
                                          <p:spTgt spid="50483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701"/>
                                        </p:tgtEl>
                                        <p:attrNameLst>
                                          <p:attrName>style.visibility</p:attrName>
                                        </p:attrNameLst>
                                      </p:cBhvr>
                                      <p:to>
                                        <p:strVal val="visible"/>
                                      </p:to>
                                    </p:set>
                                    <p:animEffect transition="in" filter="fade">
                                      <p:cBhvr>
                                        <p:cTn id="24" dur="1000"/>
                                        <p:tgtEl>
                                          <p:spTgt spid="29701"/>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1" fill="hold" grpId="0" nodeType="afterEffect">
                                  <p:stCondLst>
                                    <p:cond delay="0"/>
                                  </p:stCondLst>
                                  <p:childTnLst>
                                    <p:set>
                                      <p:cBhvr>
                                        <p:cTn id="31" dur="1" fill="hold">
                                          <p:stCondLst>
                                            <p:cond delay="0"/>
                                          </p:stCondLst>
                                        </p:cTn>
                                        <p:tgtEl>
                                          <p:spTgt spid="504845"/>
                                        </p:tgtEl>
                                        <p:attrNameLst>
                                          <p:attrName>style.visibility</p:attrName>
                                        </p:attrNameLst>
                                      </p:cBhvr>
                                      <p:to>
                                        <p:strVal val="visible"/>
                                      </p:to>
                                    </p:set>
                                    <p:animEffect transition="in" filter="wipe(up)">
                                      <p:cBhvr>
                                        <p:cTn id="32" dur="2000"/>
                                        <p:tgtEl>
                                          <p:spTgt spid="504845"/>
                                        </p:tgtEl>
                                      </p:cBhvr>
                                    </p:animEffect>
                                  </p:childTnLst>
                                </p:cTn>
                              </p:par>
                            </p:childTnLst>
                          </p:cTn>
                        </p:par>
                        <p:par>
                          <p:cTn id="33" fill="hold">
                            <p:stCondLst>
                              <p:cond delay="4000"/>
                            </p:stCondLst>
                            <p:childTnLst>
                              <p:par>
                                <p:cTn id="34" presetID="22" presetClass="entr" presetSubtype="1" fill="hold" grpId="0" nodeType="afterEffect">
                                  <p:stCondLst>
                                    <p:cond delay="0"/>
                                  </p:stCondLst>
                                  <p:childTnLst>
                                    <p:set>
                                      <p:cBhvr>
                                        <p:cTn id="35" dur="1" fill="hold">
                                          <p:stCondLst>
                                            <p:cond delay="0"/>
                                          </p:stCondLst>
                                        </p:cTn>
                                        <p:tgtEl>
                                          <p:spTgt spid="504844"/>
                                        </p:tgtEl>
                                        <p:attrNameLst>
                                          <p:attrName>style.visibility</p:attrName>
                                        </p:attrNameLst>
                                      </p:cBhvr>
                                      <p:to>
                                        <p:strVal val="visible"/>
                                      </p:to>
                                    </p:set>
                                    <p:animEffect transition="in" filter="wipe(up)">
                                      <p:cBhvr>
                                        <p:cTn id="36" dur="1000"/>
                                        <p:tgtEl>
                                          <p:spTgt spid="504844"/>
                                        </p:tgtEl>
                                      </p:cBhvr>
                                    </p:animEffect>
                                  </p:childTnLst>
                                </p:cTn>
                              </p:par>
                            </p:childTnLst>
                          </p:cTn>
                        </p:par>
                        <p:par>
                          <p:cTn id="37" fill="hold">
                            <p:stCondLst>
                              <p:cond delay="5000"/>
                            </p:stCondLst>
                            <p:childTnLst>
                              <p:par>
                                <p:cTn id="38" presetID="10" presetClass="entr" presetSubtype="0" fill="hold" nodeType="afterEffect">
                                  <p:stCondLst>
                                    <p:cond delay="0"/>
                                  </p:stCondLst>
                                  <p:childTnLst>
                                    <p:set>
                                      <p:cBhvr>
                                        <p:cTn id="39" dur="1" fill="hold">
                                          <p:stCondLst>
                                            <p:cond delay="0"/>
                                          </p:stCondLst>
                                        </p:cTn>
                                        <p:tgtEl>
                                          <p:spTgt spid="29700"/>
                                        </p:tgtEl>
                                        <p:attrNameLst>
                                          <p:attrName>style.visibility</p:attrName>
                                        </p:attrNameLst>
                                      </p:cBhvr>
                                      <p:to>
                                        <p:strVal val="visible"/>
                                      </p:to>
                                    </p:set>
                                    <p:animEffect transition="in" filter="fade">
                                      <p:cBhvr>
                                        <p:cTn id="40" dur="1000"/>
                                        <p:tgtEl>
                                          <p:spTgt spid="29700"/>
                                        </p:tgtEl>
                                      </p:cBhvr>
                                    </p:animEffect>
                                  </p:childTnLst>
                                </p:cTn>
                              </p:par>
                            </p:childTnLst>
                          </p:cTn>
                        </p:par>
                        <p:par>
                          <p:cTn id="41" fill="hold">
                            <p:stCondLst>
                              <p:cond delay="6000"/>
                            </p:stCondLst>
                            <p:childTnLst>
                              <p:par>
                                <p:cTn id="42" presetID="22" presetClass="entr" presetSubtype="8"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1000"/>
                                        <p:tgtEl>
                                          <p:spTgt spid="7"/>
                                        </p:tgtEl>
                                      </p:cBhvr>
                                    </p:animEffect>
                                  </p:childTnLst>
                                </p:cTn>
                              </p:par>
                            </p:childTnLst>
                          </p:cTn>
                        </p:par>
                        <p:par>
                          <p:cTn id="45" fill="hold">
                            <p:stCondLst>
                              <p:cond delay="7000"/>
                            </p:stCondLst>
                            <p:childTnLst>
                              <p:par>
                                <p:cTn id="46" presetID="22" presetClass="entr" presetSubtype="1" fill="hold" nodeType="after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wipe(up)">
                                      <p:cBhvr>
                                        <p:cTn id="48" dur="1000"/>
                                        <p:tgtEl>
                                          <p:spTgt spid="3"/>
                                        </p:tgtEl>
                                      </p:cBhvr>
                                    </p:animEffect>
                                  </p:childTnLst>
                                </p:cTn>
                              </p:par>
                            </p:childTnLst>
                          </p:cTn>
                        </p:par>
                        <p:par>
                          <p:cTn id="49" fill="hold">
                            <p:stCondLst>
                              <p:cond delay="8000"/>
                            </p:stCondLst>
                            <p:childTnLst>
                              <p:par>
                                <p:cTn id="50" presetID="10" presetClass="entr" presetSubtype="0" fill="hold" nodeType="afterEffect">
                                  <p:stCondLst>
                                    <p:cond delay="0"/>
                                  </p:stCondLst>
                                  <p:childTnLst>
                                    <p:set>
                                      <p:cBhvr>
                                        <p:cTn id="51" dur="1" fill="hold">
                                          <p:stCondLst>
                                            <p:cond delay="0"/>
                                          </p:stCondLst>
                                        </p:cTn>
                                        <p:tgtEl>
                                          <p:spTgt spid="29699"/>
                                        </p:tgtEl>
                                        <p:attrNameLst>
                                          <p:attrName>style.visibility</p:attrName>
                                        </p:attrNameLst>
                                      </p:cBhvr>
                                      <p:to>
                                        <p:strVal val="visible"/>
                                      </p:to>
                                    </p:set>
                                    <p:animEffect transition="in" filter="fade">
                                      <p:cBhvr>
                                        <p:cTn id="52" dur="1000"/>
                                        <p:tgtEl>
                                          <p:spTgt spid="29699"/>
                                        </p:tgtEl>
                                      </p:cBhvr>
                                    </p:animEffect>
                                  </p:childTnLst>
                                </p:cTn>
                              </p:par>
                            </p:childTnLst>
                          </p:cTn>
                        </p:par>
                        <p:par>
                          <p:cTn id="53" fill="hold">
                            <p:stCondLst>
                              <p:cond delay="9000"/>
                            </p:stCondLst>
                            <p:childTnLst>
                              <p:par>
                                <p:cTn id="54" presetID="22" presetClass="entr" presetSubtype="8" fill="hold"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left)">
                                      <p:cBhvr>
                                        <p:cTn id="56" dur="1000"/>
                                        <p:tgtEl>
                                          <p:spTgt spid="8"/>
                                        </p:tgtEl>
                                      </p:cBhvr>
                                    </p:animEffect>
                                  </p:childTnLst>
                                </p:cTn>
                              </p:par>
                            </p:childTnLst>
                          </p:cTn>
                        </p:par>
                        <p:par>
                          <p:cTn id="57" fill="hold">
                            <p:stCondLst>
                              <p:cond delay="10000"/>
                            </p:stCondLst>
                            <p:childTnLst>
                              <p:par>
                                <p:cTn id="58" presetID="22" presetClass="entr" presetSubtype="8" fill="hold" grpId="0" nodeType="afterEffect">
                                  <p:stCondLst>
                                    <p:cond delay="0"/>
                                  </p:stCondLst>
                                  <p:childTnLst>
                                    <p:set>
                                      <p:cBhvr>
                                        <p:cTn id="59" dur="1" fill="hold">
                                          <p:stCondLst>
                                            <p:cond delay="0"/>
                                          </p:stCondLst>
                                        </p:cTn>
                                        <p:tgtEl>
                                          <p:spTgt spid="504850"/>
                                        </p:tgtEl>
                                        <p:attrNameLst>
                                          <p:attrName>style.visibility</p:attrName>
                                        </p:attrNameLst>
                                      </p:cBhvr>
                                      <p:to>
                                        <p:strVal val="visible"/>
                                      </p:to>
                                    </p:set>
                                    <p:animEffect transition="in" filter="wipe(left)">
                                      <p:cBhvr>
                                        <p:cTn id="60" dur="1000"/>
                                        <p:tgtEl>
                                          <p:spTgt spid="504850"/>
                                        </p:tgtEl>
                                      </p:cBhvr>
                                    </p:animEffect>
                                  </p:childTnLst>
                                </p:cTn>
                              </p:par>
                            </p:childTnLst>
                          </p:cTn>
                        </p:par>
                        <p:par>
                          <p:cTn id="61" fill="hold">
                            <p:stCondLst>
                              <p:cond delay="11000"/>
                            </p:stCondLst>
                            <p:childTnLst>
                              <p:par>
                                <p:cTn id="62" presetID="22" presetClass="entr" presetSubtype="1" fill="hold" grpId="0" nodeType="afterEffect">
                                  <p:stCondLst>
                                    <p:cond delay="0"/>
                                  </p:stCondLst>
                                  <p:childTnLst>
                                    <p:set>
                                      <p:cBhvr>
                                        <p:cTn id="63" dur="1" fill="hold">
                                          <p:stCondLst>
                                            <p:cond delay="0"/>
                                          </p:stCondLst>
                                        </p:cTn>
                                        <p:tgtEl>
                                          <p:spTgt spid="504849"/>
                                        </p:tgtEl>
                                        <p:attrNameLst>
                                          <p:attrName>style.visibility</p:attrName>
                                        </p:attrNameLst>
                                      </p:cBhvr>
                                      <p:to>
                                        <p:strVal val="visible"/>
                                      </p:to>
                                    </p:set>
                                    <p:animEffect transition="in" filter="wipe(up)">
                                      <p:cBhvr>
                                        <p:cTn id="64" dur="1000"/>
                                        <p:tgtEl>
                                          <p:spTgt spid="504849"/>
                                        </p:tgtEl>
                                      </p:cBhvr>
                                    </p:animEffect>
                                  </p:childTnLst>
                                </p:cTn>
                              </p:par>
                            </p:childTnLst>
                          </p:cTn>
                        </p:par>
                        <p:par>
                          <p:cTn id="65" fill="hold">
                            <p:stCondLst>
                              <p:cond delay="12000"/>
                            </p:stCondLst>
                            <p:childTnLst>
                              <p:par>
                                <p:cTn id="66" presetID="3" presetClass="entr" presetSubtype="10" fill="hold" nodeType="afterEffect">
                                  <p:stCondLst>
                                    <p:cond delay="0"/>
                                  </p:stCondLst>
                                  <p:childTnLst>
                                    <p:set>
                                      <p:cBhvr>
                                        <p:cTn id="67" dur="1" fill="hold">
                                          <p:stCondLst>
                                            <p:cond delay="0"/>
                                          </p:stCondLst>
                                        </p:cTn>
                                        <p:tgtEl>
                                          <p:spTgt spid="29702"/>
                                        </p:tgtEl>
                                        <p:attrNameLst>
                                          <p:attrName>style.visibility</p:attrName>
                                        </p:attrNameLst>
                                      </p:cBhvr>
                                      <p:to>
                                        <p:strVal val="visible"/>
                                      </p:to>
                                    </p:set>
                                    <p:animEffect transition="in" filter="blinds(horizontal)">
                                      <p:cBhvr>
                                        <p:cTn id="68" dur="500"/>
                                        <p:tgtEl>
                                          <p:spTgt spid="2970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4"/>
                                        </p:tgtEl>
                                        <p:attrNameLst>
                                          <p:attrName>style.visibility</p:attrName>
                                        </p:attrNameLst>
                                      </p:cBhvr>
                                      <p:to>
                                        <p:strVal val="visible"/>
                                      </p:to>
                                    </p:set>
                                    <p:animEffect transition="in" filter="wipe(left)">
                                      <p:cBhvr>
                                        <p:cTn id="73" dur="1000"/>
                                        <p:tgtEl>
                                          <p:spTgt spid="4"/>
                                        </p:tgtEl>
                                      </p:cBhvr>
                                    </p:animEffect>
                                  </p:childTnLst>
                                </p:cTn>
                              </p:par>
                            </p:childTnLst>
                          </p:cTn>
                        </p:par>
                        <p:par>
                          <p:cTn id="74" fill="hold">
                            <p:stCondLst>
                              <p:cond delay="1000"/>
                            </p:stCondLst>
                            <p:childTnLst>
                              <p:par>
                                <p:cTn id="75" presetID="22" presetClass="entr" presetSubtype="1" fill="hold" grpId="0" nodeType="afterEffect">
                                  <p:stCondLst>
                                    <p:cond delay="0"/>
                                  </p:stCondLst>
                                  <p:childTnLst>
                                    <p:set>
                                      <p:cBhvr>
                                        <p:cTn id="76" dur="1" fill="hold">
                                          <p:stCondLst>
                                            <p:cond delay="0"/>
                                          </p:stCondLst>
                                        </p:cTn>
                                        <p:tgtEl>
                                          <p:spTgt spid="504851"/>
                                        </p:tgtEl>
                                        <p:attrNameLst>
                                          <p:attrName>style.visibility</p:attrName>
                                        </p:attrNameLst>
                                      </p:cBhvr>
                                      <p:to>
                                        <p:strVal val="visible"/>
                                      </p:to>
                                    </p:set>
                                    <p:animEffect transition="in" filter="wipe(up)">
                                      <p:cBhvr>
                                        <p:cTn id="77" dur="1000"/>
                                        <p:tgtEl>
                                          <p:spTgt spid="504851"/>
                                        </p:tgtEl>
                                      </p:cBhvr>
                                    </p:animEffect>
                                  </p:childTnLst>
                                </p:cTn>
                              </p:par>
                            </p:childTnLst>
                          </p:cTn>
                        </p:par>
                        <p:par>
                          <p:cTn id="78" fill="hold">
                            <p:stCondLst>
                              <p:cond delay="2000"/>
                            </p:stCondLst>
                            <p:childTnLst>
                              <p:par>
                                <p:cTn id="79" presetID="2" presetClass="entr" presetSubtype="4" fill="hold" grpId="0" nodeType="afterEffect">
                                  <p:stCondLst>
                                    <p:cond delay="0"/>
                                  </p:stCondLst>
                                  <p:childTnLst>
                                    <p:set>
                                      <p:cBhvr>
                                        <p:cTn id="80" dur="1" fill="hold">
                                          <p:stCondLst>
                                            <p:cond delay="0"/>
                                          </p:stCondLst>
                                        </p:cTn>
                                        <p:tgtEl>
                                          <p:spTgt spid="504872"/>
                                        </p:tgtEl>
                                        <p:attrNameLst>
                                          <p:attrName>style.visibility</p:attrName>
                                        </p:attrNameLst>
                                      </p:cBhvr>
                                      <p:to>
                                        <p:strVal val="visible"/>
                                      </p:to>
                                    </p:set>
                                    <p:anim calcmode="lin" valueType="num">
                                      <p:cBhvr additive="base">
                                        <p:cTn id="81" dur="500" fill="hold"/>
                                        <p:tgtEl>
                                          <p:spTgt spid="504872"/>
                                        </p:tgtEl>
                                        <p:attrNameLst>
                                          <p:attrName>ppt_x</p:attrName>
                                        </p:attrNameLst>
                                      </p:cBhvr>
                                      <p:tavLst>
                                        <p:tav tm="0">
                                          <p:val>
                                            <p:strVal val="#ppt_x"/>
                                          </p:val>
                                        </p:tav>
                                        <p:tav tm="100000">
                                          <p:val>
                                            <p:strVal val="#ppt_x"/>
                                          </p:val>
                                        </p:tav>
                                      </p:tavLst>
                                    </p:anim>
                                    <p:anim calcmode="lin" valueType="num">
                                      <p:cBhvr additive="base">
                                        <p:cTn id="82" dur="500" fill="hold"/>
                                        <p:tgtEl>
                                          <p:spTgt spid="5048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5" grpId="0" animBg="1"/>
      <p:bldP spid="504836" grpId="0" animBg="1"/>
      <p:bldP spid="504844" grpId="0" animBg="1"/>
      <p:bldP spid="504845" grpId="0" animBg="1"/>
      <p:bldP spid="504849" grpId="0" animBg="1"/>
      <p:bldP spid="504850" grpId="0" animBg="1"/>
      <p:bldP spid="504851" grpId="0" animBg="1"/>
      <p:bldP spid="50487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a:xfrm>
            <a:off x="1681163" y="830263"/>
            <a:ext cx="2681287" cy="762000"/>
          </a:xfrm>
        </p:spPr>
        <p:txBody>
          <a:bodyPr/>
          <a:lstStyle/>
          <a:p>
            <a:pPr eaLnBrk="1" hangingPunct="1">
              <a:defRPr/>
            </a:pPr>
            <a:r>
              <a:rPr lang="zh-CN" altLang="en-US" sz="2200" smtClean="0">
                <a:solidFill>
                  <a:srgbClr val="A50021"/>
                </a:solidFill>
                <a:effectLst>
                  <a:outerShdw blurRad="38100" dist="38100" dir="2700000" algn="tl">
                    <a:srgbClr val="C0C0C0"/>
                  </a:outerShdw>
                </a:effectLst>
                <a:ea typeface="宋体" panose="02010600030101010101" pitchFamily="2" charset="-122"/>
              </a:rPr>
              <a:t>二、基频以上</a:t>
            </a:r>
            <a:r>
              <a:rPr lang="zh-CN" altLang="en-US" sz="2200" smtClean="0">
                <a:ea typeface="宋体" panose="02010600030101010101" pitchFamily="2" charset="-122"/>
              </a:rPr>
              <a:t>调速</a:t>
            </a:r>
          </a:p>
        </p:txBody>
      </p:sp>
      <p:sp>
        <p:nvSpPr>
          <p:cNvPr id="30728" name="Rectangle 3"/>
          <p:cNvSpPr>
            <a:spLocks noChangeArrowheads="1"/>
          </p:cNvSpPr>
          <p:nvPr/>
        </p:nvSpPr>
        <p:spPr bwMode="auto">
          <a:xfrm>
            <a:off x="1617663" y="1346200"/>
            <a:ext cx="7526337" cy="712788"/>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电压不能从额定值再向上提高，只能保持不变，机械特性方程式可写成</a:t>
            </a:r>
          </a:p>
        </p:txBody>
      </p:sp>
      <p:sp>
        <p:nvSpPr>
          <p:cNvPr id="30729" name="Rectangle 4"/>
          <p:cNvSpPr>
            <a:spLocks noChangeArrowheads="1"/>
          </p:cNvSpPr>
          <p:nvPr/>
        </p:nvSpPr>
        <p:spPr bwMode="auto">
          <a:xfrm>
            <a:off x="1647825" y="2913063"/>
            <a:ext cx="6626225" cy="396875"/>
          </a:xfrm>
          <a:prstGeom prst="rect">
            <a:avLst/>
          </a:prstGeom>
          <a:noFill/>
          <a:ln w="9525">
            <a:noFill/>
            <a:miter lim="800000"/>
            <a:headEnd/>
            <a:tailEnd/>
          </a:ln>
        </p:spPr>
        <p:txBody>
          <a:bodyPr anchor="ctr">
            <a:spAutoFit/>
          </a:bodyPr>
          <a:lstStyle/>
          <a:p>
            <a:pPr algn="just">
              <a:lnSpc>
                <a:spcPct val="100000"/>
              </a:lnSpc>
              <a:buClr>
                <a:schemeClr val="folHlink"/>
              </a:buClr>
              <a:buSzPct val="75000"/>
              <a:buFont typeface="Wingdings" pitchFamily="2" charset="2"/>
              <a:buNone/>
            </a:pPr>
            <a:r>
              <a:rPr lang="zh-CN" altLang="en-US" sz="2000">
                <a:solidFill>
                  <a:schemeClr val="tx1"/>
                </a:solidFill>
                <a:latin typeface="Times New Roman" pitchFamily="18" charset="0"/>
              </a:rPr>
              <a:t>临界转矩表达式</a:t>
            </a:r>
            <a:r>
              <a:rPr lang="zh-CN" altLang="en-US" sz="2000" b="0">
                <a:solidFill>
                  <a:schemeClr val="tx1"/>
                </a:solidFill>
                <a:latin typeface="Times New Roman" pitchFamily="18" charset="0"/>
              </a:rPr>
              <a:t> </a:t>
            </a:r>
          </a:p>
        </p:txBody>
      </p:sp>
      <p:sp>
        <p:nvSpPr>
          <p:cNvPr id="30730" name="Rectangle 5"/>
          <p:cNvSpPr>
            <a:spLocks noChangeArrowheads="1"/>
          </p:cNvSpPr>
          <p:nvPr/>
        </p:nvSpPr>
        <p:spPr bwMode="auto">
          <a:xfrm>
            <a:off x="0" y="306228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30731" name="Rectangle 6"/>
          <p:cNvSpPr>
            <a:spLocks noChangeArrowheads="1"/>
          </p:cNvSpPr>
          <p:nvPr/>
        </p:nvSpPr>
        <p:spPr bwMode="auto">
          <a:xfrm>
            <a:off x="0" y="3200400"/>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30722" name="Object 7"/>
          <p:cNvGraphicFramePr>
            <a:graphicFrameLocks/>
          </p:cNvGraphicFramePr>
          <p:nvPr/>
        </p:nvGraphicFramePr>
        <p:xfrm>
          <a:off x="1741488" y="1719263"/>
          <a:ext cx="7402512" cy="1200150"/>
        </p:xfrm>
        <a:graphic>
          <a:graphicData uri="http://schemas.openxmlformats.org/presentationml/2006/ole">
            <p:oleObj spid="_x0000_s30722" r:id="rId3" imgW="2933700" imgH="457200" progId="">
              <p:embed/>
            </p:oleObj>
          </a:graphicData>
        </a:graphic>
      </p:graphicFrame>
      <p:sp>
        <p:nvSpPr>
          <p:cNvPr id="30732" name="Rectangle 8"/>
          <p:cNvSpPr>
            <a:spLocks noChangeArrowheads="1"/>
          </p:cNvSpPr>
          <p:nvPr/>
        </p:nvSpPr>
        <p:spPr bwMode="auto">
          <a:xfrm>
            <a:off x="0" y="3195638"/>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30723" name="Object 9"/>
          <p:cNvGraphicFramePr>
            <a:graphicFrameLocks/>
          </p:cNvGraphicFramePr>
          <p:nvPr/>
        </p:nvGraphicFramePr>
        <p:xfrm>
          <a:off x="1793875" y="3252788"/>
          <a:ext cx="6624638" cy="1127125"/>
        </p:xfrm>
        <a:graphic>
          <a:graphicData uri="http://schemas.openxmlformats.org/presentationml/2006/ole">
            <p:oleObj spid="_x0000_s30723" r:id="rId4" imgW="2743200" imgH="469900" progId="">
              <p:embed/>
            </p:oleObj>
          </a:graphicData>
        </a:graphic>
      </p:graphicFrame>
      <p:sp>
        <p:nvSpPr>
          <p:cNvPr id="30733" name="Rectangle 17"/>
          <p:cNvSpPr>
            <a:spLocks noChangeArrowheads="1"/>
          </p:cNvSpPr>
          <p:nvPr/>
        </p:nvSpPr>
        <p:spPr bwMode="auto">
          <a:xfrm>
            <a:off x="1674813" y="5527675"/>
            <a:ext cx="5075237" cy="396875"/>
          </a:xfrm>
          <a:prstGeom prst="rect">
            <a:avLst/>
          </a:prstGeom>
          <a:noFill/>
          <a:ln w="9525">
            <a:noFill/>
            <a:miter lim="800000"/>
            <a:headEnd/>
            <a:tailEnd/>
          </a:ln>
        </p:spPr>
        <p:txBody>
          <a:bodyPr anchor="ctr">
            <a:spAutoFit/>
          </a:bodyPr>
          <a:lstStyle/>
          <a:p>
            <a:pPr algn="just">
              <a:lnSpc>
                <a:spcPct val="100000"/>
              </a:lnSpc>
              <a:buClr>
                <a:schemeClr val="folHlink"/>
              </a:buClr>
              <a:buSzPct val="75000"/>
              <a:buFont typeface="Wingdings" pitchFamily="2" charset="2"/>
              <a:buNone/>
            </a:pPr>
            <a:r>
              <a:rPr lang="zh-CN" altLang="en-US" sz="2000">
                <a:solidFill>
                  <a:schemeClr val="tx1"/>
                </a:solidFill>
                <a:latin typeface="Times New Roman" pitchFamily="18" charset="0"/>
              </a:rPr>
              <a:t>当</a:t>
            </a:r>
            <a:r>
              <a:rPr lang="en-US" altLang="zh-CN" sz="2000">
                <a:solidFill>
                  <a:schemeClr val="tx1"/>
                </a:solidFill>
                <a:latin typeface="Times New Roman" pitchFamily="18" charset="0"/>
              </a:rPr>
              <a:t>s</a:t>
            </a:r>
            <a:r>
              <a:rPr lang="zh-CN" altLang="en-US" sz="2000">
                <a:solidFill>
                  <a:schemeClr val="tx1"/>
                </a:solidFill>
                <a:latin typeface="Times New Roman" pitchFamily="18" charset="0"/>
              </a:rPr>
              <a:t>很小时，忽略上式分母中含</a:t>
            </a:r>
            <a:r>
              <a:rPr lang="en-US" altLang="zh-CN" sz="2000">
                <a:solidFill>
                  <a:schemeClr val="tx1"/>
                </a:solidFill>
                <a:latin typeface="Times New Roman" pitchFamily="18" charset="0"/>
              </a:rPr>
              <a:t>s</a:t>
            </a:r>
            <a:r>
              <a:rPr lang="zh-CN" altLang="en-US" sz="2000">
                <a:solidFill>
                  <a:schemeClr val="tx1"/>
                </a:solidFill>
                <a:latin typeface="Times New Roman" pitchFamily="18" charset="0"/>
              </a:rPr>
              <a:t>各项</a:t>
            </a:r>
            <a:r>
              <a:rPr lang="zh-CN" altLang="en-US" sz="2000" b="0">
                <a:solidFill>
                  <a:srgbClr val="FF3300"/>
                </a:solidFill>
                <a:latin typeface="Times New Roman" pitchFamily="18" charset="0"/>
              </a:rPr>
              <a:t> </a:t>
            </a:r>
          </a:p>
        </p:txBody>
      </p:sp>
      <p:graphicFrame>
        <p:nvGraphicFramePr>
          <p:cNvPr id="30724" name="Object 18"/>
          <p:cNvGraphicFramePr>
            <a:graphicFrameLocks/>
          </p:cNvGraphicFramePr>
          <p:nvPr/>
        </p:nvGraphicFramePr>
        <p:xfrm>
          <a:off x="1803400" y="4303713"/>
          <a:ext cx="4216400" cy="1196975"/>
        </p:xfrm>
        <a:graphic>
          <a:graphicData uri="http://schemas.openxmlformats.org/presentationml/2006/ole">
            <p:oleObj spid="_x0000_s30724" r:id="rId5" imgW="1548728" imgH="482391" progId="">
              <p:embed/>
            </p:oleObj>
          </a:graphicData>
        </a:graphic>
      </p:graphicFrame>
      <p:graphicFrame>
        <p:nvGraphicFramePr>
          <p:cNvPr id="30725" name="Object 19"/>
          <p:cNvGraphicFramePr>
            <a:graphicFrameLocks/>
          </p:cNvGraphicFramePr>
          <p:nvPr/>
        </p:nvGraphicFramePr>
        <p:xfrm>
          <a:off x="1762125" y="5767388"/>
          <a:ext cx="2605088" cy="1163637"/>
        </p:xfrm>
        <a:graphic>
          <a:graphicData uri="http://schemas.openxmlformats.org/presentationml/2006/ole">
            <p:oleObj spid="_x0000_s30725" r:id="rId6" imgW="1002865" imgH="457002" progId="">
              <p:embed/>
            </p:oleObj>
          </a:graphicData>
        </a:graphic>
      </p:graphicFrame>
      <p:sp>
        <p:nvSpPr>
          <p:cNvPr id="30734" name="Rectangle 20"/>
          <p:cNvSpPr>
            <a:spLocks noChangeArrowheads="1"/>
          </p:cNvSpPr>
          <p:nvPr/>
        </p:nvSpPr>
        <p:spPr bwMode="auto">
          <a:xfrm>
            <a:off x="4652963" y="6127750"/>
            <a:ext cx="439737" cy="396875"/>
          </a:xfrm>
          <a:prstGeom prst="rect">
            <a:avLst/>
          </a:prstGeom>
          <a:noFill/>
          <a:ln w="9525">
            <a:noFill/>
            <a:miter lim="800000"/>
            <a:headEnd/>
            <a:tailEnd/>
          </a:ln>
        </p:spPr>
        <p:txBody>
          <a:bodyPr wrap="none" anchor="ctr">
            <a:spAutoFit/>
          </a:bodyPr>
          <a:lstStyle/>
          <a:p>
            <a:pPr>
              <a:lnSpc>
                <a:spcPct val="100000"/>
              </a:lnSpc>
            </a:pPr>
            <a:r>
              <a:rPr lang="zh-CN" altLang="en-US" sz="2000">
                <a:solidFill>
                  <a:schemeClr val="tx1"/>
                </a:solidFill>
                <a:latin typeface="Times New Roman" pitchFamily="18" charset="0"/>
              </a:rPr>
              <a:t>或</a:t>
            </a:r>
          </a:p>
        </p:txBody>
      </p:sp>
      <p:graphicFrame>
        <p:nvGraphicFramePr>
          <p:cNvPr id="30726" name="Object 21"/>
          <p:cNvGraphicFramePr>
            <a:graphicFrameLocks/>
          </p:cNvGraphicFramePr>
          <p:nvPr/>
        </p:nvGraphicFramePr>
        <p:xfrm>
          <a:off x="5378450" y="5540375"/>
          <a:ext cx="2447925" cy="1317625"/>
        </p:xfrm>
        <a:graphic>
          <a:graphicData uri="http://schemas.openxmlformats.org/presentationml/2006/ole">
            <p:oleObj spid="_x0000_s30726" r:id="rId7" imgW="863225" imgH="469696" progId="">
              <p:embed/>
            </p:oleObj>
          </a:graphicData>
        </a:graphic>
      </p:graphicFrame>
      <p:sp>
        <p:nvSpPr>
          <p:cNvPr id="21"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6"/>
          <p:cNvSpPr>
            <a:spLocks noChangeArrowheads="1"/>
          </p:cNvSpPr>
          <p:nvPr/>
        </p:nvSpPr>
        <p:spPr bwMode="auto">
          <a:xfrm>
            <a:off x="0" y="2808288"/>
            <a:ext cx="1700213" cy="588962"/>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6"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1703388" y="225425"/>
            <a:ext cx="7058025" cy="762000"/>
          </a:xfrm>
        </p:spPr>
        <p:txBody>
          <a:bodyPr/>
          <a:lstStyle/>
          <a:p>
            <a:pPr eaLnBrk="1" hangingPunct="1">
              <a:defRPr/>
            </a:pPr>
            <a:r>
              <a:rPr lang="zh-CN" altLang="en-US" dirty="0" smtClean="0">
                <a:solidFill>
                  <a:srgbClr val="C00000"/>
                </a:solidFill>
                <a:effectLst>
                  <a:outerShdw blurRad="38100" dist="38100" dir="2700000" algn="tl">
                    <a:srgbClr val="000000">
                      <a:alpha val="43137"/>
                    </a:srgbClr>
                  </a:outerShdw>
                </a:effectLst>
                <a:ea typeface="宋体" panose="02010600030101010101" pitchFamily="2" charset="-122"/>
              </a:rPr>
              <a:t>变压变频调速时的机械特性</a:t>
            </a:r>
          </a:p>
        </p:txBody>
      </p:sp>
      <p:sp>
        <p:nvSpPr>
          <p:cNvPr id="107523" name="Rectangle 3"/>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07524" name="Rectangle 4"/>
          <p:cNvSpPr>
            <a:spLocks noChangeArrowheads="1"/>
          </p:cNvSpPr>
          <p:nvPr/>
        </p:nvSpPr>
        <p:spPr bwMode="auto">
          <a:xfrm>
            <a:off x="0" y="319563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07525" name="Rectangle 5"/>
          <p:cNvSpPr>
            <a:spLocks noChangeArrowheads="1"/>
          </p:cNvSpPr>
          <p:nvPr/>
        </p:nvSpPr>
        <p:spPr bwMode="auto">
          <a:xfrm>
            <a:off x="2141538" y="6432550"/>
            <a:ext cx="6551612" cy="396875"/>
          </a:xfrm>
          <a:prstGeom prst="rect">
            <a:avLst/>
          </a:prstGeom>
          <a:noFill/>
          <a:ln w="9525">
            <a:noFill/>
            <a:miter lim="800000"/>
            <a:headEnd/>
            <a:tailEnd/>
          </a:ln>
        </p:spPr>
        <p:txBody>
          <a:bodyPr anchor="ctr">
            <a:spAutoFit/>
          </a:bodyPr>
          <a:lstStyle/>
          <a:p>
            <a:pPr algn="ctr">
              <a:lnSpc>
                <a:spcPct val="100000"/>
              </a:lnSpc>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6-11 </a:t>
            </a:r>
            <a:r>
              <a:rPr lang="zh-CN" altLang="en-US" sz="2000">
                <a:solidFill>
                  <a:schemeClr val="tx1"/>
                </a:solidFill>
                <a:latin typeface="Times New Roman" pitchFamily="18" charset="0"/>
              </a:rPr>
              <a:t>异步电动机变压变频调速机械特性</a:t>
            </a:r>
          </a:p>
        </p:txBody>
      </p:sp>
      <p:pic>
        <p:nvPicPr>
          <p:cNvPr id="107526" name="Picture 6" descr="0511"/>
          <p:cNvPicPr>
            <a:picLocks noChangeAspect="1" noChangeArrowheads="1"/>
          </p:cNvPicPr>
          <p:nvPr/>
        </p:nvPicPr>
        <p:blipFill>
          <a:blip r:embed="rId2" cstate="print"/>
          <a:srcRect/>
          <a:stretch>
            <a:fillRect/>
          </a:stretch>
        </p:blipFill>
        <p:spPr bwMode="auto">
          <a:xfrm>
            <a:off x="2243138" y="2486025"/>
            <a:ext cx="6048375" cy="4033838"/>
          </a:xfrm>
          <a:prstGeom prst="rect">
            <a:avLst/>
          </a:prstGeom>
          <a:noFill/>
          <a:ln w="9525">
            <a:noFill/>
            <a:miter lim="800000"/>
            <a:headEnd/>
            <a:tailEnd/>
          </a:ln>
        </p:spPr>
      </p:pic>
      <p:sp>
        <p:nvSpPr>
          <p:cNvPr id="104455" name="Rectangle 14"/>
          <p:cNvSpPr>
            <a:spLocks noChangeArrowheads="1"/>
          </p:cNvSpPr>
          <p:nvPr/>
        </p:nvSpPr>
        <p:spPr bwMode="auto">
          <a:xfrm>
            <a:off x="1741488" y="1000125"/>
            <a:ext cx="7345362" cy="1627188"/>
          </a:xfrm>
          <a:prstGeom prst="rect">
            <a:avLst/>
          </a:prstGeom>
          <a:noFill/>
          <a:ln w="9525">
            <a:noFill/>
            <a:miter lim="800000"/>
          </a:ln>
        </p:spPr>
        <p:txBody>
          <a:bodyPr/>
          <a:lstStyle/>
          <a:p>
            <a:pPr>
              <a:lnSpc>
                <a:spcPct val="100000"/>
              </a:lnSpc>
              <a:buClr>
                <a:srgbClr val="FF9933"/>
              </a:buClr>
              <a:buFont typeface="Wingdings" panose="05000000000000000000" pitchFamily="2" charset="2"/>
              <a:buNone/>
              <a:defRPr/>
            </a:pPr>
            <a:r>
              <a:rPr lang="zh-CN" altLang="en-US" sz="2000" dirty="0">
                <a:solidFill>
                  <a:schemeClr val="tx1"/>
                </a:solidFill>
                <a:latin typeface="Arial" panose="020B0604020202020204" pitchFamily="34" charset="0"/>
                <a:sym typeface="+mn-ea"/>
              </a:rPr>
              <a:t>在基频以下，由于</a:t>
            </a:r>
            <a:r>
              <a:rPr lang="zh-CN" altLang="en-US" sz="2000" dirty="0">
                <a:solidFill>
                  <a:srgbClr val="C00000"/>
                </a:solidFill>
                <a:effectLst>
                  <a:outerShdw blurRad="38100" dist="38100" dir="2700000" algn="tl">
                    <a:srgbClr val="000000">
                      <a:alpha val="43137"/>
                    </a:srgbClr>
                  </a:outerShdw>
                </a:effectLst>
                <a:latin typeface="Arial" panose="020B0604020202020204" pitchFamily="34" charset="0"/>
                <a:sym typeface="+mn-ea"/>
              </a:rPr>
              <a:t>磁通恒定</a:t>
            </a:r>
            <a:r>
              <a:rPr lang="zh-CN" altLang="en-US" sz="2000" dirty="0">
                <a:solidFill>
                  <a:schemeClr val="tx1"/>
                </a:solidFill>
                <a:latin typeface="Arial" panose="020B0604020202020204" pitchFamily="34" charset="0"/>
                <a:sym typeface="+mn-ea"/>
              </a:rPr>
              <a:t>，</a:t>
            </a:r>
            <a:r>
              <a:rPr lang="zh-CN" altLang="en-US" sz="2000" dirty="0">
                <a:solidFill>
                  <a:srgbClr val="C00000"/>
                </a:solidFill>
                <a:effectLst>
                  <a:outerShdw blurRad="38100" dist="38100" dir="2700000" algn="tl">
                    <a:srgbClr val="000000">
                      <a:alpha val="43137"/>
                    </a:srgbClr>
                  </a:outerShdw>
                </a:effectLst>
                <a:latin typeface="Arial" panose="020B0604020202020204" pitchFamily="34" charset="0"/>
                <a:sym typeface="+mn-ea"/>
              </a:rPr>
              <a:t>允许输出转矩也恒定</a:t>
            </a:r>
            <a:r>
              <a:rPr lang="zh-CN" altLang="en-US" sz="2000" dirty="0">
                <a:solidFill>
                  <a:schemeClr val="tx1"/>
                </a:solidFill>
                <a:latin typeface="Arial" panose="020B0604020202020204" pitchFamily="34" charset="0"/>
                <a:sym typeface="+mn-ea"/>
              </a:rPr>
              <a:t>，属于“</a:t>
            </a:r>
            <a:r>
              <a:rPr lang="zh-CN" altLang="en-US" sz="2000" dirty="0">
                <a:solidFill>
                  <a:srgbClr val="C00000"/>
                </a:solidFill>
                <a:effectLst>
                  <a:outerShdw blurRad="38100" dist="38100" dir="2700000" algn="tl">
                    <a:srgbClr val="000000">
                      <a:alpha val="43137"/>
                    </a:srgbClr>
                  </a:outerShdw>
                </a:effectLst>
                <a:latin typeface="Arial" panose="020B0604020202020204" pitchFamily="34" charset="0"/>
                <a:sym typeface="+mn-ea"/>
              </a:rPr>
              <a:t>恒转矩调速</a:t>
            </a:r>
            <a:r>
              <a:rPr lang="zh-CN" altLang="en-US" sz="2000" dirty="0">
                <a:solidFill>
                  <a:schemeClr val="tx1"/>
                </a:solidFill>
                <a:latin typeface="Arial" panose="020B0604020202020204" pitchFamily="34" charset="0"/>
                <a:sym typeface="+mn-ea"/>
              </a:rPr>
              <a:t>”方式。</a:t>
            </a:r>
          </a:p>
          <a:p>
            <a:pPr>
              <a:lnSpc>
                <a:spcPct val="100000"/>
              </a:lnSpc>
              <a:buClr>
                <a:srgbClr val="FF9933"/>
              </a:buClr>
              <a:buFont typeface="Wingdings" panose="05000000000000000000" pitchFamily="2" charset="2"/>
              <a:buNone/>
              <a:defRPr/>
            </a:pPr>
            <a:r>
              <a:rPr lang="zh-CN" altLang="en-US" sz="2000" dirty="0">
                <a:solidFill>
                  <a:schemeClr val="tx1"/>
                </a:solidFill>
                <a:latin typeface="Arial" panose="020B0604020202020204" pitchFamily="34" charset="0"/>
                <a:sym typeface="+mn-ea"/>
              </a:rPr>
              <a:t>在基频以上，转速升高时</a:t>
            </a:r>
            <a:r>
              <a:rPr lang="zh-CN" altLang="en-US" sz="2000" dirty="0">
                <a:solidFill>
                  <a:srgbClr val="C00000"/>
                </a:solidFill>
                <a:effectLst>
                  <a:outerShdw blurRad="38100" dist="38100" dir="2700000" algn="tl">
                    <a:srgbClr val="000000">
                      <a:alpha val="43137"/>
                    </a:srgbClr>
                  </a:outerShdw>
                </a:effectLst>
                <a:latin typeface="Arial" panose="020B0604020202020204" pitchFamily="34" charset="0"/>
                <a:sym typeface="+mn-ea"/>
              </a:rPr>
              <a:t>磁通减小</a:t>
            </a:r>
            <a:r>
              <a:rPr lang="zh-CN" altLang="en-US" sz="2000" dirty="0">
                <a:solidFill>
                  <a:schemeClr val="tx1"/>
                </a:solidFill>
                <a:latin typeface="Arial" panose="020B0604020202020204" pitchFamily="34" charset="0"/>
                <a:sym typeface="+mn-ea"/>
              </a:rPr>
              <a:t>，</a:t>
            </a:r>
            <a:r>
              <a:rPr lang="zh-CN" altLang="en-US" sz="2000" dirty="0">
                <a:solidFill>
                  <a:srgbClr val="C00000"/>
                </a:solidFill>
                <a:effectLst>
                  <a:outerShdw blurRad="38100" dist="38100" dir="2700000" algn="tl">
                    <a:srgbClr val="000000">
                      <a:alpha val="43137"/>
                    </a:srgbClr>
                  </a:outerShdw>
                </a:effectLst>
                <a:latin typeface="Arial" panose="020B0604020202020204" pitchFamily="34" charset="0"/>
                <a:sym typeface="+mn-ea"/>
              </a:rPr>
              <a:t>允许输出转矩也随之降低</a:t>
            </a:r>
            <a:r>
              <a:rPr lang="zh-CN" altLang="en-US" sz="2000" dirty="0">
                <a:solidFill>
                  <a:schemeClr val="tx1"/>
                </a:solidFill>
                <a:latin typeface="Arial" panose="020B0604020202020204" pitchFamily="34" charset="0"/>
                <a:sym typeface="+mn-ea"/>
              </a:rPr>
              <a:t>，由于转速上升，</a:t>
            </a:r>
            <a:r>
              <a:rPr lang="zh-CN" altLang="en-US" sz="2000" dirty="0">
                <a:solidFill>
                  <a:srgbClr val="C00000"/>
                </a:solidFill>
                <a:effectLst>
                  <a:outerShdw blurRad="38100" dist="38100" dir="2700000" algn="tl">
                    <a:srgbClr val="000000">
                      <a:alpha val="43137"/>
                    </a:srgbClr>
                  </a:outerShdw>
                </a:effectLst>
                <a:latin typeface="Arial" panose="020B0604020202020204" pitchFamily="34" charset="0"/>
                <a:sym typeface="+mn-ea"/>
              </a:rPr>
              <a:t>允许输出功率基本恒定</a:t>
            </a:r>
            <a:r>
              <a:rPr lang="zh-CN" altLang="en-US" sz="2000" dirty="0">
                <a:solidFill>
                  <a:schemeClr val="tx1"/>
                </a:solidFill>
                <a:latin typeface="Arial" panose="020B0604020202020204" pitchFamily="34" charset="0"/>
                <a:sym typeface="+mn-ea"/>
              </a:rPr>
              <a:t>，属于“</a:t>
            </a:r>
            <a:r>
              <a:rPr lang="zh-CN" altLang="en-US" sz="2000" dirty="0">
                <a:solidFill>
                  <a:srgbClr val="C00000"/>
                </a:solidFill>
                <a:effectLst>
                  <a:outerShdw blurRad="38100" dist="38100" dir="2700000" algn="tl">
                    <a:srgbClr val="000000">
                      <a:alpha val="43137"/>
                    </a:srgbClr>
                  </a:outerShdw>
                </a:effectLst>
                <a:latin typeface="Arial" panose="020B0604020202020204" pitchFamily="34" charset="0"/>
                <a:sym typeface="+mn-ea"/>
              </a:rPr>
              <a:t>近似的恒功率调速</a:t>
            </a:r>
            <a:r>
              <a:rPr lang="zh-CN" altLang="en-US" sz="2000" dirty="0">
                <a:solidFill>
                  <a:schemeClr val="tx1"/>
                </a:solidFill>
                <a:latin typeface="Arial" panose="020B0604020202020204" pitchFamily="34" charset="0"/>
                <a:sym typeface="+mn-ea"/>
              </a:rPr>
              <a:t>”方式。</a:t>
            </a:r>
          </a:p>
        </p:txBody>
      </p:sp>
      <p:sp>
        <p:nvSpPr>
          <p:cNvPr id="14"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6"/>
          <p:cNvSpPr>
            <a:spLocks noChangeArrowheads="1"/>
          </p:cNvSpPr>
          <p:nvPr/>
        </p:nvSpPr>
        <p:spPr bwMode="auto">
          <a:xfrm>
            <a:off x="0" y="2808288"/>
            <a:ext cx="1700213" cy="588962"/>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a:xfrm>
            <a:off x="1695450" y="234950"/>
            <a:ext cx="6564313" cy="762000"/>
          </a:xfrm>
        </p:spPr>
        <p:txBody>
          <a:bodyPr/>
          <a:lstStyle/>
          <a:p>
            <a:pPr eaLnBrk="1" hangingPunct="1">
              <a:defRPr/>
            </a:pPr>
            <a:r>
              <a:rPr lang="en-US" altLang="zh-CN" sz="2800" smtClean="0">
                <a:effectLst>
                  <a:outerShdw blurRad="38100" dist="38100" dir="2700000" algn="tl">
                    <a:srgbClr val="C0C0C0"/>
                  </a:outerShdw>
                </a:effectLst>
                <a:ea typeface="宋体" pitchFamily="2" charset="-122"/>
              </a:rPr>
              <a:t>6.3.3  </a:t>
            </a:r>
            <a:r>
              <a:rPr lang="zh-CN" altLang="en-US" sz="2800" smtClean="0">
                <a:effectLst>
                  <a:outerShdw blurRad="38100" dist="38100" dir="2700000" algn="tl">
                    <a:srgbClr val="C0C0C0"/>
                  </a:outerShdw>
                </a:effectLst>
                <a:ea typeface="宋体" pitchFamily="2" charset="-122"/>
              </a:rPr>
              <a:t>基频以下电压补偿控制 </a:t>
            </a:r>
          </a:p>
        </p:txBody>
      </p:sp>
      <p:sp>
        <p:nvSpPr>
          <p:cNvPr id="108547" name="Rectangle 3"/>
          <p:cNvSpPr>
            <a:spLocks noChangeArrowheads="1"/>
          </p:cNvSpPr>
          <p:nvPr/>
        </p:nvSpPr>
        <p:spPr bwMode="auto">
          <a:xfrm>
            <a:off x="1660525" y="1063625"/>
            <a:ext cx="7369175" cy="1638300"/>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在基频以下运行时，采用恒压频比的控制方法具有控制简便的优点。</a:t>
            </a:r>
          </a:p>
          <a:p>
            <a:pPr algn="just">
              <a:lnSpc>
                <a:spcPct val="100000"/>
              </a:lnSpc>
              <a:buClr>
                <a:srgbClr val="FF9933"/>
              </a:buClr>
              <a:buFont typeface="Wingdings" pitchFamily="2" charset="2"/>
              <a:buNone/>
            </a:pPr>
            <a:r>
              <a:rPr lang="zh-CN" altLang="en-US" sz="2000">
                <a:solidFill>
                  <a:schemeClr val="tx1"/>
                </a:solidFill>
                <a:latin typeface="Arial" pitchFamily="34" charset="0"/>
              </a:rPr>
              <a:t>但负载的变化时定子压降不同，将导致磁通改变，须采用定子电压补偿控制。</a:t>
            </a:r>
          </a:p>
          <a:p>
            <a:pPr algn="just">
              <a:lnSpc>
                <a:spcPct val="100000"/>
              </a:lnSpc>
              <a:buClr>
                <a:srgbClr val="FF9933"/>
              </a:buClr>
              <a:buFont typeface="Wingdings" pitchFamily="2" charset="2"/>
              <a:buNone/>
            </a:pPr>
            <a:r>
              <a:rPr lang="zh-CN" altLang="en-US" sz="2000">
                <a:solidFill>
                  <a:schemeClr val="tx1"/>
                </a:solidFill>
                <a:latin typeface="Arial" pitchFamily="34" charset="0"/>
              </a:rPr>
              <a:t>根据定子电流的大小改变定子电压，以保持磁通恒定。</a:t>
            </a:r>
          </a:p>
        </p:txBody>
      </p:sp>
      <p:sp>
        <p:nvSpPr>
          <p:cNvPr id="108548" name="Rectangle 11"/>
          <p:cNvSpPr>
            <a:spLocks noChangeArrowheads="1"/>
          </p:cNvSpPr>
          <p:nvPr/>
        </p:nvSpPr>
        <p:spPr bwMode="auto">
          <a:xfrm>
            <a:off x="1676400" y="2609850"/>
            <a:ext cx="7424738" cy="714375"/>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为了使参考极性与电动状态下的实际极性相吻合，感应电动势采用电压降的表示方法，由高电位指向低电位。 </a:t>
            </a:r>
          </a:p>
        </p:txBody>
      </p:sp>
      <p:pic>
        <p:nvPicPr>
          <p:cNvPr id="108549" name="Picture 12" descr="0512"/>
          <p:cNvPicPr>
            <a:picLocks noChangeAspect="1" noChangeArrowheads="1"/>
          </p:cNvPicPr>
          <p:nvPr/>
        </p:nvPicPr>
        <p:blipFill>
          <a:blip r:embed="rId2" cstate="print"/>
          <a:srcRect/>
          <a:stretch>
            <a:fillRect/>
          </a:stretch>
        </p:blipFill>
        <p:spPr bwMode="auto">
          <a:xfrm>
            <a:off x="3255963" y="3649663"/>
            <a:ext cx="4519612" cy="2255837"/>
          </a:xfrm>
          <a:prstGeom prst="rect">
            <a:avLst/>
          </a:prstGeom>
          <a:noFill/>
          <a:ln w="9525">
            <a:noFill/>
            <a:miter lim="800000"/>
            <a:headEnd/>
            <a:tailEnd/>
          </a:ln>
        </p:spPr>
      </p:pic>
      <p:sp>
        <p:nvSpPr>
          <p:cNvPr id="108550" name="Rectangle 13"/>
          <p:cNvSpPr>
            <a:spLocks noChangeArrowheads="1"/>
          </p:cNvSpPr>
          <p:nvPr/>
        </p:nvSpPr>
        <p:spPr bwMode="auto">
          <a:xfrm>
            <a:off x="3136900" y="6165850"/>
            <a:ext cx="4859338" cy="400050"/>
          </a:xfrm>
          <a:prstGeom prst="rect">
            <a:avLst/>
          </a:prstGeom>
          <a:noFill/>
          <a:ln w="9525">
            <a:noFill/>
            <a:miter lim="800000"/>
            <a:headEnd/>
            <a:tailEnd/>
          </a:ln>
        </p:spPr>
        <p:txBody>
          <a:bodyPr wrap="none" anchor="ctr">
            <a:spAutoFit/>
          </a:bodyPr>
          <a:lstStyle/>
          <a:p>
            <a:pPr algn="ctr">
              <a:lnSpc>
                <a:spcPct val="100000"/>
              </a:lnSpc>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6-12  </a:t>
            </a:r>
            <a:r>
              <a:rPr lang="zh-CN" altLang="en-US" sz="2000">
                <a:solidFill>
                  <a:schemeClr val="tx1"/>
                </a:solidFill>
                <a:latin typeface="Times New Roman" pitchFamily="18" charset="0"/>
              </a:rPr>
              <a:t>异步电动机等值电路和感应电动势</a:t>
            </a:r>
          </a:p>
        </p:txBody>
      </p:sp>
      <p:sp>
        <p:nvSpPr>
          <p:cNvPr id="13"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6"/>
          <p:cNvSpPr>
            <a:spLocks noChangeArrowheads="1"/>
          </p:cNvSpPr>
          <p:nvPr/>
        </p:nvSpPr>
        <p:spPr bwMode="auto">
          <a:xfrm>
            <a:off x="0" y="2808288"/>
            <a:ext cx="1700213" cy="588962"/>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1693863" y="277813"/>
            <a:ext cx="6980237" cy="527050"/>
          </a:xfrm>
        </p:spPr>
        <p:txBody>
          <a:bodyPr/>
          <a:lstStyle/>
          <a:p>
            <a:pPr eaLnBrk="1" hangingPunct="1">
              <a:defRPr/>
            </a:pPr>
            <a:r>
              <a:rPr lang="zh-CN" altLang="en-US" smtClean="0">
                <a:solidFill>
                  <a:srgbClr val="FF0000"/>
                </a:solidFill>
                <a:effectLst>
                  <a:outerShdw blurRad="38100" dist="38100" dir="2700000" algn="tl">
                    <a:srgbClr val="C0C0C0"/>
                  </a:outerShdw>
                </a:effectLst>
                <a:ea typeface="宋体" panose="02010600030101010101" pitchFamily="2" charset="-122"/>
              </a:rPr>
              <a:t>三种磁通</a:t>
            </a:r>
          </a:p>
        </p:txBody>
      </p:sp>
      <p:sp>
        <p:nvSpPr>
          <p:cNvPr id="315395" name="Rectangle 3"/>
          <p:cNvSpPr>
            <a:spLocks noChangeArrowheads="1"/>
          </p:cNvSpPr>
          <p:nvPr/>
        </p:nvSpPr>
        <p:spPr bwMode="auto">
          <a:xfrm>
            <a:off x="1693863" y="1309688"/>
            <a:ext cx="5345112" cy="357187"/>
          </a:xfrm>
          <a:prstGeom prst="rect">
            <a:avLst/>
          </a:prstGeom>
          <a:noFill/>
          <a:ln w="9525">
            <a:noFill/>
            <a:miter lim="800000"/>
          </a:ln>
          <a:effectLst/>
        </p:spPr>
        <p:txBody>
          <a:bodyPr/>
          <a:lstStyle/>
          <a:p>
            <a:pPr algn="just">
              <a:lnSpc>
                <a:spcPct val="100000"/>
              </a:lnSpc>
              <a:buClr>
                <a:srgbClr val="FF9933"/>
              </a:buClr>
              <a:defRPr/>
            </a:pPr>
            <a:r>
              <a:rPr lang="zh-CN" altLang="en-US" sz="2000">
                <a:solidFill>
                  <a:srgbClr val="FF0000"/>
                </a:solidFill>
                <a:effectLst>
                  <a:outerShdw blurRad="38100" dist="38100" dir="2700000" algn="tl">
                    <a:srgbClr val="C0C0C0"/>
                  </a:outerShdw>
                </a:effectLst>
                <a:latin typeface="Arial" pitchFamily="34" charset="0"/>
              </a:rPr>
              <a:t>气隙磁通</a:t>
            </a:r>
            <a:r>
              <a:rPr lang="zh-CN" altLang="en-US" sz="2000">
                <a:solidFill>
                  <a:schemeClr val="tx1"/>
                </a:solidFill>
                <a:latin typeface="Arial" pitchFamily="34" charset="0"/>
              </a:rPr>
              <a:t>在定子每相绕组中的感应电动势 </a:t>
            </a:r>
          </a:p>
        </p:txBody>
      </p:sp>
      <p:sp>
        <p:nvSpPr>
          <p:cNvPr id="31751"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31746" name="Object 6"/>
          <p:cNvGraphicFramePr>
            <a:graphicFrameLocks/>
          </p:cNvGraphicFramePr>
          <p:nvPr/>
        </p:nvGraphicFramePr>
        <p:xfrm>
          <a:off x="2016125" y="1770063"/>
          <a:ext cx="3600450" cy="661987"/>
        </p:xfrm>
        <a:graphic>
          <a:graphicData uri="http://schemas.openxmlformats.org/presentationml/2006/ole">
            <p:oleObj spid="_x0000_s31746" r:id="rId3" imgW="1396394" imgH="253890" progId="">
              <p:embed/>
            </p:oleObj>
          </a:graphicData>
        </a:graphic>
      </p:graphicFrame>
      <p:sp>
        <p:nvSpPr>
          <p:cNvPr id="315399" name="Rectangle 7"/>
          <p:cNvSpPr>
            <a:spLocks noChangeArrowheads="1"/>
          </p:cNvSpPr>
          <p:nvPr/>
        </p:nvSpPr>
        <p:spPr bwMode="auto">
          <a:xfrm>
            <a:off x="1681163" y="2662238"/>
            <a:ext cx="6300787" cy="576262"/>
          </a:xfrm>
          <a:prstGeom prst="rect">
            <a:avLst/>
          </a:prstGeom>
          <a:noFill/>
          <a:ln w="9525">
            <a:noFill/>
            <a:miter lim="800000"/>
          </a:ln>
          <a:effectLst/>
        </p:spPr>
        <p:txBody>
          <a:bodyPr/>
          <a:lstStyle/>
          <a:p>
            <a:pPr algn="just">
              <a:lnSpc>
                <a:spcPct val="100000"/>
              </a:lnSpc>
              <a:buClr>
                <a:srgbClr val="FF9933"/>
              </a:buClr>
              <a:defRPr/>
            </a:pPr>
            <a:r>
              <a:rPr lang="zh-CN" altLang="en-US" sz="2000">
                <a:solidFill>
                  <a:srgbClr val="FF0000"/>
                </a:solidFill>
                <a:effectLst>
                  <a:outerShdw blurRad="38100" dist="38100" dir="2700000" algn="tl">
                    <a:srgbClr val="C0C0C0"/>
                  </a:outerShdw>
                </a:effectLst>
                <a:latin typeface="Arial" pitchFamily="34" charset="0"/>
              </a:rPr>
              <a:t>定子全磁通</a:t>
            </a:r>
            <a:r>
              <a:rPr lang="zh-CN" altLang="en-US" sz="2000">
                <a:solidFill>
                  <a:schemeClr val="tx1"/>
                </a:solidFill>
                <a:latin typeface="Arial" pitchFamily="34" charset="0"/>
              </a:rPr>
              <a:t>在定子每相绕组中的感应电动势 </a:t>
            </a:r>
          </a:p>
        </p:txBody>
      </p:sp>
      <p:sp>
        <p:nvSpPr>
          <p:cNvPr id="315400" name="Rectangle 8"/>
          <p:cNvSpPr>
            <a:spLocks noChangeArrowheads="1"/>
          </p:cNvSpPr>
          <p:nvPr/>
        </p:nvSpPr>
        <p:spPr bwMode="auto">
          <a:xfrm>
            <a:off x="1765300" y="4035425"/>
            <a:ext cx="6176963" cy="576263"/>
          </a:xfrm>
          <a:prstGeom prst="rect">
            <a:avLst/>
          </a:prstGeom>
          <a:noFill/>
          <a:ln w="9525">
            <a:noFill/>
            <a:miter lim="800000"/>
          </a:ln>
          <a:effectLst/>
        </p:spPr>
        <p:txBody>
          <a:bodyPr/>
          <a:lstStyle/>
          <a:p>
            <a:pPr algn="just">
              <a:lnSpc>
                <a:spcPct val="100000"/>
              </a:lnSpc>
              <a:buClr>
                <a:srgbClr val="FF9933"/>
              </a:buClr>
              <a:defRPr/>
            </a:pPr>
            <a:r>
              <a:rPr lang="zh-CN" altLang="en-US" sz="2000">
                <a:solidFill>
                  <a:srgbClr val="FF0000"/>
                </a:solidFill>
                <a:effectLst>
                  <a:outerShdw blurRad="38100" dist="38100" dir="2700000" algn="tl">
                    <a:srgbClr val="C0C0C0"/>
                  </a:outerShdw>
                </a:effectLst>
                <a:latin typeface="Arial" pitchFamily="34" charset="0"/>
              </a:rPr>
              <a:t>转子全磁通</a:t>
            </a:r>
            <a:r>
              <a:rPr lang="zh-CN" altLang="en-US" sz="2000">
                <a:solidFill>
                  <a:schemeClr val="tx1"/>
                </a:solidFill>
                <a:latin typeface="Arial" pitchFamily="34" charset="0"/>
              </a:rPr>
              <a:t>在定子每相绕组中的感应电动势 </a:t>
            </a:r>
          </a:p>
        </p:txBody>
      </p:sp>
      <p:graphicFrame>
        <p:nvGraphicFramePr>
          <p:cNvPr id="31747" name="Object 10"/>
          <p:cNvGraphicFramePr>
            <a:graphicFrameLocks/>
          </p:cNvGraphicFramePr>
          <p:nvPr/>
        </p:nvGraphicFramePr>
        <p:xfrm>
          <a:off x="2020888" y="3105150"/>
          <a:ext cx="4049712" cy="679450"/>
        </p:xfrm>
        <a:graphic>
          <a:graphicData uri="http://schemas.openxmlformats.org/presentationml/2006/ole">
            <p:oleObj spid="_x0000_s31747" r:id="rId4" imgW="1422400" imgH="254000" progId="">
              <p:embed/>
            </p:oleObj>
          </a:graphicData>
        </a:graphic>
      </p:graphicFrame>
      <p:graphicFrame>
        <p:nvGraphicFramePr>
          <p:cNvPr id="31748" name="Object 12"/>
          <p:cNvGraphicFramePr>
            <a:graphicFrameLocks/>
          </p:cNvGraphicFramePr>
          <p:nvPr/>
        </p:nvGraphicFramePr>
        <p:xfrm>
          <a:off x="1954213" y="4346575"/>
          <a:ext cx="4124325" cy="919163"/>
        </p:xfrm>
        <a:graphic>
          <a:graphicData uri="http://schemas.openxmlformats.org/presentationml/2006/ole">
            <p:oleObj spid="_x0000_s31748" r:id="rId5" imgW="1459866" imgH="317362" progId="">
              <p:embed/>
            </p:oleObj>
          </a:graphicData>
        </a:graphic>
      </p:graphicFrame>
      <p:sp>
        <p:nvSpPr>
          <p:cNvPr id="16"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6"/>
          <p:cNvSpPr>
            <a:spLocks noChangeArrowheads="1"/>
          </p:cNvSpPr>
          <p:nvPr/>
        </p:nvSpPr>
        <p:spPr bwMode="auto">
          <a:xfrm>
            <a:off x="0" y="2808288"/>
            <a:ext cx="1700213" cy="588962"/>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p:txBody>
          <a:bodyPr/>
          <a:lstStyle/>
          <a:p>
            <a:pPr eaLnBrk="1" hangingPunct="1">
              <a:defRPr/>
            </a:pPr>
            <a:r>
              <a:rPr lang="zh-CN" altLang="en-US" sz="2800" smtClean="0">
                <a:solidFill>
                  <a:srgbClr val="FF0000"/>
                </a:solidFill>
                <a:effectLst>
                  <a:outerShdw blurRad="38100" dist="38100" dir="2700000" algn="tl">
                    <a:srgbClr val="C0C0C0"/>
                  </a:outerShdw>
                </a:effectLst>
                <a:ea typeface="宋体" pitchFamily="2" charset="-122"/>
              </a:rPr>
              <a:t>恒定子磁通控制 </a:t>
            </a:r>
          </a:p>
        </p:txBody>
      </p:sp>
      <p:sp>
        <p:nvSpPr>
          <p:cNvPr id="316419" name="Rectangle 3"/>
          <p:cNvSpPr>
            <a:spLocks noChangeArrowheads="1"/>
          </p:cNvSpPr>
          <p:nvPr/>
        </p:nvSpPr>
        <p:spPr bwMode="auto">
          <a:xfrm>
            <a:off x="1665288" y="1055688"/>
            <a:ext cx="4037012" cy="339725"/>
          </a:xfrm>
          <a:prstGeom prst="rect">
            <a:avLst/>
          </a:prstGeom>
          <a:noFill/>
          <a:ln w="9525">
            <a:noFill/>
            <a:miter lim="800000"/>
          </a:ln>
          <a:effectLst/>
        </p:spPr>
        <p:txBody>
          <a:bodyPr/>
          <a:lstStyle/>
          <a:p>
            <a:pPr algn="just">
              <a:lnSpc>
                <a:spcPct val="100000"/>
              </a:lnSpc>
              <a:buClr>
                <a:srgbClr val="FF9933"/>
              </a:buClr>
              <a:defRPr/>
            </a:pPr>
            <a:r>
              <a:rPr lang="zh-CN" altLang="en-US" sz="2000">
                <a:solidFill>
                  <a:srgbClr val="CC0000"/>
                </a:solidFill>
                <a:effectLst>
                  <a:outerShdw blurRad="38100" dist="38100" dir="2700000" algn="tl">
                    <a:srgbClr val="C0C0C0"/>
                  </a:outerShdw>
                </a:effectLst>
                <a:latin typeface="Arial" pitchFamily="34" charset="0"/>
              </a:rPr>
              <a:t>保持定子磁通恒定： </a:t>
            </a:r>
          </a:p>
        </p:txBody>
      </p:sp>
      <p:sp>
        <p:nvSpPr>
          <p:cNvPr id="3277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32777" name="Rectangle 5"/>
          <p:cNvSpPr>
            <a:spLocks noChangeArrowheads="1"/>
          </p:cNvSpPr>
          <p:nvPr/>
        </p:nvSpPr>
        <p:spPr bwMode="auto">
          <a:xfrm>
            <a:off x="1674813" y="1430338"/>
            <a:ext cx="7197725" cy="393700"/>
          </a:xfrm>
          <a:prstGeom prst="rect">
            <a:avLst/>
          </a:prstGeom>
          <a:noFill/>
          <a:ln w="9525">
            <a:noFill/>
            <a:miter lim="800000"/>
            <a:headEnd/>
            <a:tailEnd/>
          </a:ln>
        </p:spPr>
        <p:txBody>
          <a:bodyPr/>
          <a:lstStyle/>
          <a:p>
            <a:pPr>
              <a:lnSpc>
                <a:spcPct val="100000"/>
              </a:lnSpc>
              <a:buClr>
                <a:srgbClr val="FF9933"/>
              </a:buClr>
              <a:buFont typeface="Wingdings" pitchFamily="2" charset="2"/>
              <a:buNone/>
            </a:pPr>
            <a:r>
              <a:rPr lang="zh-CN" altLang="en-US" sz="2000">
                <a:solidFill>
                  <a:schemeClr val="tx1"/>
                </a:solidFill>
                <a:latin typeface="Arial" pitchFamily="34" charset="0"/>
              </a:rPr>
              <a:t>定子电动势不好直接控制，能够直接控制的只有定子电压，按</a:t>
            </a:r>
          </a:p>
        </p:txBody>
      </p:sp>
      <p:sp>
        <p:nvSpPr>
          <p:cNvPr id="32778" name="Rectangle 6"/>
          <p:cNvSpPr>
            <a:spLocks noChangeArrowheads="1"/>
          </p:cNvSpPr>
          <p:nvPr/>
        </p:nvSpPr>
        <p:spPr bwMode="auto">
          <a:xfrm>
            <a:off x="1677988" y="2339975"/>
            <a:ext cx="5192712" cy="434975"/>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补偿定子电阻压降，就能够得到恒定子磁通。 </a:t>
            </a:r>
          </a:p>
        </p:txBody>
      </p:sp>
      <p:graphicFrame>
        <p:nvGraphicFramePr>
          <p:cNvPr id="32770" name="Object 8"/>
          <p:cNvGraphicFramePr>
            <a:graphicFrameLocks/>
          </p:cNvGraphicFramePr>
          <p:nvPr/>
        </p:nvGraphicFramePr>
        <p:xfrm>
          <a:off x="1836738" y="1838325"/>
          <a:ext cx="2722562" cy="539750"/>
        </p:xfrm>
        <a:graphic>
          <a:graphicData uri="http://schemas.openxmlformats.org/presentationml/2006/ole">
            <p:oleObj spid="_x0000_s32770" r:id="rId3" imgW="952087" imgH="241195" progId="">
              <p:embed/>
            </p:oleObj>
          </a:graphicData>
        </a:graphic>
      </p:graphicFrame>
      <p:sp>
        <p:nvSpPr>
          <p:cNvPr id="32779" name="Rectangle 9"/>
          <p:cNvSpPr>
            <a:spLocks noChangeArrowheads="1"/>
          </p:cNvSpPr>
          <p:nvPr/>
        </p:nvSpPr>
        <p:spPr bwMode="auto">
          <a:xfrm>
            <a:off x="5434013" y="1030288"/>
            <a:ext cx="1150937" cy="396875"/>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常值</a:t>
            </a:r>
          </a:p>
        </p:txBody>
      </p:sp>
      <p:sp>
        <p:nvSpPr>
          <p:cNvPr id="32780" name="Rectangle 17"/>
          <p:cNvSpPr>
            <a:spLocks noChangeArrowheads="1"/>
          </p:cNvSpPr>
          <p:nvPr/>
        </p:nvSpPr>
        <p:spPr bwMode="auto">
          <a:xfrm>
            <a:off x="1704975" y="2755900"/>
            <a:ext cx="5976938" cy="576263"/>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忽略励磁电流，转子电流</a:t>
            </a:r>
          </a:p>
        </p:txBody>
      </p:sp>
      <p:graphicFrame>
        <p:nvGraphicFramePr>
          <p:cNvPr id="32771" name="Object 18"/>
          <p:cNvGraphicFramePr>
            <a:graphicFrameLocks/>
          </p:cNvGraphicFramePr>
          <p:nvPr/>
        </p:nvGraphicFramePr>
        <p:xfrm>
          <a:off x="1892300" y="3038475"/>
          <a:ext cx="3452813" cy="1390650"/>
        </p:xfrm>
        <a:graphic>
          <a:graphicData uri="http://schemas.openxmlformats.org/presentationml/2006/ole">
            <p:oleObj spid="_x0000_s32771" r:id="rId4" imgW="1892300" imgH="762000" progId="">
              <p:embed/>
            </p:oleObj>
          </a:graphicData>
        </a:graphic>
      </p:graphicFrame>
      <p:graphicFrame>
        <p:nvGraphicFramePr>
          <p:cNvPr id="32772" name="Object 19"/>
          <p:cNvGraphicFramePr>
            <a:graphicFrameLocks/>
          </p:cNvGraphicFramePr>
          <p:nvPr/>
        </p:nvGraphicFramePr>
        <p:xfrm>
          <a:off x="1920875" y="4224338"/>
          <a:ext cx="5545138" cy="2554287"/>
        </p:xfrm>
        <a:graphic>
          <a:graphicData uri="http://schemas.openxmlformats.org/presentationml/2006/ole">
            <p:oleObj spid="_x0000_s32772" r:id="rId5" imgW="2387600" imgH="1270000" progId="">
              <p:embed/>
            </p:oleObj>
          </a:graphicData>
        </a:graphic>
      </p:graphicFrame>
      <p:graphicFrame>
        <p:nvGraphicFramePr>
          <p:cNvPr id="32773" name="Object 28"/>
          <p:cNvGraphicFramePr>
            <a:graphicFrameLocks noGrp="1"/>
          </p:cNvGraphicFramePr>
          <p:nvPr>
            <p:ph idx="1"/>
          </p:nvPr>
        </p:nvGraphicFramePr>
        <p:xfrm>
          <a:off x="4105275" y="1014413"/>
          <a:ext cx="1206500" cy="517525"/>
        </p:xfrm>
        <a:graphic>
          <a:graphicData uri="http://schemas.openxmlformats.org/presentationml/2006/ole">
            <p:oleObj spid="_x0000_s32773" r:id="rId6" imgW="558800" imgH="228600" progId="">
              <p:embed/>
            </p:oleObj>
          </a:graphicData>
        </a:graphic>
      </p:graphicFrame>
      <p:grpSp>
        <p:nvGrpSpPr>
          <p:cNvPr id="2" name="Group 30"/>
          <p:cNvGrpSpPr>
            <a:grpSpLocks/>
          </p:cNvGrpSpPr>
          <p:nvPr/>
        </p:nvGrpSpPr>
        <p:grpSpPr bwMode="auto">
          <a:xfrm>
            <a:off x="1704975" y="933450"/>
            <a:ext cx="7439025" cy="5924550"/>
            <a:chOff x="1344" y="588"/>
            <a:chExt cx="5914" cy="3494"/>
          </a:xfrm>
        </p:grpSpPr>
        <p:sp>
          <p:nvSpPr>
            <p:cNvPr id="32788" name="Rectangle 31"/>
            <p:cNvSpPr>
              <a:spLocks noChangeArrowheads="1"/>
            </p:cNvSpPr>
            <p:nvPr/>
          </p:nvSpPr>
          <p:spPr bwMode="auto">
            <a:xfrm>
              <a:off x="1344" y="588"/>
              <a:ext cx="5914" cy="3494"/>
            </a:xfrm>
            <a:prstGeom prst="rect">
              <a:avLst/>
            </a:prstGeom>
            <a:solidFill>
              <a:schemeClr val="bg1"/>
            </a:solidFill>
            <a:ln w="9525">
              <a:noFill/>
              <a:miter lim="800000"/>
              <a:headEnd/>
              <a:tailEnd/>
            </a:ln>
          </p:spPr>
          <p:txBody>
            <a:bodyPr wrap="none" anchor="ctr"/>
            <a:lstStyle/>
            <a:p>
              <a:pPr algn="ctr"/>
              <a:endParaRPr lang="zh-CN" altLang="en-US"/>
            </a:p>
          </p:txBody>
        </p:sp>
        <p:pic>
          <p:nvPicPr>
            <p:cNvPr id="32789" name="Picture 32" descr="0512"/>
            <p:cNvPicPr>
              <a:picLocks noChangeAspect="1" noChangeArrowheads="1"/>
            </p:cNvPicPr>
            <p:nvPr/>
          </p:nvPicPr>
          <p:blipFill>
            <a:blip r:embed="rId7" cstate="print"/>
            <a:srcRect/>
            <a:stretch>
              <a:fillRect/>
            </a:stretch>
          </p:blipFill>
          <p:spPr bwMode="auto">
            <a:xfrm>
              <a:off x="1936" y="912"/>
              <a:ext cx="4908" cy="2267"/>
            </a:xfrm>
            <a:prstGeom prst="rect">
              <a:avLst/>
            </a:prstGeom>
            <a:noFill/>
            <a:ln w="9525">
              <a:noFill/>
              <a:miter lim="800000"/>
              <a:headEnd/>
              <a:tailEnd/>
            </a:ln>
          </p:spPr>
        </p:pic>
        <p:sp>
          <p:nvSpPr>
            <p:cNvPr id="32790" name="Rectangle 33"/>
            <p:cNvSpPr>
              <a:spLocks noChangeArrowheads="1"/>
            </p:cNvSpPr>
            <p:nvPr/>
          </p:nvSpPr>
          <p:spPr bwMode="auto">
            <a:xfrm>
              <a:off x="2510" y="3455"/>
              <a:ext cx="3863" cy="235"/>
            </a:xfrm>
            <a:prstGeom prst="rect">
              <a:avLst/>
            </a:prstGeom>
            <a:noFill/>
            <a:ln w="9525">
              <a:noFill/>
              <a:miter lim="800000"/>
              <a:headEnd/>
              <a:tailEnd/>
            </a:ln>
          </p:spPr>
          <p:txBody>
            <a:bodyPr wrap="none" anchor="ctr">
              <a:spAutoFit/>
            </a:bodyPr>
            <a:lstStyle/>
            <a:p>
              <a:pPr algn="ctr">
                <a:lnSpc>
                  <a:spcPct val="100000"/>
                </a:lnSpc>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6-12  </a:t>
              </a:r>
              <a:r>
                <a:rPr lang="zh-CN" altLang="en-US" sz="2000">
                  <a:solidFill>
                    <a:schemeClr val="tx1"/>
                  </a:solidFill>
                  <a:latin typeface="Times New Roman" pitchFamily="18" charset="0"/>
                </a:rPr>
                <a:t>感应电动机等值电路和感应电动势</a:t>
              </a:r>
            </a:p>
          </p:txBody>
        </p:sp>
      </p:grpSp>
      <p:sp>
        <p:nvSpPr>
          <p:cNvPr id="23"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6" name="Rectangle 16"/>
          <p:cNvSpPr>
            <a:spLocks noChangeArrowheads="1"/>
          </p:cNvSpPr>
          <p:nvPr/>
        </p:nvSpPr>
        <p:spPr bwMode="auto">
          <a:xfrm>
            <a:off x="0" y="2808288"/>
            <a:ext cx="1700213" cy="588962"/>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7"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8"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2"/>
                                        </p:tgtEl>
                                        <p:attrNameLst>
                                          <p:attrName>ppt_x</p:attrName>
                                        </p:attrNameLst>
                                      </p:cBhvr>
                                      <p:tavLst>
                                        <p:tav tm="0">
                                          <p:val>
                                            <p:strVal val="ppt_x"/>
                                          </p:val>
                                        </p:tav>
                                        <p:tav tm="100000">
                                          <p:val>
                                            <p:strVal val="ppt_x"/>
                                          </p:val>
                                        </p:tav>
                                      </p:tavLst>
                                    </p:anim>
                                    <p:anim calcmode="lin" valueType="num">
                                      <p:cBhvr additive="base">
                                        <p:cTn id="11" dur="500"/>
                                        <p:tgtEl>
                                          <p:spTgt spid="2"/>
                                        </p:tgtEl>
                                        <p:attrNameLst>
                                          <p:attrName>ppt_y</p:attrName>
                                        </p:attrNameLst>
                                      </p:cBhvr>
                                      <p:tavLst>
                                        <p:tav tm="0">
                                          <p:val>
                                            <p:strVal val="ppt_y"/>
                                          </p:val>
                                        </p:tav>
                                        <p:tav tm="100000">
                                          <p:val>
                                            <p:strVal val="1+ppt_h/2"/>
                                          </p:val>
                                        </p:tav>
                                      </p:tavLst>
                                    </p:anim>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1733550" y="166688"/>
            <a:ext cx="7335838" cy="795337"/>
          </a:xfrm>
        </p:spPr>
        <p:txBody>
          <a:bodyPr/>
          <a:lstStyle/>
          <a:p>
            <a:pPr eaLnBrk="1" hangingPunct="1">
              <a:defRPr/>
            </a:pPr>
            <a:r>
              <a:rPr lang="en-US" altLang="zh-CN" sz="2800" dirty="0" smtClean="0">
                <a:effectLst>
                  <a:outerShdw blurRad="38100" dist="38100" dir="2700000" algn="tl">
                    <a:srgbClr val="C0C0C0"/>
                  </a:outerShdw>
                </a:effectLst>
                <a:ea typeface="宋体" panose="02010600030101010101" pitchFamily="2" charset="-122"/>
              </a:rPr>
              <a:t>6.1 </a:t>
            </a:r>
            <a:r>
              <a:rPr lang="zh-CN" altLang="en-US" sz="2800" dirty="0" smtClean="0">
                <a:effectLst>
                  <a:outerShdw blurRad="38100" dist="38100" dir="2700000" algn="tl">
                    <a:srgbClr val="C0C0C0"/>
                  </a:outerShdw>
                </a:effectLst>
                <a:ea typeface="宋体" panose="02010600030101010101" pitchFamily="2" charset="-122"/>
              </a:rPr>
              <a:t>异步电动机稳态数学模型和调速方法</a:t>
            </a:r>
          </a:p>
        </p:txBody>
      </p:sp>
      <p:sp>
        <p:nvSpPr>
          <p:cNvPr id="96259" name="Rectangle 3"/>
          <p:cNvSpPr>
            <a:spLocks noChangeArrowheads="1"/>
          </p:cNvSpPr>
          <p:nvPr/>
        </p:nvSpPr>
        <p:spPr bwMode="auto">
          <a:xfrm>
            <a:off x="331788" y="3402013"/>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253956" name="Rectangle 4"/>
          <p:cNvSpPr>
            <a:spLocks noGrp="1" noChangeArrowheads="1"/>
          </p:cNvSpPr>
          <p:nvPr>
            <p:ph idx="1"/>
          </p:nvPr>
        </p:nvSpPr>
        <p:spPr>
          <a:xfrm>
            <a:off x="1731963" y="3619500"/>
            <a:ext cx="7412037" cy="2159000"/>
          </a:xfrm>
        </p:spPr>
        <p:txBody>
          <a:bodyPr/>
          <a:lstStyle/>
          <a:p>
            <a:pPr eaLnBrk="1" hangingPunct="1">
              <a:spcBef>
                <a:spcPct val="50000"/>
              </a:spcBef>
              <a:spcAft>
                <a:spcPct val="10000"/>
              </a:spcAft>
              <a:defRPr/>
            </a:pPr>
            <a:r>
              <a:rPr lang="zh-CN" altLang="en-US" sz="2200" smtClean="0">
                <a:effectLst>
                  <a:outerShdw blurRad="38100" dist="38100" dir="2700000" algn="tl">
                    <a:srgbClr val="C0C0C0"/>
                  </a:outerShdw>
                </a:effectLst>
                <a:ea typeface="宋体" panose="02010600030101010101" pitchFamily="2" charset="-122"/>
              </a:rPr>
              <a:t>异步电动机</a:t>
            </a:r>
            <a:r>
              <a:rPr lang="zh-CN" altLang="en-US" sz="2200" smtClean="0">
                <a:solidFill>
                  <a:srgbClr val="A50021"/>
                </a:solidFill>
                <a:effectLst>
                  <a:outerShdw blurRad="38100" dist="38100" dir="2700000" algn="tl">
                    <a:srgbClr val="C0C0C0"/>
                  </a:outerShdw>
                </a:effectLst>
                <a:ea typeface="宋体" panose="02010600030101010101" pitchFamily="2" charset="-122"/>
              </a:rPr>
              <a:t>稳态数学模型</a:t>
            </a:r>
            <a:r>
              <a:rPr lang="zh-CN" altLang="en-US" sz="2200" smtClean="0">
                <a:effectLst>
                  <a:outerShdw blurRad="38100" dist="38100" dir="2700000" algn="tl">
                    <a:srgbClr val="C0C0C0"/>
                  </a:outerShdw>
                </a:effectLst>
                <a:ea typeface="宋体" panose="02010600030101010101" pitchFamily="2" charset="-122"/>
              </a:rPr>
              <a:t>包括：异步电动机</a:t>
            </a:r>
            <a:r>
              <a:rPr lang="zh-CN" altLang="en-US" sz="2200" smtClean="0">
                <a:solidFill>
                  <a:srgbClr val="A50021"/>
                </a:solidFill>
                <a:effectLst>
                  <a:outerShdw blurRad="38100" dist="38100" dir="2700000" algn="tl">
                    <a:srgbClr val="C0C0C0"/>
                  </a:outerShdw>
                </a:effectLst>
                <a:ea typeface="宋体" panose="02010600030101010101" pitchFamily="2" charset="-122"/>
              </a:rPr>
              <a:t>稳态等值电路</a:t>
            </a:r>
            <a:r>
              <a:rPr lang="zh-CN" altLang="en-US" sz="2200" smtClean="0">
                <a:effectLst>
                  <a:outerShdw blurRad="38100" dist="38100" dir="2700000" algn="tl">
                    <a:srgbClr val="C0C0C0"/>
                  </a:outerShdw>
                </a:effectLst>
                <a:ea typeface="宋体" panose="02010600030101010101" pitchFamily="2" charset="-122"/>
              </a:rPr>
              <a:t>和</a:t>
            </a:r>
            <a:r>
              <a:rPr lang="zh-CN" altLang="en-US" sz="2200" smtClean="0">
                <a:solidFill>
                  <a:srgbClr val="A50021"/>
                </a:solidFill>
                <a:effectLst>
                  <a:outerShdw blurRad="38100" dist="38100" dir="2700000" algn="tl">
                    <a:srgbClr val="C0C0C0"/>
                  </a:outerShdw>
                </a:effectLst>
                <a:ea typeface="宋体" panose="02010600030101010101" pitchFamily="2" charset="-122"/>
              </a:rPr>
              <a:t>机械特性</a:t>
            </a:r>
            <a:r>
              <a:rPr lang="zh-CN" altLang="en-US" sz="2200" smtClean="0">
                <a:effectLst>
                  <a:outerShdw blurRad="38100" dist="38100" dir="2700000" algn="tl">
                    <a:srgbClr val="C0C0C0"/>
                  </a:outerShdw>
                </a:effectLst>
                <a:ea typeface="宋体" panose="02010600030101010101" pitchFamily="2" charset="-122"/>
              </a:rPr>
              <a:t>，两者既有联系，又有区别。</a:t>
            </a:r>
          </a:p>
          <a:p>
            <a:pPr eaLnBrk="1" hangingPunct="1">
              <a:spcBef>
                <a:spcPct val="50000"/>
              </a:spcBef>
              <a:spcAft>
                <a:spcPct val="10000"/>
              </a:spcAft>
              <a:defRPr/>
            </a:pPr>
            <a:r>
              <a:rPr lang="zh-CN" altLang="en-US" sz="2200" smtClean="0">
                <a:solidFill>
                  <a:srgbClr val="A50021"/>
                </a:solidFill>
                <a:effectLst>
                  <a:outerShdw blurRad="38100" dist="38100" dir="2700000" algn="tl">
                    <a:srgbClr val="C0C0C0"/>
                  </a:outerShdw>
                </a:effectLst>
                <a:ea typeface="宋体" panose="02010600030101010101" pitchFamily="2" charset="-122"/>
              </a:rPr>
              <a:t>稳态等值电路</a:t>
            </a:r>
            <a:r>
              <a:rPr lang="zh-CN" altLang="en-US" sz="2200" smtClean="0">
                <a:effectLst>
                  <a:outerShdw blurRad="38100" dist="38100" dir="2700000" algn="tl">
                    <a:srgbClr val="C0C0C0"/>
                  </a:outerShdw>
                </a:effectLst>
                <a:ea typeface="宋体" panose="02010600030101010101" pitchFamily="2" charset="-122"/>
              </a:rPr>
              <a:t>描述了在一定的转差率下电动机的稳态电气特性。</a:t>
            </a:r>
          </a:p>
          <a:p>
            <a:pPr eaLnBrk="1" hangingPunct="1">
              <a:spcBef>
                <a:spcPct val="50000"/>
              </a:spcBef>
              <a:spcAft>
                <a:spcPct val="10000"/>
              </a:spcAft>
              <a:defRPr/>
            </a:pPr>
            <a:r>
              <a:rPr lang="zh-CN" altLang="en-US" sz="2200" smtClean="0">
                <a:solidFill>
                  <a:srgbClr val="A50021"/>
                </a:solidFill>
                <a:effectLst>
                  <a:outerShdw blurRad="38100" dist="38100" dir="2700000" algn="tl">
                    <a:srgbClr val="C0C0C0"/>
                  </a:outerShdw>
                </a:effectLst>
                <a:ea typeface="宋体" panose="02010600030101010101" pitchFamily="2" charset="-122"/>
              </a:rPr>
              <a:t>机械特性</a:t>
            </a:r>
            <a:r>
              <a:rPr lang="zh-CN" altLang="en-US" sz="2200" smtClean="0">
                <a:effectLst>
                  <a:outerShdw blurRad="38100" dist="38100" dir="2700000" algn="tl">
                    <a:srgbClr val="C0C0C0"/>
                  </a:outerShdw>
                </a:effectLst>
                <a:ea typeface="宋体" panose="02010600030101010101" pitchFamily="2" charset="-122"/>
              </a:rPr>
              <a:t>则表征了转矩与转差率（或转速）的稳态关系。</a:t>
            </a:r>
          </a:p>
        </p:txBody>
      </p:sp>
      <p:sp>
        <p:nvSpPr>
          <p:cNvPr id="253964" name="Rectangle 12"/>
          <p:cNvSpPr>
            <a:spLocks noChangeArrowheads="1"/>
          </p:cNvSpPr>
          <p:nvPr/>
        </p:nvSpPr>
        <p:spPr bwMode="auto">
          <a:xfrm>
            <a:off x="1735138" y="1077913"/>
            <a:ext cx="7013575" cy="2371725"/>
          </a:xfrm>
          <a:prstGeom prst="rect">
            <a:avLst/>
          </a:prstGeom>
          <a:noFill/>
          <a:ln w="9525">
            <a:noFill/>
            <a:miter lim="800000"/>
          </a:ln>
          <a:effectLst/>
        </p:spPr>
        <p:txBody>
          <a:bodyPr lIns="0" tIns="0" rIns="90000" bIns="0"/>
          <a:lstStyle/>
          <a:p>
            <a:pPr algn="just">
              <a:lnSpc>
                <a:spcPct val="100000"/>
              </a:lnSpc>
              <a:spcBef>
                <a:spcPct val="100000"/>
              </a:spcBef>
              <a:buClr>
                <a:srgbClr val="FF9933"/>
              </a:buClr>
              <a:buFont typeface="Wingdings" panose="05000000000000000000" pitchFamily="2" charset="2"/>
              <a:buNone/>
              <a:defRPr/>
            </a:pPr>
            <a:r>
              <a:rPr lang="zh-CN" altLang="en-US" sz="2200" dirty="0">
                <a:solidFill>
                  <a:schemeClr val="tx1"/>
                </a:solidFill>
                <a:latin typeface="Arial" panose="020B0604020202020204" pitchFamily="34" charset="0"/>
                <a:sym typeface="+mn-ea"/>
              </a:rPr>
              <a:t>在基于</a:t>
            </a:r>
            <a:r>
              <a:rPr lang="zh-CN" altLang="en-US" sz="2200" dirty="0">
                <a:solidFill>
                  <a:srgbClr val="C00000"/>
                </a:solidFill>
                <a:effectLst>
                  <a:outerShdw blurRad="38100" dist="38100" dir="2700000" algn="tl">
                    <a:srgbClr val="000000">
                      <a:alpha val="43137"/>
                    </a:srgbClr>
                  </a:outerShdw>
                </a:effectLst>
                <a:latin typeface="Arial" panose="020B0604020202020204" pitchFamily="34" charset="0"/>
                <a:sym typeface="+mn-ea"/>
              </a:rPr>
              <a:t>稳态模型</a:t>
            </a:r>
            <a:r>
              <a:rPr lang="zh-CN" altLang="en-US" sz="2200" dirty="0">
                <a:solidFill>
                  <a:schemeClr val="tx1"/>
                </a:solidFill>
                <a:latin typeface="Arial" panose="020B0604020202020204" pitchFamily="34" charset="0"/>
                <a:sym typeface="+mn-ea"/>
              </a:rPr>
              <a:t>的异步电动机调速系统中，采用</a:t>
            </a:r>
            <a:r>
              <a:rPr lang="zh-CN" altLang="en-US" sz="2200" dirty="0">
                <a:solidFill>
                  <a:srgbClr val="C00000"/>
                </a:solidFill>
                <a:effectLst>
                  <a:outerShdw blurRad="38100" dist="38100" dir="2700000" algn="tl">
                    <a:srgbClr val="000000">
                      <a:alpha val="43137"/>
                    </a:srgbClr>
                  </a:outerShdw>
                </a:effectLst>
                <a:latin typeface="Arial" panose="020B0604020202020204" pitchFamily="34" charset="0"/>
                <a:sym typeface="+mn-ea"/>
              </a:rPr>
              <a:t>稳态等值电路</a:t>
            </a:r>
            <a:r>
              <a:rPr lang="zh-CN" altLang="en-US" sz="2200" dirty="0">
                <a:solidFill>
                  <a:schemeClr val="tx1"/>
                </a:solidFill>
                <a:latin typeface="Arial" panose="020B0604020202020204" pitchFamily="34" charset="0"/>
                <a:sym typeface="+mn-ea"/>
              </a:rPr>
              <a:t>来分析异步电动机在不同</a:t>
            </a:r>
            <a:r>
              <a:rPr lang="zh-CN" altLang="en-US" sz="2200" dirty="0">
                <a:solidFill>
                  <a:srgbClr val="C00000"/>
                </a:solidFill>
                <a:effectLst>
                  <a:outerShdw blurRad="38100" dist="38100" dir="2700000" algn="tl">
                    <a:srgbClr val="000000">
                      <a:alpha val="43137"/>
                    </a:srgbClr>
                  </a:outerShdw>
                </a:effectLst>
                <a:latin typeface="Arial" panose="020B0604020202020204" pitchFamily="34" charset="0"/>
                <a:sym typeface="+mn-ea"/>
              </a:rPr>
              <a:t>电压和频率</a:t>
            </a:r>
            <a:r>
              <a:rPr lang="zh-CN" altLang="en-US" sz="2200" dirty="0">
                <a:solidFill>
                  <a:schemeClr val="tx1"/>
                </a:solidFill>
                <a:latin typeface="Arial" panose="020B0604020202020204" pitchFamily="34" charset="0"/>
                <a:sym typeface="+mn-ea"/>
              </a:rPr>
              <a:t>供电条件下的</a:t>
            </a:r>
            <a:r>
              <a:rPr lang="zh-CN" altLang="en-US" sz="2200" dirty="0">
                <a:solidFill>
                  <a:srgbClr val="C00000"/>
                </a:solidFill>
                <a:effectLst>
                  <a:outerShdw blurRad="38100" dist="38100" dir="2700000" algn="tl">
                    <a:srgbClr val="000000">
                      <a:alpha val="43137"/>
                    </a:srgbClr>
                  </a:outerShdw>
                </a:effectLst>
                <a:latin typeface="Arial" panose="020B0604020202020204" pitchFamily="34" charset="0"/>
                <a:sym typeface="+mn-ea"/>
              </a:rPr>
              <a:t>转矩与磁通</a:t>
            </a:r>
            <a:r>
              <a:rPr lang="zh-CN" altLang="en-US" sz="2200" dirty="0">
                <a:solidFill>
                  <a:schemeClr val="tx1"/>
                </a:solidFill>
                <a:latin typeface="Arial" panose="020B0604020202020204" pitchFamily="34" charset="0"/>
                <a:sym typeface="+mn-ea"/>
              </a:rPr>
              <a:t>的</a:t>
            </a:r>
            <a:r>
              <a:rPr lang="zh-CN" altLang="en-US" sz="2200" dirty="0">
                <a:solidFill>
                  <a:srgbClr val="C00000"/>
                </a:solidFill>
                <a:effectLst>
                  <a:outerShdw blurRad="38100" dist="38100" dir="2700000" algn="tl">
                    <a:srgbClr val="000000">
                      <a:alpha val="43137"/>
                    </a:srgbClr>
                  </a:outerShdw>
                </a:effectLst>
                <a:latin typeface="Arial" panose="020B0604020202020204" pitchFamily="34" charset="0"/>
                <a:sym typeface="+mn-ea"/>
              </a:rPr>
              <a:t>稳态关系和机械特性</a:t>
            </a:r>
            <a:r>
              <a:rPr lang="zh-CN" altLang="en-US" sz="2200" dirty="0">
                <a:solidFill>
                  <a:schemeClr val="tx1"/>
                </a:solidFill>
                <a:latin typeface="Arial" panose="020B0604020202020204" pitchFamily="34" charset="0"/>
                <a:sym typeface="+mn-ea"/>
              </a:rPr>
              <a:t>，并在此基础上</a:t>
            </a:r>
            <a:r>
              <a:rPr lang="zh-CN" altLang="en-US" sz="2200" dirty="0">
                <a:solidFill>
                  <a:srgbClr val="FF0000"/>
                </a:solidFill>
                <a:effectLst>
                  <a:outerShdw blurRad="38100" dist="38100" dir="2700000" algn="tl">
                    <a:srgbClr val="C0C0C0"/>
                  </a:outerShdw>
                </a:effectLst>
                <a:latin typeface="Arial" panose="020B0604020202020204" pitchFamily="34" charset="0"/>
                <a:sym typeface="+mn-ea"/>
              </a:rPr>
              <a:t>设计异步电动机调速系统</a:t>
            </a:r>
            <a:r>
              <a:rPr lang="zh-CN" altLang="en-US" sz="2200" dirty="0">
                <a:solidFill>
                  <a:schemeClr val="tx1"/>
                </a:solidFill>
                <a:latin typeface="Arial" panose="020B0604020202020204" pitchFamily="34" charset="0"/>
                <a:sym typeface="+mn-ea"/>
              </a:rPr>
              <a:t>。</a:t>
            </a:r>
          </a:p>
          <a:p>
            <a:pPr algn="just">
              <a:lnSpc>
                <a:spcPct val="100000"/>
              </a:lnSpc>
              <a:spcBef>
                <a:spcPct val="100000"/>
              </a:spcBef>
              <a:buClr>
                <a:srgbClr val="FF9933"/>
              </a:buClr>
              <a:buFont typeface="Wingdings" panose="05000000000000000000" pitchFamily="2" charset="2"/>
              <a:buNone/>
              <a:defRPr/>
            </a:pPr>
            <a:r>
              <a:rPr lang="zh-CN" altLang="en-US" sz="2200" dirty="0">
                <a:solidFill>
                  <a:schemeClr val="tx1"/>
                </a:solidFill>
                <a:latin typeface="Arial" panose="020B0604020202020204" pitchFamily="34" charset="0"/>
                <a:sym typeface="+mn-ea"/>
              </a:rPr>
              <a:t>常用的基于</a:t>
            </a:r>
            <a:r>
              <a:rPr lang="zh-CN" altLang="en-US" sz="2200" dirty="0">
                <a:solidFill>
                  <a:srgbClr val="C00000"/>
                </a:solidFill>
                <a:effectLst>
                  <a:outerShdw blurRad="38100" dist="38100" dir="2700000" algn="tl">
                    <a:srgbClr val="000000">
                      <a:alpha val="43137"/>
                    </a:srgbClr>
                  </a:outerShdw>
                </a:effectLst>
                <a:latin typeface="Arial" panose="020B0604020202020204" pitchFamily="34" charset="0"/>
                <a:sym typeface="+mn-ea"/>
              </a:rPr>
              <a:t>稳态模型</a:t>
            </a:r>
            <a:r>
              <a:rPr lang="zh-CN" altLang="en-US" sz="2200" dirty="0">
                <a:solidFill>
                  <a:schemeClr val="tx1"/>
                </a:solidFill>
                <a:latin typeface="Arial" panose="020B0604020202020204" pitchFamily="34" charset="0"/>
                <a:sym typeface="+mn-ea"/>
              </a:rPr>
              <a:t>的异步电动机调速方法有</a:t>
            </a:r>
            <a:r>
              <a:rPr lang="zh-CN" altLang="en-US" sz="2200" dirty="0">
                <a:solidFill>
                  <a:srgbClr val="A50021"/>
                </a:solidFill>
                <a:effectLst>
                  <a:outerShdw blurRad="38100" dist="38100" dir="2700000" algn="tl">
                    <a:srgbClr val="000000">
                      <a:alpha val="43137"/>
                    </a:srgbClr>
                  </a:outerShdw>
                </a:effectLst>
                <a:latin typeface="Arial" panose="020B0604020202020204" pitchFamily="34" charset="0"/>
                <a:sym typeface="+mn-ea"/>
              </a:rPr>
              <a:t>调压调速</a:t>
            </a:r>
            <a:r>
              <a:rPr lang="zh-CN" altLang="en-US" sz="2200" dirty="0">
                <a:solidFill>
                  <a:schemeClr val="tx1"/>
                </a:solidFill>
                <a:latin typeface="Arial" panose="020B0604020202020204" pitchFamily="34" charset="0"/>
                <a:sym typeface="+mn-ea"/>
              </a:rPr>
              <a:t>和</a:t>
            </a:r>
            <a:r>
              <a:rPr lang="zh-CN" altLang="en-US" sz="2200" dirty="0">
                <a:solidFill>
                  <a:srgbClr val="C00000"/>
                </a:solidFill>
                <a:effectLst>
                  <a:outerShdw blurRad="38100" dist="38100" dir="2700000" algn="tl">
                    <a:srgbClr val="000000">
                      <a:alpha val="43137"/>
                    </a:srgbClr>
                  </a:outerShdw>
                </a:effectLst>
                <a:latin typeface="Arial" panose="020B0604020202020204" pitchFamily="34" charset="0"/>
                <a:sym typeface="+mn-ea"/>
              </a:rPr>
              <a:t>变压变频调速</a:t>
            </a:r>
            <a:r>
              <a:rPr lang="zh-CN" altLang="en-US" sz="2200" dirty="0">
                <a:solidFill>
                  <a:schemeClr val="tx1"/>
                </a:solidFill>
                <a:latin typeface="Arial" panose="020B0604020202020204" pitchFamily="34" charset="0"/>
                <a:sym typeface="+mn-ea"/>
              </a:rPr>
              <a:t>两类。</a:t>
            </a:r>
          </a:p>
        </p:txBody>
      </p:sp>
      <p:sp>
        <p:nvSpPr>
          <p:cNvPr id="12"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4"/>
          <p:cNvSpPr>
            <a:spLocks noChangeArrowheads="1"/>
          </p:cNvSpPr>
          <p:nvPr/>
        </p:nvSpPr>
        <p:spPr bwMode="auto">
          <a:xfrm>
            <a:off x="0" y="1084263"/>
            <a:ext cx="1673225" cy="835025"/>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7" name="Rectangle 3"/>
          <p:cNvSpPr>
            <a:spLocks noChangeArrowheads="1"/>
          </p:cNvSpPr>
          <p:nvPr/>
        </p:nvSpPr>
        <p:spPr bwMode="auto">
          <a:xfrm>
            <a:off x="1677988" y="944563"/>
            <a:ext cx="5976937" cy="576262"/>
          </a:xfrm>
          <a:prstGeom prst="rect">
            <a:avLst/>
          </a:prstGeom>
          <a:noFill/>
          <a:ln w="9525">
            <a:noFill/>
            <a:miter lim="800000"/>
          </a:ln>
          <a:effectLst/>
        </p:spPr>
        <p:txBody>
          <a:bodyPr/>
          <a:lstStyle/>
          <a:p>
            <a:pPr algn="just">
              <a:lnSpc>
                <a:spcPct val="100000"/>
              </a:lnSpc>
              <a:buClr>
                <a:srgbClr val="FF9933"/>
              </a:buClr>
              <a:defRPr/>
            </a:pPr>
            <a:r>
              <a:rPr lang="zh-CN" altLang="en-US" sz="2000">
                <a:solidFill>
                  <a:srgbClr val="CC0000"/>
                </a:solidFill>
                <a:effectLst>
                  <a:outerShdw blurRad="38100" dist="38100" dir="2700000" algn="tl">
                    <a:srgbClr val="C0C0C0"/>
                  </a:outerShdw>
                </a:effectLst>
                <a:latin typeface="Arial" pitchFamily="34" charset="0"/>
              </a:rPr>
              <a:t>恒压频比控制时的转矩式 </a:t>
            </a:r>
          </a:p>
        </p:txBody>
      </p:sp>
      <p:sp>
        <p:nvSpPr>
          <p:cNvPr id="3379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33799" name="Rectangle 5"/>
          <p:cNvSpPr>
            <a:spLocks noChangeArrowheads="1"/>
          </p:cNvSpPr>
          <p:nvPr/>
        </p:nvSpPr>
        <p:spPr bwMode="auto">
          <a:xfrm>
            <a:off x="1647825" y="2389188"/>
            <a:ext cx="7496175" cy="1317625"/>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两式相比可知，恒定子磁通控制时转矩表达式的分母小于恒压频比控制特性中的同类项。</a:t>
            </a:r>
          </a:p>
          <a:p>
            <a:pPr algn="just">
              <a:lnSpc>
                <a:spcPct val="100000"/>
              </a:lnSpc>
              <a:buClr>
                <a:srgbClr val="FF9933"/>
              </a:buClr>
              <a:buFont typeface="Wingdings" pitchFamily="2" charset="2"/>
              <a:buNone/>
            </a:pPr>
            <a:r>
              <a:rPr lang="zh-CN" altLang="en-US" sz="2000">
                <a:solidFill>
                  <a:schemeClr val="tx1"/>
                </a:solidFill>
                <a:latin typeface="Arial" pitchFamily="34" charset="0"/>
              </a:rPr>
              <a:t>当转差率</a:t>
            </a:r>
            <a:r>
              <a:rPr lang="en-US" altLang="zh-CN" sz="2000">
                <a:solidFill>
                  <a:schemeClr val="tx1"/>
                </a:solidFill>
                <a:latin typeface="Arial" pitchFamily="34" charset="0"/>
              </a:rPr>
              <a:t>s</a:t>
            </a:r>
            <a:r>
              <a:rPr lang="zh-CN" altLang="en-US" sz="2000">
                <a:solidFill>
                  <a:schemeClr val="tx1"/>
                </a:solidFill>
                <a:latin typeface="Arial" pitchFamily="34" charset="0"/>
              </a:rPr>
              <a:t>相同时，采用恒定子磁通控制方式的电磁转矩大于恒压频比控制方式。</a:t>
            </a:r>
          </a:p>
        </p:txBody>
      </p:sp>
      <p:sp>
        <p:nvSpPr>
          <p:cNvPr id="33800" name="Rectangle 6"/>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33801" name="Rectangle 7"/>
          <p:cNvSpPr>
            <a:spLocks noChangeArrowheads="1"/>
          </p:cNvSpPr>
          <p:nvPr/>
        </p:nvSpPr>
        <p:spPr bwMode="auto">
          <a:xfrm>
            <a:off x="0" y="327183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33802" name="Rectangle 8"/>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33803" name="Rectangle 9"/>
          <p:cNvSpPr>
            <a:spLocks noChangeArrowheads="1"/>
          </p:cNvSpPr>
          <p:nvPr/>
        </p:nvSpPr>
        <p:spPr bwMode="auto">
          <a:xfrm>
            <a:off x="0" y="330993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33804"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33805" name="Rectangle 11"/>
          <p:cNvSpPr>
            <a:spLocks noChangeArrowheads="1"/>
          </p:cNvSpPr>
          <p:nvPr/>
        </p:nvSpPr>
        <p:spPr bwMode="auto">
          <a:xfrm>
            <a:off x="0" y="3176588"/>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33794" name="Object 12"/>
          <p:cNvGraphicFramePr>
            <a:graphicFrameLocks/>
          </p:cNvGraphicFramePr>
          <p:nvPr/>
        </p:nvGraphicFramePr>
        <p:xfrm>
          <a:off x="1817688" y="1228725"/>
          <a:ext cx="6913562" cy="1241425"/>
        </p:xfrm>
        <a:graphic>
          <a:graphicData uri="http://schemas.openxmlformats.org/presentationml/2006/ole">
            <p:oleObj spid="_x0000_s33794" r:id="rId3" imgW="2806700" imgH="508000" progId="">
              <p:embed/>
            </p:oleObj>
          </a:graphicData>
        </a:graphic>
      </p:graphicFrame>
      <p:sp>
        <p:nvSpPr>
          <p:cNvPr id="33806" name="Rectangle 21"/>
          <p:cNvSpPr>
            <a:spLocks noChangeArrowheads="1"/>
          </p:cNvSpPr>
          <p:nvPr/>
        </p:nvSpPr>
        <p:spPr bwMode="auto">
          <a:xfrm>
            <a:off x="1700213" y="3695700"/>
            <a:ext cx="5976937" cy="576263"/>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临界转差率 </a:t>
            </a:r>
          </a:p>
        </p:txBody>
      </p:sp>
      <p:sp>
        <p:nvSpPr>
          <p:cNvPr id="33807" name="Rectangle 22"/>
          <p:cNvSpPr>
            <a:spLocks noChangeArrowheads="1"/>
          </p:cNvSpPr>
          <p:nvPr/>
        </p:nvSpPr>
        <p:spPr bwMode="auto">
          <a:xfrm>
            <a:off x="1701800" y="4845050"/>
            <a:ext cx="3494088" cy="647700"/>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临界转矩 </a:t>
            </a:r>
          </a:p>
        </p:txBody>
      </p:sp>
      <p:graphicFrame>
        <p:nvGraphicFramePr>
          <p:cNvPr id="33795" name="Object 23"/>
          <p:cNvGraphicFramePr>
            <a:graphicFrameLocks/>
          </p:cNvGraphicFramePr>
          <p:nvPr/>
        </p:nvGraphicFramePr>
        <p:xfrm>
          <a:off x="3103563" y="3294063"/>
          <a:ext cx="2882900" cy="1116012"/>
        </p:xfrm>
        <a:graphic>
          <a:graphicData uri="http://schemas.openxmlformats.org/presentationml/2006/ole">
            <p:oleObj spid="_x0000_s33795" r:id="rId4" imgW="1181100" imgH="457200" progId="">
              <p:embed/>
            </p:oleObj>
          </a:graphicData>
        </a:graphic>
      </p:graphicFrame>
      <p:graphicFrame>
        <p:nvGraphicFramePr>
          <p:cNvPr id="33796" name="Object 24"/>
          <p:cNvGraphicFramePr>
            <a:graphicFrameLocks/>
          </p:cNvGraphicFramePr>
          <p:nvPr/>
        </p:nvGraphicFramePr>
        <p:xfrm>
          <a:off x="2987675" y="4302125"/>
          <a:ext cx="4608513" cy="1379538"/>
        </p:xfrm>
        <a:graphic>
          <a:graphicData uri="http://schemas.openxmlformats.org/presentationml/2006/ole">
            <p:oleObj spid="_x0000_s33796" r:id="rId5" imgW="1689100" imgH="508000" progId="">
              <p:embed/>
            </p:oleObj>
          </a:graphicData>
        </a:graphic>
      </p:graphicFrame>
      <p:sp>
        <p:nvSpPr>
          <p:cNvPr id="33808" name="Rectangle 25"/>
          <p:cNvSpPr>
            <a:spLocks noChangeArrowheads="1"/>
          </p:cNvSpPr>
          <p:nvPr/>
        </p:nvSpPr>
        <p:spPr bwMode="auto">
          <a:xfrm>
            <a:off x="1655763" y="5600700"/>
            <a:ext cx="6302375" cy="396875"/>
          </a:xfrm>
          <a:prstGeom prst="rect">
            <a:avLst/>
          </a:prstGeom>
          <a:noFill/>
          <a:ln w="9525">
            <a:noFill/>
            <a:miter lim="800000"/>
            <a:headEnd/>
            <a:tailEnd/>
          </a:ln>
        </p:spPr>
        <p:txBody>
          <a:bodyPr anchor="ctr">
            <a:spAutoFit/>
          </a:bodyPr>
          <a:lstStyle/>
          <a:p>
            <a:pPr>
              <a:lnSpc>
                <a:spcPct val="100000"/>
              </a:lnSpc>
            </a:pPr>
            <a:r>
              <a:rPr lang="zh-CN" altLang="en-US" sz="2000">
                <a:solidFill>
                  <a:schemeClr val="tx1"/>
                </a:solidFill>
                <a:latin typeface="Times New Roman" pitchFamily="18" charset="0"/>
              </a:rPr>
              <a:t>频率变化时，恒定子磁通控制的临界转矩恒定不变 。</a:t>
            </a:r>
          </a:p>
        </p:txBody>
      </p:sp>
      <p:sp>
        <p:nvSpPr>
          <p:cNvPr id="33809" name="Rectangle 26"/>
          <p:cNvSpPr>
            <a:spLocks noChangeArrowheads="1"/>
          </p:cNvSpPr>
          <p:nvPr/>
        </p:nvSpPr>
        <p:spPr bwMode="auto">
          <a:xfrm>
            <a:off x="1712913" y="5880100"/>
            <a:ext cx="7345362" cy="955675"/>
          </a:xfrm>
          <a:prstGeom prst="rect">
            <a:avLst/>
          </a:prstGeom>
          <a:noFill/>
          <a:ln w="9525">
            <a:noFill/>
            <a:miter lim="800000"/>
            <a:headEnd/>
            <a:tailEnd/>
          </a:ln>
        </p:spPr>
        <p:txBody>
          <a:bodyPr/>
          <a:lstStyle/>
          <a:p>
            <a:pPr>
              <a:lnSpc>
                <a:spcPct val="100000"/>
              </a:lnSpc>
              <a:buClr>
                <a:srgbClr val="FF9933"/>
              </a:buClr>
              <a:buFont typeface="Wingdings" pitchFamily="2" charset="2"/>
              <a:buNone/>
            </a:pPr>
            <a:r>
              <a:rPr lang="zh-CN" altLang="en-US" sz="2000">
                <a:solidFill>
                  <a:schemeClr val="tx1"/>
                </a:solidFill>
                <a:latin typeface="Arial" pitchFamily="34" charset="0"/>
              </a:rPr>
              <a:t>比较可知</a:t>
            </a:r>
          </a:p>
          <a:p>
            <a:pPr>
              <a:lnSpc>
                <a:spcPct val="100000"/>
              </a:lnSpc>
              <a:buClr>
                <a:srgbClr val="FF9933"/>
              </a:buClr>
              <a:buFont typeface="Wingdings" pitchFamily="2" charset="2"/>
              <a:buNone/>
            </a:pPr>
            <a:r>
              <a:rPr lang="zh-CN" altLang="en-US" sz="2000">
                <a:solidFill>
                  <a:schemeClr val="tx1"/>
                </a:solidFill>
                <a:latin typeface="Arial" pitchFamily="34" charset="0"/>
              </a:rPr>
              <a:t>恒定子磁通控制的临界转差率大于恒压频比控制方式。</a:t>
            </a:r>
          </a:p>
          <a:p>
            <a:pPr>
              <a:lnSpc>
                <a:spcPct val="100000"/>
              </a:lnSpc>
              <a:buClr>
                <a:srgbClr val="FF9933"/>
              </a:buClr>
              <a:buFont typeface="Wingdings" pitchFamily="2" charset="2"/>
              <a:buNone/>
            </a:pPr>
            <a:r>
              <a:rPr lang="zh-CN" altLang="en-US" sz="2000">
                <a:solidFill>
                  <a:schemeClr val="tx1"/>
                </a:solidFill>
                <a:latin typeface="Arial" pitchFamily="34" charset="0"/>
              </a:rPr>
              <a:t>恒定子磁通控制的临界转矩也大于恒压频比控制方式。</a:t>
            </a:r>
          </a:p>
        </p:txBody>
      </p:sp>
      <p:sp>
        <p:nvSpPr>
          <p:cNvPr id="24"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6"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7" name="Rectangle 16"/>
          <p:cNvSpPr>
            <a:spLocks noChangeArrowheads="1"/>
          </p:cNvSpPr>
          <p:nvPr/>
        </p:nvSpPr>
        <p:spPr bwMode="auto">
          <a:xfrm>
            <a:off x="0" y="2808288"/>
            <a:ext cx="1700213" cy="588962"/>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8"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9"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p:txBody>
          <a:bodyPr/>
          <a:lstStyle/>
          <a:p>
            <a:pPr eaLnBrk="1" hangingPunct="1">
              <a:defRPr/>
            </a:pPr>
            <a:r>
              <a:rPr lang="zh-CN" altLang="en-US" sz="2800" smtClean="0">
                <a:solidFill>
                  <a:srgbClr val="FF0000"/>
                </a:solidFill>
                <a:effectLst>
                  <a:outerShdw blurRad="38100" dist="38100" dir="2700000" algn="tl">
                    <a:srgbClr val="C0C0C0"/>
                  </a:outerShdw>
                </a:effectLst>
                <a:ea typeface="宋体" pitchFamily="2" charset="-122"/>
              </a:rPr>
              <a:t>恒气隙磁通控制 </a:t>
            </a:r>
          </a:p>
        </p:txBody>
      </p:sp>
      <p:sp>
        <p:nvSpPr>
          <p:cNvPr id="457731" name="Rectangle 3"/>
          <p:cNvSpPr>
            <a:spLocks noChangeArrowheads="1"/>
          </p:cNvSpPr>
          <p:nvPr/>
        </p:nvSpPr>
        <p:spPr bwMode="auto">
          <a:xfrm>
            <a:off x="1716088" y="995363"/>
            <a:ext cx="5976937" cy="576262"/>
          </a:xfrm>
          <a:prstGeom prst="rect">
            <a:avLst/>
          </a:prstGeom>
          <a:noFill/>
          <a:ln w="9525">
            <a:noFill/>
            <a:miter lim="800000"/>
          </a:ln>
          <a:effectLst/>
        </p:spPr>
        <p:txBody>
          <a:bodyPr/>
          <a:lstStyle/>
          <a:p>
            <a:pPr algn="just">
              <a:lnSpc>
                <a:spcPct val="100000"/>
              </a:lnSpc>
              <a:buClr>
                <a:srgbClr val="FF9933"/>
              </a:buClr>
              <a:defRPr/>
            </a:pPr>
            <a:r>
              <a:rPr lang="zh-CN" altLang="en-US" sz="2000">
                <a:solidFill>
                  <a:srgbClr val="CC0000"/>
                </a:solidFill>
                <a:effectLst>
                  <a:outerShdw blurRad="38100" dist="38100" dir="2700000" algn="tl">
                    <a:srgbClr val="C0C0C0"/>
                  </a:outerShdw>
                </a:effectLst>
                <a:latin typeface="Arial" pitchFamily="34" charset="0"/>
              </a:rPr>
              <a:t>保持气隙磁通恒定： </a:t>
            </a:r>
          </a:p>
        </p:txBody>
      </p:sp>
      <p:sp>
        <p:nvSpPr>
          <p:cNvPr id="3482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34827" name="Rectangle 5"/>
          <p:cNvSpPr>
            <a:spLocks noChangeArrowheads="1"/>
          </p:cNvSpPr>
          <p:nvPr/>
        </p:nvSpPr>
        <p:spPr bwMode="auto">
          <a:xfrm>
            <a:off x="1770063" y="1447800"/>
            <a:ext cx="2832100" cy="350838"/>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定子电压</a:t>
            </a:r>
          </a:p>
        </p:txBody>
      </p:sp>
      <p:sp>
        <p:nvSpPr>
          <p:cNvPr id="34828" name="Rectangle 6"/>
          <p:cNvSpPr>
            <a:spLocks noChangeArrowheads="1"/>
          </p:cNvSpPr>
          <p:nvPr/>
        </p:nvSpPr>
        <p:spPr bwMode="auto">
          <a:xfrm>
            <a:off x="1784350" y="1970088"/>
            <a:ext cx="6640513" cy="404812"/>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除了补偿定子电阻压降外，还应补偿定子漏抗压降。 </a:t>
            </a:r>
          </a:p>
        </p:txBody>
      </p:sp>
      <p:graphicFrame>
        <p:nvGraphicFramePr>
          <p:cNvPr id="34818" name="Object 7"/>
          <p:cNvGraphicFramePr>
            <a:graphicFrameLocks/>
          </p:cNvGraphicFramePr>
          <p:nvPr/>
        </p:nvGraphicFramePr>
        <p:xfrm>
          <a:off x="3981450" y="987425"/>
          <a:ext cx="1682750" cy="511175"/>
        </p:xfrm>
        <a:graphic>
          <a:graphicData uri="http://schemas.openxmlformats.org/presentationml/2006/ole">
            <p:oleObj spid="_x0000_s34818" r:id="rId3" imgW="571252" imgH="241195" progId="">
              <p:embed/>
            </p:oleObj>
          </a:graphicData>
        </a:graphic>
      </p:graphicFrame>
      <p:graphicFrame>
        <p:nvGraphicFramePr>
          <p:cNvPr id="34819" name="Object 8"/>
          <p:cNvGraphicFramePr>
            <a:graphicFrameLocks/>
          </p:cNvGraphicFramePr>
          <p:nvPr/>
        </p:nvGraphicFramePr>
        <p:xfrm>
          <a:off x="3079750" y="1433513"/>
          <a:ext cx="3944938" cy="500062"/>
        </p:xfrm>
        <a:graphic>
          <a:graphicData uri="http://schemas.openxmlformats.org/presentationml/2006/ole">
            <p:oleObj spid="_x0000_s34819" r:id="rId4" imgW="1625600" imgH="254000" progId="">
              <p:embed/>
            </p:oleObj>
          </a:graphicData>
        </a:graphic>
      </p:graphicFrame>
      <p:sp>
        <p:nvSpPr>
          <p:cNvPr id="34829" name="Rectangle 9"/>
          <p:cNvSpPr>
            <a:spLocks noChangeArrowheads="1"/>
          </p:cNvSpPr>
          <p:nvPr/>
        </p:nvSpPr>
        <p:spPr bwMode="auto">
          <a:xfrm>
            <a:off x="5599113" y="1009650"/>
            <a:ext cx="1189037" cy="465138"/>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b="0">
                <a:solidFill>
                  <a:schemeClr val="tx1"/>
                </a:solidFill>
                <a:latin typeface="Arial" pitchFamily="34" charset="0"/>
              </a:rPr>
              <a:t>常值</a:t>
            </a:r>
          </a:p>
        </p:txBody>
      </p:sp>
      <p:sp>
        <p:nvSpPr>
          <p:cNvPr id="34830" name="Rectangle 17"/>
          <p:cNvSpPr>
            <a:spLocks noChangeArrowheads="1"/>
          </p:cNvSpPr>
          <p:nvPr/>
        </p:nvSpPr>
        <p:spPr bwMode="auto">
          <a:xfrm>
            <a:off x="1747838" y="2454275"/>
            <a:ext cx="5976937" cy="576263"/>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转子电流</a:t>
            </a:r>
          </a:p>
        </p:txBody>
      </p:sp>
      <p:sp>
        <p:nvSpPr>
          <p:cNvPr id="34831" name="Rectangle 18"/>
          <p:cNvSpPr>
            <a:spLocks noChangeArrowheads="1"/>
          </p:cNvSpPr>
          <p:nvPr/>
        </p:nvSpPr>
        <p:spPr bwMode="auto">
          <a:xfrm>
            <a:off x="1724025" y="4140200"/>
            <a:ext cx="2592388" cy="576263"/>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电磁转矩 </a:t>
            </a:r>
          </a:p>
        </p:txBody>
      </p:sp>
      <p:graphicFrame>
        <p:nvGraphicFramePr>
          <p:cNvPr id="34820" name="Object 19"/>
          <p:cNvGraphicFramePr>
            <a:graphicFrameLocks/>
          </p:cNvGraphicFramePr>
          <p:nvPr/>
        </p:nvGraphicFramePr>
        <p:xfrm>
          <a:off x="3057525" y="2201863"/>
          <a:ext cx="3265488" cy="1714500"/>
        </p:xfrm>
        <a:graphic>
          <a:graphicData uri="http://schemas.openxmlformats.org/presentationml/2006/ole">
            <p:oleObj spid="_x0000_s34820" r:id="rId5" imgW="1371600" imgH="749300" progId="">
              <p:embed/>
            </p:oleObj>
          </a:graphicData>
        </a:graphic>
      </p:graphicFrame>
      <p:graphicFrame>
        <p:nvGraphicFramePr>
          <p:cNvPr id="34821" name="Object 20"/>
          <p:cNvGraphicFramePr>
            <a:graphicFrameLocks/>
          </p:cNvGraphicFramePr>
          <p:nvPr/>
        </p:nvGraphicFramePr>
        <p:xfrm>
          <a:off x="3138488" y="3848100"/>
          <a:ext cx="6005512" cy="1314450"/>
        </p:xfrm>
        <a:graphic>
          <a:graphicData uri="http://schemas.openxmlformats.org/presentationml/2006/ole">
            <p:oleObj spid="_x0000_s34821" r:id="rId6" imgW="3581400" imgH="762000" progId="">
              <p:embed/>
            </p:oleObj>
          </a:graphicData>
        </a:graphic>
      </p:graphicFrame>
      <p:sp>
        <p:nvSpPr>
          <p:cNvPr id="34832" name="Rectangle 21"/>
          <p:cNvSpPr>
            <a:spLocks noChangeArrowheads="1"/>
          </p:cNvSpPr>
          <p:nvPr/>
        </p:nvSpPr>
        <p:spPr bwMode="auto">
          <a:xfrm>
            <a:off x="1760538" y="5503863"/>
            <a:ext cx="5976937" cy="576262"/>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临界转差率 </a:t>
            </a:r>
          </a:p>
        </p:txBody>
      </p:sp>
      <p:sp>
        <p:nvSpPr>
          <p:cNvPr id="34833" name="Rectangle 22"/>
          <p:cNvSpPr>
            <a:spLocks noChangeArrowheads="1"/>
          </p:cNvSpPr>
          <p:nvPr/>
        </p:nvSpPr>
        <p:spPr bwMode="auto">
          <a:xfrm>
            <a:off x="5222875" y="5464175"/>
            <a:ext cx="3494088" cy="647700"/>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临界转矩 </a:t>
            </a:r>
          </a:p>
        </p:txBody>
      </p:sp>
      <p:sp>
        <p:nvSpPr>
          <p:cNvPr id="34834" name="Rectangle 23"/>
          <p:cNvSpPr>
            <a:spLocks noChangeArrowheads="1"/>
          </p:cNvSpPr>
          <p:nvPr/>
        </p:nvSpPr>
        <p:spPr bwMode="auto">
          <a:xfrm>
            <a:off x="1670050" y="6127750"/>
            <a:ext cx="7473950" cy="7016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None/>
            </a:pPr>
            <a:r>
              <a:rPr lang="zh-CN" altLang="en-US" sz="2000">
                <a:solidFill>
                  <a:schemeClr val="tx1"/>
                </a:solidFill>
                <a:latin typeface="Times New Roman" pitchFamily="18" charset="0"/>
              </a:rPr>
              <a:t>与恒定子磁通控制方式相比较，恒气隙磁通控制方式的临界转差率和临界转矩更大，机械特性更硬。 </a:t>
            </a:r>
          </a:p>
        </p:txBody>
      </p:sp>
      <p:graphicFrame>
        <p:nvGraphicFramePr>
          <p:cNvPr id="34822" name="Object 24"/>
          <p:cNvGraphicFramePr>
            <a:graphicFrameLocks/>
          </p:cNvGraphicFramePr>
          <p:nvPr/>
        </p:nvGraphicFramePr>
        <p:xfrm>
          <a:off x="3275013" y="5073650"/>
          <a:ext cx="1879600" cy="1166813"/>
        </p:xfrm>
        <a:graphic>
          <a:graphicData uri="http://schemas.openxmlformats.org/presentationml/2006/ole">
            <p:oleObj spid="_x0000_s34822" r:id="rId7" imgW="736600" imgH="457200" progId="">
              <p:embed/>
            </p:oleObj>
          </a:graphicData>
        </a:graphic>
      </p:graphicFrame>
      <p:graphicFrame>
        <p:nvGraphicFramePr>
          <p:cNvPr id="34823" name="Object 38"/>
          <p:cNvGraphicFramePr>
            <a:graphicFrameLocks noGrp="1"/>
          </p:cNvGraphicFramePr>
          <p:nvPr>
            <p:ph idx="1"/>
          </p:nvPr>
        </p:nvGraphicFramePr>
        <p:xfrm>
          <a:off x="6454775" y="5170488"/>
          <a:ext cx="2689225" cy="941387"/>
        </p:xfrm>
        <a:graphic>
          <a:graphicData uri="http://schemas.openxmlformats.org/presentationml/2006/ole">
            <p:oleObj spid="_x0000_s34823" r:id="rId8" imgW="1269449" imgH="507780" progId="">
              <p:embed/>
            </p:oleObj>
          </a:graphicData>
        </a:graphic>
      </p:graphicFrame>
      <p:grpSp>
        <p:nvGrpSpPr>
          <p:cNvPr id="2" name="Group 40"/>
          <p:cNvGrpSpPr>
            <a:grpSpLocks/>
          </p:cNvGrpSpPr>
          <p:nvPr/>
        </p:nvGrpSpPr>
        <p:grpSpPr bwMode="auto">
          <a:xfrm>
            <a:off x="1704975" y="933450"/>
            <a:ext cx="7439025" cy="5924550"/>
            <a:chOff x="1344" y="588"/>
            <a:chExt cx="5914" cy="3494"/>
          </a:xfrm>
        </p:grpSpPr>
        <p:sp>
          <p:nvSpPr>
            <p:cNvPr id="34842" name="Rectangle 41"/>
            <p:cNvSpPr>
              <a:spLocks noChangeArrowheads="1"/>
            </p:cNvSpPr>
            <p:nvPr/>
          </p:nvSpPr>
          <p:spPr bwMode="auto">
            <a:xfrm>
              <a:off x="1344" y="588"/>
              <a:ext cx="5914" cy="3494"/>
            </a:xfrm>
            <a:prstGeom prst="rect">
              <a:avLst/>
            </a:prstGeom>
            <a:solidFill>
              <a:schemeClr val="bg1"/>
            </a:solidFill>
            <a:ln w="9525">
              <a:noFill/>
              <a:miter lim="800000"/>
              <a:headEnd/>
              <a:tailEnd/>
            </a:ln>
          </p:spPr>
          <p:txBody>
            <a:bodyPr wrap="none" anchor="ctr"/>
            <a:lstStyle/>
            <a:p>
              <a:pPr algn="ctr"/>
              <a:endParaRPr lang="zh-CN" altLang="en-US"/>
            </a:p>
          </p:txBody>
        </p:sp>
        <p:pic>
          <p:nvPicPr>
            <p:cNvPr id="34843" name="Picture 42" descr="0512"/>
            <p:cNvPicPr>
              <a:picLocks noChangeAspect="1" noChangeArrowheads="1"/>
            </p:cNvPicPr>
            <p:nvPr/>
          </p:nvPicPr>
          <p:blipFill>
            <a:blip r:embed="rId9" cstate="print"/>
            <a:srcRect/>
            <a:stretch>
              <a:fillRect/>
            </a:stretch>
          </p:blipFill>
          <p:spPr bwMode="auto">
            <a:xfrm>
              <a:off x="1936" y="912"/>
              <a:ext cx="4908" cy="2267"/>
            </a:xfrm>
            <a:prstGeom prst="rect">
              <a:avLst/>
            </a:prstGeom>
            <a:noFill/>
            <a:ln w="9525">
              <a:noFill/>
              <a:miter lim="800000"/>
              <a:headEnd/>
              <a:tailEnd/>
            </a:ln>
          </p:spPr>
        </p:pic>
        <p:sp>
          <p:nvSpPr>
            <p:cNvPr id="34844" name="Rectangle 43"/>
            <p:cNvSpPr>
              <a:spLocks noChangeArrowheads="1"/>
            </p:cNvSpPr>
            <p:nvPr/>
          </p:nvSpPr>
          <p:spPr bwMode="auto">
            <a:xfrm>
              <a:off x="2510" y="3455"/>
              <a:ext cx="3863" cy="235"/>
            </a:xfrm>
            <a:prstGeom prst="rect">
              <a:avLst/>
            </a:prstGeom>
            <a:noFill/>
            <a:ln w="9525">
              <a:noFill/>
              <a:miter lim="800000"/>
              <a:headEnd/>
              <a:tailEnd/>
            </a:ln>
          </p:spPr>
          <p:txBody>
            <a:bodyPr wrap="none" anchor="ctr">
              <a:spAutoFit/>
            </a:bodyPr>
            <a:lstStyle/>
            <a:p>
              <a:pPr algn="ctr">
                <a:lnSpc>
                  <a:spcPct val="100000"/>
                </a:lnSpc>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6-12  </a:t>
              </a:r>
              <a:r>
                <a:rPr lang="zh-CN" altLang="en-US" sz="2000">
                  <a:solidFill>
                    <a:schemeClr val="tx1"/>
                  </a:solidFill>
                  <a:latin typeface="Times New Roman" pitchFamily="18" charset="0"/>
                </a:rPr>
                <a:t>感应电动机等值电路和感应电动势</a:t>
              </a:r>
            </a:p>
          </p:txBody>
        </p:sp>
      </p:grpSp>
      <p:sp>
        <p:nvSpPr>
          <p:cNvPr id="29"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0"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1"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2" name="Rectangle 16"/>
          <p:cNvSpPr>
            <a:spLocks noChangeArrowheads="1"/>
          </p:cNvSpPr>
          <p:nvPr/>
        </p:nvSpPr>
        <p:spPr bwMode="auto">
          <a:xfrm>
            <a:off x="0" y="2808288"/>
            <a:ext cx="1700213" cy="588962"/>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3"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4"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2"/>
                                        </p:tgtEl>
                                        <p:attrNameLst>
                                          <p:attrName>ppt_x</p:attrName>
                                        </p:attrNameLst>
                                      </p:cBhvr>
                                      <p:tavLst>
                                        <p:tav tm="0">
                                          <p:val>
                                            <p:strVal val="ppt_x"/>
                                          </p:val>
                                        </p:tav>
                                        <p:tav tm="100000">
                                          <p:val>
                                            <p:strVal val="ppt_x"/>
                                          </p:val>
                                        </p:tav>
                                      </p:tavLst>
                                    </p:anim>
                                    <p:anim calcmode="lin" valueType="num">
                                      <p:cBhvr additive="base">
                                        <p:cTn id="11" dur="500"/>
                                        <p:tgtEl>
                                          <p:spTgt spid="2"/>
                                        </p:tgtEl>
                                        <p:attrNameLst>
                                          <p:attrName>ppt_y</p:attrName>
                                        </p:attrNameLst>
                                      </p:cBhvr>
                                      <p:tavLst>
                                        <p:tav tm="0">
                                          <p:val>
                                            <p:strVal val="ppt_y"/>
                                          </p:val>
                                        </p:tav>
                                        <p:tav tm="100000">
                                          <p:val>
                                            <p:strVal val="1+ppt_h/2"/>
                                          </p:val>
                                        </p:tav>
                                      </p:tavLst>
                                    </p:anim>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2" name="Rectangle 2"/>
          <p:cNvSpPr>
            <a:spLocks noGrp="1" noChangeArrowheads="1"/>
          </p:cNvSpPr>
          <p:nvPr>
            <p:ph type="title"/>
          </p:nvPr>
        </p:nvSpPr>
        <p:spPr>
          <a:xfrm>
            <a:off x="1670050" y="379413"/>
            <a:ext cx="7239000" cy="363537"/>
          </a:xfrm>
        </p:spPr>
        <p:txBody>
          <a:bodyPr/>
          <a:lstStyle/>
          <a:p>
            <a:pPr eaLnBrk="1" hangingPunct="1"/>
            <a:r>
              <a:rPr lang="zh-CN" altLang="en-US" smtClean="0">
                <a:latin typeface="Times New Roman" pitchFamily="18" charset="0"/>
                <a:ea typeface="宋体" pitchFamily="2" charset="-122"/>
              </a:rPr>
              <a:t>恒 </a:t>
            </a:r>
            <a:r>
              <a:rPr lang="en-US" altLang="zh-CN" i="1" smtClean="0">
                <a:latin typeface="Times New Roman" pitchFamily="18" charset="0"/>
                <a:ea typeface="宋体" pitchFamily="2" charset="-122"/>
              </a:rPr>
              <a:t>E</a:t>
            </a:r>
            <a:r>
              <a:rPr lang="en-US" altLang="zh-CN" baseline="-25000" smtClean="0">
                <a:latin typeface="Times New Roman" pitchFamily="18" charset="0"/>
                <a:ea typeface="宋体" pitchFamily="2" charset="-122"/>
              </a:rPr>
              <a:t>g</a:t>
            </a:r>
            <a:r>
              <a:rPr lang="en-US" altLang="zh-CN" smtClean="0">
                <a:latin typeface="Times New Roman" pitchFamily="18" charset="0"/>
                <a:ea typeface="宋体" pitchFamily="2" charset="-122"/>
              </a:rPr>
              <a:t> /</a:t>
            </a:r>
            <a:r>
              <a:rPr lang="en-US" altLang="zh-CN" i="1" smtClean="0">
                <a:latin typeface="Times New Roman" pitchFamily="18" charset="0"/>
                <a:ea typeface="宋体" pitchFamily="2" charset="-122"/>
                <a:sym typeface="Symbol" pitchFamily="18" charset="2"/>
              </a:rPr>
              <a:t></a:t>
            </a:r>
            <a:r>
              <a:rPr lang="en-US" altLang="zh-CN" baseline="-25000" smtClean="0">
                <a:latin typeface="Times New Roman" pitchFamily="18" charset="0"/>
                <a:ea typeface="宋体" pitchFamily="2" charset="-122"/>
                <a:sym typeface="Symbol" pitchFamily="18" charset="2"/>
              </a:rPr>
              <a:t>1</a:t>
            </a:r>
            <a:r>
              <a:rPr lang="en-US" altLang="zh-CN" smtClean="0">
                <a:latin typeface="Times New Roman" pitchFamily="18" charset="0"/>
                <a:ea typeface="宋体" pitchFamily="2" charset="-122"/>
              </a:rPr>
              <a:t> </a:t>
            </a:r>
            <a:r>
              <a:rPr lang="zh-CN" altLang="en-US" smtClean="0">
                <a:latin typeface="Times New Roman" pitchFamily="18" charset="0"/>
                <a:ea typeface="宋体" pitchFamily="2" charset="-122"/>
              </a:rPr>
              <a:t>控制机械特性曲线</a:t>
            </a:r>
          </a:p>
        </p:txBody>
      </p:sp>
      <p:grpSp>
        <p:nvGrpSpPr>
          <p:cNvPr id="2" name="Group 3"/>
          <p:cNvGrpSpPr>
            <a:grpSpLocks/>
          </p:cNvGrpSpPr>
          <p:nvPr/>
        </p:nvGrpSpPr>
        <p:grpSpPr bwMode="auto">
          <a:xfrm>
            <a:off x="2811463" y="2189163"/>
            <a:ext cx="3584575" cy="3290887"/>
            <a:chOff x="3770" y="8433"/>
            <a:chExt cx="3200" cy="3133"/>
          </a:xfrm>
        </p:grpSpPr>
        <p:sp>
          <p:nvSpPr>
            <p:cNvPr id="35879" name="Arc 4"/>
            <p:cNvSpPr>
              <a:spLocks noChangeArrowheads="1"/>
            </p:cNvSpPr>
            <p:nvPr/>
          </p:nvSpPr>
          <p:spPr bwMode="auto">
            <a:xfrm flipH="1">
              <a:off x="5175" y="9357"/>
              <a:ext cx="1795" cy="2209"/>
            </a:xfrm>
            <a:custGeom>
              <a:avLst/>
              <a:gdLst>
                <a:gd name="T0" fmla="*/ 5802 w 21370"/>
                <a:gd name="T1" fmla="*/ -1 h 20806"/>
                <a:gd name="T2" fmla="*/ 21369 w 21370"/>
                <a:gd name="T3" fmla="*/ 17662 h 20806"/>
                <a:gd name="T4" fmla="*/ 5802 w 21370"/>
                <a:gd name="T5" fmla="*/ -1 h 20806"/>
                <a:gd name="T6" fmla="*/ 21369 w 21370"/>
                <a:gd name="T7" fmla="*/ 17662 h 20806"/>
                <a:gd name="T8" fmla="*/ 0 w 21370"/>
                <a:gd name="T9" fmla="*/ 20806 h 20806"/>
                <a:gd name="T10" fmla="*/ 0 60000 65536"/>
                <a:gd name="T11" fmla="*/ 0 60000 65536"/>
                <a:gd name="T12" fmla="*/ 0 60000 65536"/>
                <a:gd name="T13" fmla="*/ 0 60000 65536"/>
                <a:gd name="T14" fmla="*/ 0 60000 65536"/>
                <a:gd name="T15" fmla="*/ 0 w 21370"/>
                <a:gd name="T16" fmla="*/ 0 h 20806"/>
                <a:gd name="T17" fmla="*/ 21370 w 21370"/>
                <a:gd name="T18" fmla="*/ 20806 h 20806"/>
              </a:gdLst>
              <a:ahLst/>
              <a:cxnLst>
                <a:cxn ang="T10">
                  <a:pos x="T0" y="T1"/>
                </a:cxn>
                <a:cxn ang="T11">
                  <a:pos x="T2" y="T3"/>
                </a:cxn>
                <a:cxn ang="T12">
                  <a:pos x="T4" y="T5"/>
                </a:cxn>
                <a:cxn ang="T13">
                  <a:pos x="T6" y="T7"/>
                </a:cxn>
                <a:cxn ang="T14">
                  <a:pos x="T8" y="T9"/>
                </a:cxn>
              </a:cxnLst>
              <a:rect l="T15" t="T16" r="T17" b="T18"/>
              <a:pathLst>
                <a:path w="21370" h="20806" fill="none">
                  <a:moveTo>
                    <a:pt x="5802" y="-1"/>
                  </a:moveTo>
                  <a:cubicBezTo>
                    <a:pt x="14025" y="2293"/>
                    <a:pt x="20127" y="9215"/>
                    <a:pt x="21369" y="17662"/>
                  </a:cubicBezTo>
                </a:path>
                <a:path w="21370" h="20806" stroke="0">
                  <a:moveTo>
                    <a:pt x="5802" y="-1"/>
                  </a:moveTo>
                  <a:cubicBezTo>
                    <a:pt x="14025" y="2293"/>
                    <a:pt x="20127" y="9215"/>
                    <a:pt x="21369" y="17662"/>
                  </a:cubicBezTo>
                  <a:lnTo>
                    <a:pt x="0" y="20806"/>
                  </a:lnTo>
                  <a:close/>
                </a:path>
              </a:pathLst>
            </a:custGeom>
            <a:noFill/>
            <a:ln w="28575">
              <a:solidFill>
                <a:schemeClr val="hlink"/>
              </a:solidFill>
              <a:round/>
              <a:headEnd/>
              <a:tailEnd/>
            </a:ln>
          </p:spPr>
          <p:txBody>
            <a:bodyPr/>
            <a:lstStyle/>
            <a:p>
              <a:endParaRPr lang="zh-CN" altLang="en-US"/>
            </a:p>
          </p:txBody>
        </p:sp>
        <p:sp>
          <p:nvSpPr>
            <p:cNvPr id="35880" name="Arc 5"/>
            <p:cNvSpPr>
              <a:spLocks noChangeArrowheads="1"/>
            </p:cNvSpPr>
            <p:nvPr/>
          </p:nvSpPr>
          <p:spPr bwMode="auto">
            <a:xfrm rot="664062">
              <a:off x="6003" y="8772"/>
              <a:ext cx="692" cy="570"/>
            </a:xfrm>
            <a:custGeom>
              <a:avLst/>
              <a:gdLst>
                <a:gd name="T0" fmla="*/ -1 w 24959"/>
                <a:gd name="T1" fmla="*/ 262 h 37442"/>
                <a:gd name="T2" fmla="*/ 3359 w 24959"/>
                <a:gd name="T3" fmla="*/ 0 h 37442"/>
                <a:gd name="T4" fmla="*/ 24959 w 24959"/>
                <a:gd name="T5" fmla="*/ 21600 h 37442"/>
                <a:gd name="T6" fmla="*/ 18042 w 24959"/>
                <a:gd name="T7" fmla="*/ 37442 h 37442"/>
                <a:gd name="T8" fmla="*/ -1 w 24959"/>
                <a:gd name="T9" fmla="*/ 262 h 37442"/>
                <a:gd name="T10" fmla="*/ 3359 w 24959"/>
                <a:gd name="T11" fmla="*/ 0 h 37442"/>
                <a:gd name="T12" fmla="*/ 24959 w 24959"/>
                <a:gd name="T13" fmla="*/ 21600 h 37442"/>
                <a:gd name="T14" fmla="*/ 18042 w 24959"/>
                <a:gd name="T15" fmla="*/ 37442 h 37442"/>
                <a:gd name="T16" fmla="*/ 3359 w 24959"/>
                <a:gd name="T17" fmla="*/ 21600 h 374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959"/>
                <a:gd name="T28" fmla="*/ 0 h 37442"/>
                <a:gd name="T29" fmla="*/ 24959 w 24959"/>
                <a:gd name="T30" fmla="*/ 37442 h 374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959" h="37442" fill="none">
                  <a:moveTo>
                    <a:pt x="-1" y="262"/>
                  </a:moveTo>
                  <a:cubicBezTo>
                    <a:pt x="1111" y="87"/>
                    <a:pt x="2234" y="-1"/>
                    <a:pt x="3359" y="0"/>
                  </a:cubicBezTo>
                  <a:cubicBezTo>
                    <a:pt x="15288" y="0"/>
                    <a:pt x="24959" y="9670"/>
                    <a:pt x="24959" y="21600"/>
                  </a:cubicBezTo>
                  <a:cubicBezTo>
                    <a:pt x="24959" y="27613"/>
                    <a:pt x="22452" y="33354"/>
                    <a:pt x="18042" y="37442"/>
                  </a:cubicBezTo>
                </a:path>
                <a:path w="24959" h="37442" stroke="0">
                  <a:moveTo>
                    <a:pt x="-1" y="262"/>
                  </a:moveTo>
                  <a:cubicBezTo>
                    <a:pt x="1111" y="87"/>
                    <a:pt x="2234" y="-1"/>
                    <a:pt x="3359" y="0"/>
                  </a:cubicBezTo>
                  <a:cubicBezTo>
                    <a:pt x="15288" y="0"/>
                    <a:pt x="24959" y="9670"/>
                    <a:pt x="24959" y="21600"/>
                  </a:cubicBezTo>
                  <a:cubicBezTo>
                    <a:pt x="24959" y="27613"/>
                    <a:pt x="22452" y="33354"/>
                    <a:pt x="18042" y="37442"/>
                  </a:cubicBezTo>
                  <a:lnTo>
                    <a:pt x="3359" y="21600"/>
                  </a:lnTo>
                  <a:close/>
                </a:path>
              </a:pathLst>
            </a:custGeom>
            <a:noFill/>
            <a:ln w="28575">
              <a:solidFill>
                <a:schemeClr val="hlink"/>
              </a:solidFill>
              <a:round/>
              <a:headEnd/>
              <a:tailEnd/>
            </a:ln>
          </p:spPr>
          <p:txBody>
            <a:bodyPr/>
            <a:lstStyle/>
            <a:p>
              <a:endParaRPr lang="zh-CN" altLang="en-US"/>
            </a:p>
          </p:txBody>
        </p:sp>
        <p:sp>
          <p:nvSpPr>
            <p:cNvPr id="35881" name="Line 6"/>
            <p:cNvSpPr>
              <a:spLocks noChangeShapeType="1"/>
            </p:cNvSpPr>
            <p:nvPr/>
          </p:nvSpPr>
          <p:spPr bwMode="auto">
            <a:xfrm flipH="1" flipV="1">
              <a:off x="3770" y="8433"/>
              <a:ext cx="2292" cy="276"/>
            </a:xfrm>
            <a:prstGeom prst="line">
              <a:avLst/>
            </a:prstGeom>
            <a:noFill/>
            <a:ln w="28575">
              <a:solidFill>
                <a:schemeClr val="hlink"/>
              </a:solidFill>
              <a:round/>
              <a:headEnd/>
              <a:tailEnd/>
            </a:ln>
          </p:spPr>
          <p:txBody>
            <a:bodyPr/>
            <a:lstStyle/>
            <a:p>
              <a:endParaRPr lang="zh-CN" altLang="en-US"/>
            </a:p>
          </p:txBody>
        </p:sp>
      </p:grpSp>
      <p:grpSp>
        <p:nvGrpSpPr>
          <p:cNvPr id="35854" name="Group 7"/>
          <p:cNvGrpSpPr>
            <a:grpSpLocks/>
          </p:cNvGrpSpPr>
          <p:nvPr/>
        </p:nvGrpSpPr>
        <p:grpSpPr bwMode="auto">
          <a:xfrm>
            <a:off x="2560638" y="1341438"/>
            <a:ext cx="5354637" cy="4191000"/>
            <a:chOff x="1235" y="1200"/>
            <a:chExt cx="3373" cy="2640"/>
          </a:xfrm>
        </p:grpSpPr>
        <p:sp>
          <p:nvSpPr>
            <p:cNvPr id="35875" name="Line 8"/>
            <p:cNvSpPr>
              <a:spLocks noChangeShapeType="1"/>
            </p:cNvSpPr>
            <p:nvPr/>
          </p:nvSpPr>
          <p:spPr bwMode="auto">
            <a:xfrm>
              <a:off x="1391" y="3586"/>
              <a:ext cx="3199" cy="0"/>
            </a:xfrm>
            <a:prstGeom prst="line">
              <a:avLst/>
            </a:prstGeom>
            <a:noFill/>
            <a:ln w="12700">
              <a:solidFill>
                <a:srgbClr val="000000"/>
              </a:solidFill>
              <a:round/>
              <a:headEnd/>
              <a:tailEnd type="triangle" w="med" len="med"/>
            </a:ln>
          </p:spPr>
          <p:txBody>
            <a:bodyPr/>
            <a:lstStyle/>
            <a:p>
              <a:endParaRPr lang="zh-CN" altLang="en-US"/>
            </a:p>
          </p:txBody>
        </p:sp>
        <p:sp>
          <p:nvSpPr>
            <p:cNvPr id="35876" name="Line 9"/>
            <p:cNvSpPr>
              <a:spLocks noChangeShapeType="1"/>
            </p:cNvSpPr>
            <p:nvPr/>
          </p:nvSpPr>
          <p:spPr bwMode="auto">
            <a:xfrm flipV="1">
              <a:off x="1391" y="1296"/>
              <a:ext cx="1" cy="2290"/>
            </a:xfrm>
            <a:prstGeom prst="line">
              <a:avLst/>
            </a:prstGeom>
            <a:noFill/>
            <a:ln w="12700">
              <a:solidFill>
                <a:srgbClr val="000000"/>
              </a:solidFill>
              <a:round/>
              <a:headEnd/>
              <a:tailEnd type="triangle" w="med" len="med"/>
            </a:ln>
          </p:spPr>
          <p:txBody>
            <a:bodyPr/>
            <a:lstStyle/>
            <a:p>
              <a:endParaRPr lang="zh-CN" altLang="en-US"/>
            </a:p>
          </p:txBody>
        </p:sp>
        <p:graphicFrame>
          <p:nvGraphicFramePr>
            <p:cNvPr id="35851" name="Object 10"/>
            <p:cNvGraphicFramePr>
              <a:graphicFrameLocks/>
            </p:cNvGraphicFramePr>
            <p:nvPr/>
          </p:nvGraphicFramePr>
          <p:xfrm>
            <a:off x="4425" y="3603"/>
            <a:ext cx="183" cy="237"/>
          </p:xfrm>
          <a:graphic>
            <a:graphicData uri="http://schemas.openxmlformats.org/presentationml/2006/ole">
              <p:oleObj spid="_x0000_s35851" r:id="rId3" imgW="152268" imgH="228402" progId="">
                <p:embed/>
              </p:oleObj>
            </a:graphicData>
          </a:graphic>
        </p:graphicFrame>
        <p:sp>
          <p:nvSpPr>
            <p:cNvPr id="35877" name="Text Box 11"/>
            <p:cNvSpPr txBox="1">
              <a:spLocks noChangeArrowheads="1"/>
            </p:cNvSpPr>
            <p:nvPr/>
          </p:nvSpPr>
          <p:spPr bwMode="auto">
            <a:xfrm>
              <a:off x="1235" y="3470"/>
              <a:ext cx="91" cy="183"/>
            </a:xfrm>
            <a:prstGeom prst="rect">
              <a:avLst/>
            </a:prstGeom>
            <a:noFill/>
            <a:ln w="9525">
              <a:noFill/>
              <a:miter lim="800000"/>
              <a:headEnd/>
              <a:tailEnd/>
            </a:ln>
          </p:spPr>
          <p:txBody>
            <a:bodyPr lIns="0" tIns="0" rIns="0" bIns="0"/>
            <a:lstStyle/>
            <a:p>
              <a:pPr algn="just">
                <a:lnSpc>
                  <a:spcPct val="100000"/>
                </a:lnSpc>
              </a:pPr>
              <a:r>
                <a:rPr lang="en-US" altLang="zh-CN" sz="1800" i="1">
                  <a:solidFill>
                    <a:schemeClr val="tx1"/>
                  </a:solidFill>
                  <a:latin typeface="Times New Roman" pitchFamily="18" charset="0"/>
                </a:rPr>
                <a:t>O</a:t>
              </a:r>
            </a:p>
          </p:txBody>
        </p:sp>
        <p:sp>
          <p:nvSpPr>
            <p:cNvPr id="35878" name="Rectangle 12"/>
            <p:cNvSpPr>
              <a:spLocks noChangeArrowheads="1"/>
            </p:cNvSpPr>
            <p:nvPr/>
          </p:nvSpPr>
          <p:spPr bwMode="auto">
            <a:xfrm>
              <a:off x="1236" y="1200"/>
              <a:ext cx="107" cy="230"/>
            </a:xfrm>
            <a:prstGeom prst="rect">
              <a:avLst/>
            </a:prstGeom>
            <a:noFill/>
            <a:ln w="9525">
              <a:noFill/>
              <a:miter lim="800000"/>
              <a:headEnd/>
              <a:tailEnd/>
            </a:ln>
          </p:spPr>
          <p:txBody>
            <a:bodyPr wrap="none" lIns="0" tIns="0" rIns="0" bIns="0">
              <a:spAutoFit/>
            </a:bodyPr>
            <a:lstStyle/>
            <a:p>
              <a:pPr>
                <a:lnSpc>
                  <a:spcPct val="100000"/>
                </a:lnSpc>
              </a:pPr>
              <a:r>
                <a:rPr lang="en-US" altLang="zh-CN" i="1">
                  <a:solidFill>
                    <a:srgbClr val="000000"/>
                  </a:solidFill>
                  <a:latin typeface="Times New Roman" pitchFamily="18" charset="0"/>
                </a:rPr>
                <a:t>n</a:t>
              </a:r>
              <a:endParaRPr lang="en-US" altLang="zh-CN">
                <a:solidFill>
                  <a:schemeClr val="tx1"/>
                </a:solidFill>
                <a:latin typeface="Tahoma" pitchFamily="34" charset="0"/>
              </a:endParaRPr>
            </a:p>
          </p:txBody>
        </p:sp>
      </p:grpSp>
      <p:graphicFrame>
        <p:nvGraphicFramePr>
          <p:cNvPr id="35842" name="Object 13"/>
          <p:cNvGraphicFramePr>
            <a:graphicFrameLocks/>
          </p:cNvGraphicFramePr>
          <p:nvPr/>
        </p:nvGraphicFramePr>
        <p:xfrm>
          <a:off x="2363788" y="1941513"/>
          <a:ext cx="425450" cy="376237"/>
        </p:xfrm>
        <a:graphic>
          <a:graphicData uri="http://schemas.openxmlformats.org/presentationml/2006/ole">
            <p:oleObj spid="_x0000_s35842" r:id="rId4" imgW="241195" imgH="228501" progId="">
              <p:embed/>
            </p:oleObj>
          </a:graphicData>
        </a:graphic>
      </p:graphicFrame>
      <p:grpSp>
        <p:nvGrpSpPr>
          <p:cNvPr id="4" name="Group 14"/>
          <p:cNvGrpSpPr>
            <a:grpSpLocks/>
          </p:cNvGrpSpPr>
          <p:nvPr/>
        </p:nvGrpSpPr>
        <p:grpSpPr bwMode="auto">
          <a:xfrm>
            <a:off x="2784475" y="2770188"/>
            <a:ext cx="3663950" cy="2630487"/>
            <a:chOff x="3762" y="8985"/>
            <a:chExt cx="3050" cy="2493"/>
          </a:xfrm>
        </p:grpSpPr>
        <p:sp>
          <p:nvSpPr>
            <p:cNvPr id="35872" name="Arc 15"/>
            <p:cNvSpPr>
              <a:spLocks noChangeArrowheads="1"/>
            </p:cNvSpPr>
            <p:nvPr/>
          </p:nvSpPr>
          <p:spPr bwMode="auto">
            <a:xfrm flipH="1">
              <a:off x="5442" y="9725"/>
              <a:ext cx="1370" cy="1753"/>
            </a:xfrm>
            <a:custGeom>
              <a:avLst/>
              <a:gdLst>
                <a:gd name="T0" fmla="*/ 6951 w 21389"/>
                <a:gd name="T1" fmla="*/ -1 h 20451"/>
                <a:gd name="T2" fmla="*/ 21389 w 21389"/>
                <a:gd name="T3" fmla="*/ 17441 h 20451"/>
                <a:gd name="T4" fmla="*/ 6951 w 21389"/>
                <a:gd name="T5" fmla="*/ -1 h 20451"/>
                <a:gd name="T6" fmla="*/ 21389 w 21389"/>
                <a:gd name="T7" fmla="*/ 17441 h 20451"/>
                <a:gd name="T8" fmla="*/ 0 w 21389"/>
                <a:gd name="T9" fmla="*/ 20451 h 20451"/>
                <a:gd name="T10" fmla="*/ 0 60000 65536"/>
                <a:gd name="T11" fmla="*/ 0 60000 65536"/>
                <a:gd name="T12" fmla="*/ 0 60000 65536"/>
                <a:gd name="T13" fmla="*/ 0 60000 65536"/>
                <a:gd name="T14" fmla="*/ 0 60000 65536"/>
                <a:gd name="T15" fmla="*/ 0 w 21389"/>
                <a:gd name="T16" fmla="*/ 0 h 20451"/>
                <a:gd name="T17" fmla="*/ 21389 w 21389"/>
                <a:gd name="T18" fmla="*/ 20451 h 20451"/>
              </a:gdLst>
              <a:ahLst/>
              <a:cxnLst>
                <a:cxn ang="T10">
                  <a:pos x="T0" y="T1"/>
                </a:cxn>
                <a:cxn ang="T11">
                  <a:pos x="T2" y="T3"/>
                </a:cxn>
                <a:cxn ang="T12">
                  <a:pos x="T4" y="T5"/>
                </a:cxn>
                <a:cxn ang="T13">
                  <a:pos x="T6" y="T7"/>
                </a:cxn>
                <a:cxn ang="T14">
                  <a:pos x="T8" y="T9"/>
                </a:cxn>
              </a:cxnLst>
              <a:rect l="T15" t="T16" r="T17" b="T18"/>
              <a:pathLst>
                <a:path w="21389" h="20451" fill="none">
                  <a:moveTo>
                    <a:pt x="6951" y="-1"/>
                  </a:moveTo>
                  <a:cubicBezTo>
                    <a:pt x="14669" y="2623"/>
                    <a:pt x="20253" y="9369"/>
                    <a:pt x="21389" y="17441"/>
                  </a:cubicBezTo>
                </a:path>
                <a:path w="21389" h="20451" stroke="0">
                  <a:moveTo>
                    <a:pt x="6951" y="-1"/>
                  </a:moveTo>
                  <a:cubicBezTo>
                    <a:pt x="14669" y="2623"/>
                    <a:pt x="20253" y="9369"/>
                    <a:pt x="21389" y="17441"/>
                  </a:cubicBezTo>
                  <a:lnTo>
                    <a:pt x="0" y="20451"/>
                  </a:lnTo>
                  <a:close/>
                </a:path>
              </a:pathLst>
            </a:custGeom>
            <a:noFill/>
            <a:ln w="28575">
              <a:solidFill>
                <a:srgbClr val="00FF00"/>
              </a:solidFill>
              <a:round/>
              <a:headEnd/>
              <a:tailEnd/>
            </a:ln>
          </p:spPr>
          <p:txBody>
            <a:bodyPr/>
            <a:lstStyle/>
            <a:p>
              <a:endParaRPr lang="zh-CN" altLang="en-US"/>
            </a:p>
          </p:txBody>
        </p:sp>
        <p:sp>
          <p:nvSpPr>
            <p:cNvPr id="35873" name="Arc 16"/>
            <p:cNvSpPr>
              <a:spLocks noChangeArrowheads="1"/>
            </p:cNvSpPr>
            <p:nvPr/>
          </p:nvSpPr>
          <p:spPr bwMode="auto">
            <a:xfrm rot="664062">
              <a:off x="5959" y="9267"/>
              <a:ext cx="565" cy="434"/>
            </a:xfrm>
            <a:custGeom>
              <a:avLst/>
              <a:gdLst>
                <a:gd name="T0" fmla="*/ 140 w 21600"/>
                <a:gd name="T1" fmla="*/ 0 h 35127"/>
                <a:gd name="T2" fmla="*/ 21600 w 21600"/>
                <a:gd name="T3" fmla="*/ 21600 h 35127"/>
                <a:gd name="T4" fmla="*/ 16839 w 21600"/>
                <a:gd name="T5" fmla="*/ 35126 h 35127"/>
                <a:gd name="T6" fmla="*/ 140 w 21600"/>
                <a:gd name="T7" fmla="*/ 0 h 35127"/>
                <a:gd name="T8" fmla="*/ 21600 w 21600"/>
                <a:gd name="T9" fmla="*/ 21600 h 35127"/>
                <a:gd name="T10" fmla="*/ 16839 w 21600"/>
                <a:gd name="T11" fmla="*/ 35126 h 35127"/>
                <a:gd name="T12" fmla="*/ 0 w 21600"/>
                <a:gd name="T13" fmla="*/ 21600 h 35127"/>
                <a:gd name="T14" fmla="*/ 0 60000 65536"/>
                <a:gd name="T15" fmla="*/ 0 60000 65536"/>
                <a:gd name="T16" fmla="*/ 0 60000 65536"/>
                <a:gd name="T17" fmla="*/ 0 60000 65536"/>
                <a:gd name="T18" fmla="*/ 0 60000 65536"/>
                <a:gd name="T19" fmla="*/ 0 60000 65536"/>
                <a:gd name="T20" fmla="*/ 0 60000 65536"/>
                <a:gd name="T21" fmla="*/ 0 w 21600"/>
                <a:gd name="T22" fmla="*/ 0 h 35127"/>
                <a:gd name="T23" fmla="*/ 21600 w 21600"/>
                <a:gd name="T24" fmla="*/ 35127 h 351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35127" fill="none">
                  <a:moveTo>
                    <a:pt x="140" y="0"/>
                  </a:moveTo>
                  <a:cubicBezTo>
                    <a:pt x="12015" y="77"/>
                    <a:pt x="21600" y="9725"/>
                    <a:pt x="21600" y="21600"/>
                  </a:cubicBezTo>
                  <a:cubicBezTo>
                    <a:pt x="21600" y="26519"/>
                    <a:pt x="19920" y="31291"/>
                    <a:pt x="16839" y="35126"/>
                  </a:cubicBezTo>
                </a:path>
                <a:path w="21600" h="35127" stroke="0">
                  <a:moveTo>
                    <a:pt x="140" y="0"/>
                  </a:moveTo>
                  <a:cubicBezTo>
                    <a:pt x="12015" y="77"/>
                    <a:pt x="21600" y="9725"/>
                    <a:pt x="21600" y="21600"/>
                  </a:cubicBezTo>
                  <a:cubicBezTo>
                    <a:pt x="21600" y="26519"/>
                    <a:pt x="19920" y="31291"/>
                    <a:pt x="16839" y="35126"/>
                  </a:cubicBezTo>
                  <a:lnTo>
                    <a:pt x="0" y="21600"/>
                  </a:lnTo>
                  <a:close/>
                </a:path>
              </a:pathLst>
            </a:custGeom>
            <a:noFill/>
            <a:ln w="28575">
              <a:solidFill>
                <a:srgbClr val="00FF00"/>
              </a:solidFill>
              <a:round/>
              <a:headEnd/>
              <a:tailEnd/>
            </a:ln>
          </p:spPr>
          <p:txBody>
            <a:bodyPr/>
            <a:lstStyle/>
            <a:p>
              <a:endParaRPr lang="zh-CN" altLang="en-US"/>
            </a:p>
          </p:txBody>
        </p:sp>
        <p:sp>
          <p:nvSpPr>
            <p:cNvPr id="35874" name="Line 17"/>
            <p:cNvSpPr>
              <a:spLocks noChangeShapeType="1"/>
            </p:cNvSpPr>
            <p:nvPr/>
          </p:nvSpPr>
          <p:spPr bwMode="auto">
            <a:xfrm flipH="1" flipV="1">
              <a:off x="3762" y="8985"/>
              <a:ext cx="2234" cy="225"/>
            </a:xfrm>
            <a:prstGeom prst="line">
              <a:avLst/>
            </a:prstGeom>
            <a:noFill/>
            <a:ln w="28575">
              <a:solidFill>
                <a:srgbClr val="00FF00"/>
              </a:solidFill>
              <a:round/>
              <a:headEnd/>
              <a:tailEnd/>
            </a:ln>
          </p:spPr>
          <p:txBody>
            <a:bodyPr/>
            <a:lstStyle/>
            <a:p>
              <a:endParaRPr lang="zh-CN" altLang="en-US"/>
            </a:p>
          </p:txBody>
        </p:sp>
      </p:grpSp>
      <p:sp>
        <p:nvSpPr>
          <p:cNvPr id="503826" name="Arc 18"/>
          <p:cNvSpPr>
            <a:spLocks noChangeArrowheads="1"/>
          </p:cNvSpPr>
          <p:nvPr/>
        </p:nvSpPr>
        <p:spPr bwMode="auto">
          <a:xfrm flipH="1">
            <a:off x="5635625" y="4341813"/>
            <a:ext cx="698500" cy="912812"/>
          </a:xfrm>
          <a:custGeom>
            <a:avLst/>
            <a:gdLst>
              <a:gd name="T0" fmla="*/ 11099 w 21462"/>
              <a:gd name="T1" fmla="*/ -1 h 18530"/>
              <a:gd name="T2" fmla="*/ 21461 w 21462"/>
              <a:gd name="T3" fmla="*/ 16092 h 18530"/>
              <a:gd name="T4" fmla="*/ 11099 w 21462"/>
              <a:gd name="T5" fmla="*/ -1 h 18530"/>
              <a:gd name="T6" fmla="*/ 21461 w 21462"/>
              <a:gd name="T7" fmla="*/ 16092 h 18530"/>
              <a:gd name="T8" fmla="*/ 0 w 21462"/>
              <a:gd name="T9" fmla="*/ 18530 h 18530"/>
              <a:gd name="T10" fmla="*/ 0 60000 65536"/>
              <a:gd name="T11" fmla="*/ 0 60000 65536"/>
              <a:gd name="T12" fmla="*/ 0 60000 65536"/>
              <a:gd name="T13" fmla="*/ 0 60000 65536"/>
              <a:gd name="T14" fmla="*/ 0 60000 65536"/>
              <a:gd name="T15" fmla="*/ 0 w 21462"/>
              <a:gd name="T16" fmla="*/ 0 h 18530"/>
              <a:gd name="T17" fmla="*/ 21462 w 21462"/>
              <a:gd name="T18" fmla="*/ 18530 h 18530"/>
            </a:gdLst>
            <a:ahLst/>
            <a:cxnLst>
              <a:cxn ang="T10">
                <a:pos x="T0" y="T1"/>
              </a:cxn>
              <a:cxn ang="T11">
                <a:pos x="T2" y="T3"/>
              </a:cxn>
              <a:cxn ang="T12">
                <a:pos x="T4" y="T5"/>
              </a:cxn>
              <a:cxn ang="T13">
                <a:pos x="T6" y="T7"/>
              </a:cxn>
              <a:cxn ang="T14">
                <a:pos x="T8" y="T9"/>
              </a:cxn>
            </a:cxnLst>
            <a:rect l="T15" t="T16" r="T17" b="T18"/>
            <a:pathLst>
              <a:path w="21462" h="18530" fill="none">
                <a:moveTo>
                  <a:pt x="11099" y="-1"/>
                </a:moveTo>
                <a:cubicBezTo>
                  <a:pt x="16871" y="3457"/>
                  <a:pt x="20702" y="9406"/>
                  <a:pt x="21461" y="16092"/>
                </a:cubicBezTo>
              </a:path>
              <a:path w="21462" h="18530" stroke="0">
                <a:moveTo>
                  <a:pt x="11099" y="-1"/>
                </a:moveTo>
                <a:cubicBezTo>
                  <a:pt x="16871" y="3457"/>
                  <a:pt x="20702" y="9406"/>
                  <a:pt x="21461" y="16092"/>
                </a:cubicBezTo>
                <a:lnTo>
                  <a:pt x="0" y="18530"/>
                </a:lnTo>
                <a:close/>
              </a:path>
            </a:pathLst>
          </a:custGeom>
          <a:noFill/>
          <a:ln w="28575">
            <a:solidFill>
              <a:srgbClr val="00FF00"/>
            </a:solidFill>
            <a:round/>
            <a:headEnd/>
            <a:tailEnd/>
          </a:ln>
        </p:spPr>
        <p:txBody>
          <a:bodyPr/>
          <a:lstStyle/>
          <a:p>
            <a:endParaRPr lang="zh-CN" altLang="en-US"/>
          </a:p>
        </p:txBody>
      </p:sp>
      <p:graphicFrame>
        <p:nvGraphicFramePr>
          <p:cNvPr id="35843" name="Object 19"/>
          <p:cNvGraphicFramePr>
            <a:graphicFrameLocks/>
          </p:cNvGraphicFramePr>
          <p:nvPr/>
        </p:nvGraphicFramePr>
        <p:xfrm>
          <a:off x="2386013" y="4295775"/>
          <a:ext cx="381000" cy="376238"/>
        </p:xfrm>
        <a:graphic>
          <a:graphicData uri="http://schemas.openxmlformats.org/presentationml/2006/ole">
            <p:oleObj spid="_x0000_s35843" r:id="rId5" imgW="215619" imgH="228303" progId="">
              <p:embed/>
            </p:oleObj>
          </a:graphicData>
        </a:graphic>
      </p:graphicFrame>
      <p:graphicFrame>
        <p:nvGraphicFramePr>
          <p:cNvPr id="35844" name="Object 20"/>
          <p:cNvGraphicFramePr>
            <a:graphicFrameLocks/>
          </p:cNvGraphicFramePr>
          <p:nvPr/>
        </p:nvGraphicFramePr>
        <p:xfrm>
          <a:off x="2386013" y="3613150"/>
          <a:ext cx="381000" cy="376238"/>
        </p:xfrm>
        <a:graphic>
          <a:graphicData uri="http://schemas.openxmlformats.org/presentationml/2006/ole">
            <p:oleObj spid="_x0000_s35844" r:id="rId6" imgW="215619" imgH="228303" progId="">
              <p:embed/>
            </p:oleObj>
          </a:graphicData>
        </a:graphic>
      </p:graphicFrame>
      <p:graphicFrame>
        <p:nvGraphicFramePr>
          <p:cNvPr id="35845" name="Object 21"/>
          <p:cNvGraphicFramePr>
            <a:graphicFrameLocks/>
          </p:cNvGraphicFramePr>
          <p:nvPr/>
        </p:nvGraphicFramePr>
        <p:xfrm>
          <a:off x="2386013" y="2551113"/>
          <a:ext cx="381000" cy="374650"/>
        </p:xfrm>
        <a:graphic>
          <a:graphicData uri="http://schemas.openxmlformats.org/presentationml/2006/ole">
            <p:oleObj spid="_x0000_s35845" r:id="rId7" imgW="203024" imgH="228402" progId="">
              <p:embed/>
            </p:oleObj>
          </a:graphicData>
        </a:graphic>
      </p:graphicFrame>
      <p:graphicFrame>
        <p:nvGraphicFramePr>
          <p:cNvPr id="35846" name="Object 22"/>
          <p:cNvGraphicFramePr>
            <a:graphicFrameLocks/>
          </p:cNvGraphicFramePr>
          <p:nvPr/>
        </p:nvGraphicFramePr>
        <p:xfrm>
          <a:off x="4070350" y="1989138"/>
          <a:ext cx="447675" cy="376237"/>
        </p:xfrm>
        <a:graphic>
          <a:graphicData uri="http://schemas.openxmlformats.org/presentationml/2006/ole">
            <p:oleObj spid="_x0000_s35846" r:id="rId8" imgW="253780" imgH="228402" progId="">
              <p:embed/>
            </p:oleObj>
          </a:graphicData>
        </a:graphic>
      </p:graphicFrame>
      <p:graphicFrame>
        <p:nvGraphicFramePr>
          <p:cNvPr id="35847" name="Object 23"/>
          <p:cNvGraphicFramePr>
            <a:graphicFrameLocks/>
          </p:cNvGraphicFramePr>
          <p:nvPr/>
        </p:nvGraphicFramePr>
        <p:xfrm>
          <a:off x="4059238" y="2559050"/>
          <a:ext cx="403225" cy="355600"/>
        </p:xfrm>
        <a:graphic>
          <a:graphicData uri="http://schemas.openxmlformats.org/presentationml/2006/ole">
            <p:oleObj spid="_x0000_s35847" r:id="rId9" imgW="228303" imgH="215619" progId="">
              <p:embed/>
            </p:oleObj>
          </a:graphicData>
        </a:graphic>
      </p:graphicFrame>
      <p:grpSp>
        <p:nvGrpSpPr>
          <p:cNvPr id="5" name="Group 24"/>
          <p:cNvGrpSpPr>
            <a:grpSpLocks/>
          </p:cNvGrpSpPr>
          <p:nvPr/>
        </p:nvGrpSpPr>
        <p:grpSpPr bwMode="auto">
          <a:xfrm>
            <a:off x="2809875" y="3759200"/>
            <a:ext cx="3276600" cy="539750"/>
            <a:chOff x="1392" y="2724"/>
            <a:chExt cx="2064" cy="339"/>
          </a:xfrm>
        </p:grpSpPr>
        <p:sp>
          <p:nvSpPr>
            <p:cNvPr id="35870" name="Arc 25"/>
            <p:cNvSpPr>
              <a:spLocks noChangeArrowheads="1"/>
            </p:cNvSpPr>
            <p:nvPr/>
          </p:nvSpPr>
          <p:spPr bwMode="auto">
            <a:xfrm rot="664062">
              <a:off x="3111" y="2894"/>
              <a:ext cx="345" cy="169"/>
            </a:xfrm>
            <a:custGeom>
              <a:avLst/>
              <a:gdLst>
                <a:gd name="T0" fmla="*/ -1 w 24959"/>
                <a:gd name="T1" fmla="*/ 262 h 33586"/>
                <a:gd name="T2" fmla="*/ 3359 w 24959"/>
                <a:gd name="T3" fmla="*/ 0 h 33586"/>
                <a:gd name="T4" fmla="*/ 24959 w 24959"/>
                <a:gd name="T5" fmla="*/ 21600 h 33586"/>
                <a:gd name="T6" fmla="*/ 21328 w 24959"/>
                <a:gd name="T7" fmla="*/ 33585 h 33586"/>
                <a:gd name="T8" fmla="*/ -1 w 24959"/>
                <a:gd name="T9" fmla="*/ 262 h 33586"/>
                <a:gd name="T10" fmla="*/ 3359 w 24959"/>
                <a:gd name="T11" fmla="*/ 0 h 33586"/>
                <a:gd name="T12" fmla="*/ 24959 w 24959"/>
                <a:gd name="T13" fmla="*/ 21600 h 33586"/>
                <a:gd name="T14" fmla="*/ 21328 w 24959"/>
                <a:gd name="T15" fmla="*/ 33585 h 33586"/>
                <a:gd name="T16" fmla="*/ 3359 w 24959"/>
                <a:gd name="T17" fmla="*/ 21600 h 335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959"/>
                <a:gd name="T28" fmla="*/ 0 h 33586"/>
                <a:gd name="T29" fmla="*/ 24959 w 24959"/>
                <a:gd name="T30" fmla="*/ 33586 h 3358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959" h="33586" fill="none">
                  <a:moveTo>
                    <a:pt x="-1" y="262"/>
                  </a:moveTo>
                  <a:cubicBezTo>
                    <a:pt x="1111" y="87"/>
                    <a:pt x="2234" y="-1"/>
                    <a:pt x="3359" y="0"/>
                  </a:cubicBezTo>
                  <a:cubicBezTo>
                    <a:pt x="15288" y="0"/>
                    <a:pt x="24959" y="9670"/>
                    <a:pt x="24959" y="21600"/>
                  </a:cubicBezTo>
                  <a:cubicBezTo>
                    <a:pt x="24959" y="25866"/>
                    <a:pt x="23695" y="30036"/>
                    <a:pt x="21328" y="33585"/>
                  </a:cubicBezTo>
                </a:path>
                <a:path w="24959" h="33586" stroke="0">
                  <a:moveTo>
                    <a:pt x="-1" y="262"/>
                  </a:moveTo>
                  <a:cubicBezTo>
                    <a:pt x="1111" y="87"/>
                    <a:pt x="2234" y="-1"/>
                    <a:pt x="3359" y="0"/>
                  </a:cubicBezTo>
                  <a:cubicBezTo>
                    <a:pt x="15288" y="0"/>
                    <a:pt x="24959" y="9670"/>
                    <a:pt x="24959" y="21600"/>
                  </a:cubicBezTo>
                  <a:cubicBezTo>
                    <a:pt x="24959" y="25866"/>
                    <a:pt x="23695" y="30036"/>
                    <a:pt x="21328" y="33585"/>
                  </a:cubicBezTo>
                  <a:lnTo>
                    <a:pt x="3359" y="21600"/>
                  </a:lnTo>
                  <a:close/>
                </a:path>
              </a:pathLst>
            </a:custGeom>
            <a:noFill/>
            <a:ln w="28575">
              <a:solidFill>
                <a:srgbClr val="00FF00"/>
              </a:solidFill>
              <a:round/>
              <a:headEnd/>
              <a:tailEnd/>
            </a:ln>
          </p:spPr>
          <p:txBody>
            <a:bodyPr/>
            <a:lstStyle/>
            <a:p>
              <a:endParaRPr lang="zh-CN" altLang="en-US"/>
            </a:p>
          </p:txBody>
        </p:sp>
        <p:sp>
          <p:nvSpPr>
            <p:cNvPr id="35871" name="Line 26"/>
            <p:cNvSpPr>
              <a:spLocks noChangeShapeType="1"/>
            </p:cNvSpPr>
            <p:nvPr/>
          </p:nvSpPr>
          <p:spPr bwMode="auto">
            <a:xfrm flipH="1" flipV="1">
              <a:off x="1392" y="2724"/>
              <a:ext cx="1767" cy="142"/>
            </a:xfrm>
            <a:prstGeom prst="line">
              <a:avLst/>
            </a:prstGeom>
            <a:noFill/>
            <a:ln w="28575">
              <a:solidFill>
                <a:srgbClr val="00FF00"/>
              </a:solidFill>
              <a:round/>
              <a:headEnd/>
              <a:tailEnd/>
            </a:ln>
          </p:spPr>
          <p:txBody>
            <a:bodyPr/>
            <a:lstStyle/>
            <a:p>
              <a:endParaRPr lang="zh-CN" altLang="en-US"/>
            </a:p>
          </p:txBody>
        </p:sp>
      </p:grpSp>
      <p:sp>
        <p:nvSpPr>
          <p:cNvPr id="503835" name="Arc 27"/>
          <p:cNvSpPr>
            <a:spLocks noChangeArrowheads="1"/>
          </p:cNvSpPr>
          <p:nvPr/>
        </p:nvSpPr>
        <p:spPr bwMode="auto">
          <a:xfrm flipH="1">
            <a:off x="5862638" y="4786313"/>
            <a:ext cx="319087" cy="401637"/>
          </a:xfrm>
          <a:custGeom>
            <a:avLst/>
            <a:gdLst>
              <a:gd name="T0" fmla="*/ 8992 w 21370"/>
              <a:gd name="T1" fmla="*/ 0 h 19639"/>
              <a:gd name="T2" fmla="*/ 21369 w 21370"/>
              <a:gd name="T3" fmla="*/ 16495 h 19639"/>
              <a:gd name="T4" fmla="*/ 8992 w 21370"/>
              <a:gd name="T5" fmla="*/ 0 h 19639"/>
              <a:gd name="T6" fmla="*/ 21369 w 21370"/>
              <a:gd name="T7" fmla="*/ 16495 h 19639"/>
              <a:gd name="T8" fmla="*/ 0 w 21370"/>
              <a:gd name="T9" fmla="*/ 19639 h 19639"/>
              <a:gd name="T10" fmla="*/ 0 60000 65536"/>
              <a:gd name="T11" fmla="*/ 0 60000 65536"/>
              <a:gd name="T12" fmla="*/ 0 60000 65536"/>
              <a:gd name="T13" fmla="*/ 0 60000 65536"/>
              <a:gd name="T14" fmla="*/ 0 60000 65536"/>
              <a:gd name="T15" fmla="*/ 0 w 21370"/>
              <a:gd name="T16" fmla="*/ 0 h 19639"/>
              <a:gd name="T17" fmla="*/ 21370 w 21370"/>
              <a:gd name="T18" fmla="*/ 19639 h 19639"/>
            </a:gdLst>
            <a:ahLst/>
            <a:cxnLst>
              <a:cxn ang="T10">
                <a:pos x="T0" y="T1"/>
              </a:cxn>
              <a:cxn ang="T11">
                <a:pos x="T2" y="T3"/>
              </a:cxn>
              <a:cxn ang="T12">
                <a:pos x="T4" y="T5"/>
              </a:cxn>
              <a:cxn ang="T13">
                <a:pos x="T6" y="T7"/>
              </a:cxn>
              <a:cxn ang="T14">
                <a:pos x="T8" y="T9"/>
              </a:cxn>
            </a:cxnLst>
            <a:rect l="T15" t="T16" r="T17" b="T18"/>
            <a:pathLst>
              <a:path w="21370" h="19639" fill="none">
                <a:moveTo>
                  <a:pt x="8992" y="0"/>
                </a:moveTo>
                <a:cubicBezTo>
                  <a:pt x="15646" y="3046"/>
                  <a:pt x="20304" y="9255"/>
                  <a:pt x="21369" y="16495"/>
                </a:cubicBezTo>
              </a:path>
              <a:path w="21370" h="19639" stroke="0">
                <a:moveTo>
                  <a:pt x="8992" y="0"/>
                </a:moveTo>
                <a:cubicBezTo>
                  <a:pt x="15646" y="3046"/>
                  <a:pt x="20304" y="9255"/>
                  <a:pt x="21369" y="16495"/>
                </a:cubicBezTo>
                <a:lnTo>
                  <a:pt x="0" y="19639"/>
                </a:lnTo>
                <a:close/>
              </a:path>
            </a:pathLst>
          </a:custGeom>
          <a:noFill/>
          <a:ln w="28575">
            <a:solidFill>
              <a:srgbClr val="00FF00"/>
            </a:solidFill>
            <a:round/>
            <a:headEnd/>
            <a:tailEnd/>
          </a:ln>
        </p:spPr>
        <p:txBody>
          <a:bodyPr/>
          <a:lstStyle/>
          <a:p>
            <a:endParaRPr lang="zh-CN" altLang="en-US"/>
          </a:p>
        </p:txBody>
      </p:sp>
      <p:sp>
        <p:nvSpPr>
          <p:cNvPr id="503836" name="Arc 28"/>
          <p:cNvSpPr>
            <a:spLocks noChangeArrowheads="1"/>
          </p:cNvSpPr>
          <p:nvPr/>
        </p:nvSpPr>
        <p:spPr bwMode="auto">
          <a:xfrm rot="664062">
            <a:off x="5465763" y="4606925"/>
            <a:ext cx="620712" cy="139700"/>
          </a:xfrm>
          <a:custGeom>
            <a:avLst/>
            <a:gdLst>
              <a:gd name="T0" fmla="*/ 0 w 28789"/>
              <a:gd name="T1" fmla="*/ 1231 h 26904"/>
              <a:gd name="T2" fmla="*/ 7189 w 28789"/>
              <a:gd name="T3" fmla="*/ 0 h 26904"/>
              <a:gd name="T4" fmla="*/ 28789 w 28789"/>
              <a:gd name="T5" fmla="*/ 21600 h 26904"/>
              <a:gd name="T6" fmla="*/ 28127 w 28789"/>
              <a:gd name="T7" fmla="*/ 26903 h 26904"/>
              <a:gd name="T8" fmla="*/ 0 w 28789"/>
              <a:gd name="T9" fmla="*/ 1231 h 26904"/>
              <a:gd name="T10" fmla="*/ 7189 w 28789"/>
              <a:gd name="T11" fmla="*/ 0 h 26904"/>
              <a:gd name="T12" fmla="*/ 28789 w 28789"/>
              <a:gd name="T13" fmla="*/ 21600 h 26904"/>
              <a:gd name="T14" fmla="*/ 28127 w 28789"/>
              <a:gd name="T15" fmla="*/ 26903 h 26904"/>
              <a:gd name="T16" fmla="*/ 7189 w 28789"/>
              <a:gd name="T17" fmla="*/ 21600 h 269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789"/>
              <a:gd name="T28" fmla="*/ 0 h 26904"/>
              <a:gd name="T29" fmla="*/ 28789 w 28789"/>
              <a:gd name="T30" fmla="*/ 26904 h 269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789" h="26904" fill="none">
                <a:moveTo>
                  <a:pt x="0" y="1231"/>
                </a:moveTo>
                <a:cubicBezTo>
                  <a:pt x="2309" y="416"/>
                  <a:pt x="4740" y="-1"/>
                  <a:pt x="7189" y="0"/>
                </a:cubicBezTo>
                <a:cubicBezTo>
                  <a:pt x="19118" y="0"/>
                  <a:pt x="28789" y="9670"/>
                  <a:pt x="28789" y="21600"/>
                </a:cubicBezTo>
                <a:cubicBezTo>
                  <a:pt x="28789" y="23388"/>
                  <a:pt x="28566" y="25170"/>
                  <a:pt x="28127" y="26903"/>
                </a:cubicBezTo>
              </a:path>
              <a:path w="28789" h="26904" stroke="0">
                <a:moveTo>
                  <a:pt x="0" y="1231"/>
                </a:moveTo>
                <a:cubicBezTo>
                  <a:pt x="2309" y="416"/>
                  <a:pt x="4740" y="-1"/>
                  <a:pt x="7189" y="0"/>
                </a:cubicBezTo>
                <a:cubicBezTo>
                  <a:pt x="19118" y="0"/>
                  <a:pt x="28789" y="9670"/>
                  <a:pt x="28789" y="21600"/>
                </a:cubicBezTo>
                <a:cubicBezTo>
                  <a:pt x="28789" y="23388"/>
                  <a:pt x="28566" y="25170"/>
                  <a:pt x="28127" y="26903"/>
                </a:cubicBezTo>
                <a:lnTo>
                  <a:pt x="7189" y="21600"/>
                </a:lnTo>
                <a:close/>
              </a:path>
            </a:pathLst>
          </a:custGeom>
          <a:noFill/>
          <a:ln w="28575">
            <a:solidFill>
              <a:srgbClr val="00FF00"/>
            </a:solidFill>
            <a:round/>
            <a:headEnd/>
            <a:tailEnd/>
          </a:ln>
        </p:spPr>
        <p:txBody>
          <a:bodyPr/>
          <a:lstStyle/>
          <a:p>
            <a:endParaRPr lang="zh-CN" altLang="en-US"/>
          </a:p>
        </p:txBody>
      </p:sp>
      <p:sp>
        <p:nvSpPr>
          <p:cNvPr id="503837" name="Line 29"/>
          <p:cNvSpPr>
            <a:spLocks noChangeShapeType="1"/>
          </p:cNvSpPr>
          <p:nvPr/>
        </p:nvSpPr>
        <p:spPr bwMode="auto">
          <a:xfrm flipH="1" flipV="1">
            <a:off x="2828925" y="4389438"/>
            <a:ext cx="2667000" cy="152400"/>
          </a:xfrm>
          <a:prstGeom prst="line">
            <a:avLst/>
          </a:prstGeom>
          <a:noFill/>
          <a:ln w="28575">
            <a:solidFill>
              <a:srgbClr val="00FF00"/>
            </a:solidFill>
            <a:round/>
            <a:headEnd/>
            <a:tailEnd/>
          </a:ln>
        </p:spPr>
        <p:txBody>
          <a:bodyPr/>
          <a:lstStyle/>
          <a:p>
            <a:endParaRPr lang="zh-CN" altLang="en-US"/>
          </a:p>
        </p:txBody>
      </p:sp>
      <p:graphicFrame>
        <p:nvGraphicFramePr>
          <p:cNvPr id="35848" name="Object 30"/>
          <p:cNvGraphicFramePr>
            <a:graphicFrameLocks/>
          </p:cNvGraphicFramePr>
          <p:nvPr/>
        </p:nvGraphicFramePr>
        <p:xfrm>
          <a:off x="4105275" y="3475038"/>
          <a:ext cx="538163" cy="355600"/>
        </p:xfrm>
        <a:graphic>
          <a:graphicData uri="http://schemas.openxmlformats.org/presentationml/2006/ole">
            <p:oleObj spid="_x0000_s35848" r:id="rId10" imgW="228303" imgH="215619" progId="">
              <p:embed/>
            </p:oleObj>
          </a:graphicData>
        </a:graphic>
      </p:graphicFrame>
      <p:graphicFrame>
        <p:nvGraphicFramePr>
          <p:cNvPr id="35849" name="Object 31"/>
          <p:cNvGraphicFramePr>
            <a:graphicFrameLocks/>
          </p:cNvGraphicFramePr>
          <p:nvPr/>
        </p:nvGraphicFramePr>
        <p:xfrm>
          <a:off x="4105275" y="4084638"/>
          <a:ext cx="509588" cy="377825"/>
        </p:xfrm>
        <a:graphic>
          <a:graphicData uri="http://schemas.openxmlformats.org/presentationml/2006/ole">
            <p:oleObj spid="_x0000_s35849" r:id="rId11" imgW="228600" imgH="228600" progId="">
              <p:embed/>
            </p:oleObj>
          </a:graphicData>
        </a:graphic>
      </p:graphicFrame>
      <p:graphicFrame>
        <p:nvGraphicFramePr>
          <p:cNvPr id="35850" name="Object 32"/>
          <p:cNvGraphicFramePr>
            <a:graphicFrameLocks/>
          </p:cNvGraphicFramePr>
          <p:nvPr/>
        </p:nvGraphicFramePr>
        <p:xfrm>
          <a:off x="5116513" y="1739900"/>
          <a:ext cx="2351087" cy="376238"/>
        </p:xfrm>
        <a:graphic>
          <a:graphicData uri="http://schemas.openxmlformats.org/presentationml/2006/ole">
            <p:oleObj spid="_x0000_s35850" r:id="rId12" imgW="1282700" imgH="228600" progId="">
              <p:embed/>
            </p:oleObj>
          </a:graphicData>
        </a:graphic>
      </p:graphicFrame>
      <p:sp>
        <p:nvSpPr>
          <p:cNvPr id="503841" name="Line 33"/>
          <p:cNvSpPr>
            <a:spLocks noChangeShapeType="1"/>
          </p:cNvSpPr>
          <p:nvPr/>
        </p:nvSpPr>
        <p:spPr bwMode="auto">
          <a:xfrm>
            <a:off x="6086475" y="2503488"/>
            <a:ext cx="0" cy="2667000"/>
          </a:xfrm>
          <a:prstGeom prst="line">
            <a:avLst/>
          </a:prstGeom>
          <a:noFill/>
          <a:ln w="12700">
            <a:solidFill>
              <a:srgbClr val="FF0000"/>
            </a:solidFill>
            <a:prstDash val="dash"/>
            <a:miter lim="800000"/>
            <a:headEnd/>
            <a:tailEnd/>
          </a:ln>
        </p:spPr>
        <p:txBody>
          <a:bodyPr/>
          <a:lstStyle/>
          <a:p>
            <a:endParaRPr lang="zh-CN" altLang="en-US"/>
          </a:p>
        </p:txBody>
      </p:sp>
      <p:sp>
        <p:nvSpPr>
          <p:cNvPr id="503842" name="Text Box 34"/>
          <p:cNvSpPr txBox="1">
            <a:spLocks noChangeArrowheads="1"/>
          </p:cNvSpPr>
          <p:nvPr/>
        </p:nvSpPr>
        <p:spPr bwMode="auto">
          <a:xfrm>
            <a:off x="5718175" y="5075238"/>
            <a:ext cx="715963" cy="396875"/>
          </a:xfrm>
          <a:prstGeom prst="rect">
            <a:avLst/>
          </a:prstGeom>
          <a:noFill/>
          <a:ln w="9525">
            <a:noFill/>
            <a:miter lim="800000"/>
            <a:headEnd/>
            <a:tailEnd/>
          </a:ln>
        </p:spPr>
        <p:txBody>
          <a:bodyPr wrap="none">
            <a:spAutoFit/>
          </a:bodyPr>
          <a:lstStyle/>
          <a:p>
            <a:pPr>
              <a:lnSpc>
                <a:spcPct val="100000"/>
              </a:lnSpc>
            </a:pPr>
            <a:r>
              <a:rPr lang="en-US" altLang="zh-CN" sz="2000" i="1">
                <a:solidFill>
                  <a:srgbClr val="FF0000"/>
                </a:solidFill>
                <a:latin typeface="Times New Roman" pitchFamily="18" charset="0"/>
              </a:rPr>
              <a:t>T</a:t>
            </a:r>
            <a:r>
              <a:rPr lang="en-US" altLang="zh-CN" sz="2000" baseline="-25000">
                <a:solidFill>
                  <a:srgbClr val="FF0000"/>
                </a:solidFill>
                <a:latin typeface="Times New Roman" pitchFamily="18" charset="0"/>
              </a:rPr>
              <a:t>emax</a:t>
            </a:r>
            <a:endParaRPr lang="en-US" altLang="zh-CN" sz="3200" baseline="-25000">
              <a:solidFill>
                <a:srgbClr val="FF0000"/>
              </a:solidFill>
              <a:latin typeface="Times New Roman" pitchFamily="18" charset="0"/>
            </a:endParaRPr>
          </a:p>
        </p:txBody>
      </p:sp>
      <p:sp>
        <p:nvSpPr>
          <p:cNvPr id="35863" name="Text Box 35"/>
          <p:cNvSpPr txBox="1">
            <a:spLocks noChangeArrowheads="1"/>
          </p:cNvSpPr>
          <p:nvPr/>
        </p:nvSpPr>
        <p:spPr bwMode="auto">
          <a:xfrm>
            <a:off x="2752725" y="5602288"/>
            <a:ext cx="4254500" cy="396875"/>
          </a:xfrm>
          <a:prstGeom prst="rect">
            <a:avLst/>
          </a:prstGeom>
          <a:noFill/>
          <a:ln w="9525">
            <a:noFill/>
            <a:miter lim="800000"/>
            <a:headEnd/>
            <a:tailEnd/>
          </a:ln>
        </p:spPr>
        <p:txBody>
          <a:bodyPr wrap="none">
            <a:spAutoFit/>
          </a:bodyPr>
          <a:lstStyle/>
          <a:p>
            <a:pPr>
              <a:lnSpc>
                <a:spcPct val="100000"/>
              </a:lnSpc>
            </a:pPr>
            <a:r>
              <a:rPr lang="zh-CN" altLang="en-US" sz="2000">
                <a:solidFill>
                  <a:schemeClr val="hlink"/>
                </a:solidFill>
                <a:latin typeface="Times New Roman" pitchFamily="18" charset="0"/>
              </a:rPr>
              <a:t>恒 </a:t>
            </a:r>
            <a:r>
              <a:rPr lang="en-US" altLang="zh-CN" sz="2000" i="1">
                <a:solidFill>
                  <a:schemeClr val="hlink"/>
                </a:solidFill>
                <a:latin typeface="Times New Roman" pitchFamily="18" charset="0"/>
              </a:rPr>
              <a:t>E</a:t>
            </a:r>
            <a:r>
              <a:rPr lang="en-US" altLang="zh-CN" sz="2000" baseline="-25000">
                <a:solidFill>
                  <a:schemeClr val="hlink"/>
                </a:solidFill>
                <a:latin typeface="Times New Roman" pitchFamily="18" charset="0"/>
              </a:rPr>
              <a:t>g</a:t>
            </a:r>
            <a:r>
              <a:rPr lang="en-US" altLang="zh-CN" sz="2000">
                <a:solidFill>
                  <a:schemeClr val="hlink"/>
                </a:solidFill>
                <a:latin typeface="Times New Roman" pitchFamily="18" charset="0"/>
              </a:rPr>
              <a:t> /</a:t>
            </a:r>
            <a:r>
              <a:rPr lang="en-US" altLang="zh-CN" sz="2000" i="1">
                <a:solidFill>
                  <a:schemeClr val="hlink"/>
                </a:solidFill>
                <a:latin typeface="Times New Roman" pitchFamily="18" charset="0"/>
                <a:sym typeface="Symbol" pitchFamily="18" charset="2"/>
              </a:rPr>
              <a:t></a:t>
            </a:r>
            <a:r>
              <a:rPr lang="en-US" altLang="zh-CN" sz="2000" baseline="-25000">
                <a:solidFill>
                  <a:schemeClr val="hlink"/>
                </a:solidFill>
                <a:latin typeface="Times New Roman" pitchFamily="18" charset="0"/>
                <a:sym typeface="Symbol" pitchFamily="18" charset="2"/>
              </a:rPr>
              <a:t>1 </a:t>
            </a:r>
            <a:r>
              <a:rPr lang="zh-CN" altLang="en-US" sz="2000">
                <a:solidFill>
                  <a:schemeClr val="hlink"/>
                </a:solidFill>
                <a:latin typeface="Times New Roman" pitchFamily="18" charset="0"/>
              </a:rPr>
              <a:t>控制时变频调速的机械特性</a:t>
            </a:r>
          </a:p>
        </p:txBody>
      </p:sp>
      <p:sp>
        <p:nvSpPr>
          <p:cNvPr id="42"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43"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44"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45" name="Rectangle 16"/>
          <p:cNvSpPr>
            <a:spLocks noChangeArrowheads="1"/>
          </p:cNvSpPr>
          <p:nvPr/>
        </p:nvSpPr>
        <p:spPr bwMode="auto">
          <a:xfrm>
            <a:off x="0" y="2808288"/>
            <a:ext cx="1700213" cy="588962"/>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46"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47"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1000"/>
                                        <p:tgtEl>
                                          <p:spTgt spid="3584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5846"/>
                                        </p:tgtEl>
                                        <p:attrNameLst>
                                          <p:attrName>style.visibility</p:attrName>
                                        </p:attrNameLst>
                                      </p:cBhvr>
                                      <p:to>
                                        <p:strVal val="visible"/>
                                      </p:to>
                                    </p:set>
                                    <p:animEffect transition="in" filter="fade">
                                      <p:cBhvr>
                                        <p:cTn id="15" dur="1000"/>
                                        <p:tgtEl>
                                          <p:spTgt spid="35846"/>
                                        </p:tgtEl>
                                      </p:cBhvr>
                                    </p:animEffect>
                                  </p:childTnLst>
                                </p:cTn>
                              </p:par>
                            </p:childTnLst>
                          </p:cTn>
                        </p:par>
                        <p:par>
                          <p:cTn id="16" fill="hold">
                            <p:stCondLst>
                              <p:cond delay="2500"/>
                            </p:stCondLst>
                            <p:childTnLst>
                              <p:par>
                                <p:cTn id="17" presetID="22" presetClass="entr" presetSubtype="1" fill="hold" grpId="0" nodeType="afterEffect">
                                  <p:stCondLst>
                                    <p:cond delay="0"/>
                                  </p:stCondLst>
                                  <p:childTnLst>
                                    <p:set>
                                      <p:cBhvr>
                                        <p:cTn id="18" dur="1" fill="hold">
                                          <p:stCondLst>
                                            <p:cond delay="0"/>
                                          </p:stCondLst>
                                        </p:cTn>
                                        <p:tgtEl>
                                          <p:spTgt spid="503841"/>
                                        </p:tgtEl>
                                        <p:attrNameLst>
                                          <p:attrName>style.visibility</p:attrName>
                                        </p:attrNameLst>
                                      </p:cBhvr>
                                      <p:to>
                                        <p:strVal val="visible"/>
                                      </p:to>
                                    </p:set>
                                    <p:animEffect transition="in" filter="wipe(up)">
                                      <p:cBhvr>
                                        <p:cTn id="19" dur="1000"/>
                                        <p:tgtEl>
                                          <p:spTgt spid="503841"/>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503842"/>
                                        </p:tgtEl>
                                        <p:attrNameLst>
                                          <p:attrName>style.visibility</p:attrName>
                                        </p:attrNameLst>
                                      </p:cBhvr>
                                      <p:to>
                                        <p:strVal val="visible"/>
                                      </p:to>
                                    </p:set>
                                    <p:animEffect transition="in" filter="fade">
                                      <p:cBhvr>
                                        <p:cTn id="23" dur="1000"/>
                                        <p:tgtEl>
                                          <p:spTgt spid="503842"/>
                                        </p:tgtEl>
                                      </p:cBhvr>
                                    </p:animEffect>
                                  </p:childTnLst>
                                </p:cTn>
                              </p:par>
                            </p:childTnLst>
                          </p:cTn>
                        </p:par>
                        <p:par>
                          <p:cTn id="24" fill="hold">
                            <p:stCondLst>
                              <p:cond delay="4500"/>
                            </p:stCondLst>
                            <p:childTnLst>
                              <p:par>
                                <p:cTn id="25" presetID="10" presetClass="entr" presetSubtype="0" fill="hold" nodeType="afterEffect">
                                  <p:stCondLst>
                                    <p:cond delay="0"/>
                                  </p:stCondLst>
                                  <p:childTnLst>
                                    <p:set>
                                      <p:cBhvr>
                                        <p:cTn id="26" dur="1" fill="hold">
                                          <p:stCondLst>
                                            <p:cond delay="0"/>
                                          </p:stCondLst>
                                        </p:cTn>
                                        <p:tgtEl>
                                          <p:spTgt spid="35845"/>
                                        </p:tgtEl>
                                        <p:attrNameLst>
                                          <p:attrName>style.visibility</p:attrName>
                                        </p:attrNameLst>
                                      </p:cBhvr>
                                      <p:to>
                                        <p:strVal val="visible"/>
                                      </p:to>
                                    </p:set>
                                    <p:animEffect transition="in" filter="fade">
                                      <p:cBhvr>
                                        <p:cTn id="27" dur="1000"/>
                                        <p:tgtEl>
                                          <p:spTgt spid="35845"/>
                                        </p:tgtEl>
                                      </p:cBhvr>
                                    </p:animEffect>
                                  </p:childTnLst>
                                </p:cTn>
                              </p:par>
                            </p:childTnLst>
                          </p:cTn>
                        </p:par>
                        <p:par>
                          <p:cTn id="28" fill="hold">
                            <p:stCondLst>
                              <p:cond delay="5500"/>
                            </p:stCondLst>
                            <p:childTnLst>
                              <p:par>
                                <p:cTn id="29" presetID="22" presetClass="entr" presetSubtype="1"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up)">
                                      <p:cBhvr>
                                        <p:cTn id="31" dur="1000"/>
                                        <p:tgtEl>
                                          <p:spTgt spid="4"/>
                                        </p:tgtEl>
                                      </p:cBhvr>
                                    </p:animEffect>
                                  </p:childTnLst>
                                </p:cTn>
                              </p:par>
                            </p:childTnLst>
                          </p:cTn>
                        </p:par>
                        <p:par>
                          <p:cTn id="32" fill="hold">
                            <p:stCondLst>
                              <p:cond delay="6500"/>
                            </p:stCondLst>
                            <p:childTnLst>
                              <p:par>
                                <p:cTn id="33" presetID="10" presetClass="entr" presetSubtype="0" fill="hold" nodeType="afterEffect">
                                  <p:stCondLst>
                                    <p:cond delay="0"/>
                                  </p:stCondLst>
                                  <p:childTnLst>
                                    <p:set>
                                      <p:cBhvr>
                                        <p:cTn id="34" dur="1" fill="hold">
                                          <p:stCondLst>
                                            <p:cond delay="0"/>
                                          </p:stCondLst>
                                        </p:cTn>
                                        <p:tgtEl>
                                          <p:spTgt spid="35847"/>
                                        </p:tgtEl>
                                        <p:attrNameLst>
                                          <p:attrName>style.visibility</p:attrName>
                                        </p:attrNameLst>
                                      </p:cBhvr>
                                      <p:to>
                                        <p:strVal val="visible"/>
                                      </p:to>
                                    </p:set>
                                    <p:animEffect transition="in" filter="fade">
                                      <p:cBhvr>
                                        <p:cTn id="35" dur="1000"/>
                                        <p:tgtEl>
                                          <p:spTgt spid="35847"/>
                                        </p:tgtEl>
                                      </p:cBhvr>
                                    </p:animEffect>
                                  </p:childTnLst>
                                </p:cTn>
                              </p:par>
                            </p:childTnLst>
                          </p:cTn>
                        </p:par>
                        <p:par>
                          <p:cTn id="36" fill="hold">
                            <p:stCondLst>
                              <p:cond delay="7500"/>
                            </p:stCondLst>
                            <p:childTnLst>
                              <p:par>
                                <p:cTn id="37" presetID="10" presetClass="entr" presetSubtype="0" fill="hold" nodeType="afterEffect">
                                  <p:stCondLst>
                                    <p:cond delay="0"/>
                                  </p:stCondLst>
                                  <p:childTnLst>
                                    <p:set>
                                      <p:cBhvr>
                                        <p:cTn id="38" dur="1" fill="hold">
                                          <p:stCondLst>
                                            <p:cond delay="0"/>
                                          </p:stCondLst>
                                        </p:cTn>
                                        <p:tgtEl>
                                          <p:spTgt spid="35844"/>
                                        </p:tgtEl>
                                        <p:attrNameLst>
                                          <p:attrName>style.visibility</p:attrName>
                                        </p:attrNameLst>
                                      </p:cBhvr>
                                      <p:to>
                                        <p:strVal val="visible"/>
                                      </p:to>
                                    </p:set>
                                    <p:animEffect transition="in" filter="fade">
                                      <p:cBhvr>
                                        <p:cTn id="39" dur="1000"/>
                                        <p:tgtEl>
                                          <p:spTgt spid="35844"/>
                                        </p:tgtEl>
                                      </p:cBhvr>
                                    </p:animEffect>
                                  </p:childTnLst>
                                </p:cTn>
                              </p:par>
                            </p:childTnLst>
                          </p:cTn>
                        </p:par>
                        <p:par>
                          <p:cTn id="40" fill="hold">
                            <p:stCondLst>
                              <p:cond delay="8500"/>
                            </p:stCondLst>
                            <p:childTnLst>
                              <p:par>
                                <p:cTn id="41" presetID="22" presetClass="entr" presetSubtype="8"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1000"/>
                                        <p:tgtEl>
                                          <p:spTgt spid="5"/>
                                        </p:tgtEl>
                                      </p:cBhvr>
                                    </p:animEffect>
                                  </p:childTnLst>
                                </p:cTn>
                              </p:par>
                            </p:childTnLst>
                          </p:cTn>
                        </p:par>
                        <p:par>
                          <p:cTn id="44" fill="hold">
                            <p:stCondLst>
                              <p:cond delay="9500"/>
                            </p:stCondLst>
                            <p:childTnLst>
                              <p:par>
                                <p:cTn id="45" presetID="22" presetClass="entr" presetSubtype="1" fill="hold" grpId="0" nodeType="afterEffect">
                                  <p:stCondLst>
                                    <p:cond delay="0"/>
                                  </p:stCondLst>
                                  <p:childTnLst>
                                    <p:set>
                                      <p:cBhvr>
                                        <p:cTn id="46" dur="1" fill="hold">
                                          <p:stCondLst>
                                            <p:cond delay="0"/>
                                          </p:stCondLst>
                                        </p:cTn>
                                        <p:tgtEl>
                                          <p:spTgt spid="503826"/>
                                        </p:tgtEl>
                                        <p:attrNameLst>
                                          <p:attrName>style.visibility</p:attrName>
                                        </p:attrNameLst>
                                      </p:cBhvr>
                                      <p:to>
                                        <p:strVal val="visible"/>
                                      </p:to>
                                    </p:set>
                                    <p:animEffect transition="in" filter="wipe(up)">
                                      <p:cBhvr>
                                        <p:cTn id="47" dur="1000"/>
                                        <p:tgtEl>
                                          <p:spTgt spid="503826"/>
                                        </p:tgtEl>
                                      </p:cBhvr>
                                    </p:animEffect>
                                  </p:childTnLst>
                                </p:cTn>
                              </p:par>
                            </p:childTnLst>
                          </p:cTn>
                        </p:par>
                        <p:par>
                          <p:cTn id="48" fill="hold">
                            <p:stCondLst>
                              <p:cond delay="10500"/>
                            </p:stCondLst>
                            <p:childTnLst>
                              <p:par>
                                <p:cTn id="49" presetID="10" presetClass="entr" presetSubtype="0" fill="hold" nodeType="afterEffect">
                                  <p:stCondLst>
                                    <p:cond delay="0"/>
                                  </p:stCondLst>
                                  <p:childTnLst>
                                    <p:set>
                                      <p:cBhvr>
                                        <p:cTn id="50" dur="1" fill="hold">
                                          <p:stCondLst>
                                            <p:cond delay="0"/>
                                          </p:stCondLst>
                                        </p:cTn>
                                        <p:tgtEl>
                                          <p:spTgt spid="35848"/>
                                        </p:tgtEl>
                                        <p:attrNameLst>
                                          <p:attrName>style.visibility</p:attrName>
                                        </p:attrNameLst>
                                      </p:cBhvr>
                                      <p:to>
                                        <p:strVal val="visible"/>
                                      </p:to>
                                    </p:set>
                                    <p:animEffect transition="in" filter="fade">
                                      <p:cBhvr>
                                        <p:cTn id="51" dur="2000"/>
                                        <p:tgtEl>
                                          <p:spTgt spid="35848"/>
                                        </p:tgtEl>
                                      </p:cBhvr>
                                    </p:animEffect>
                                  </p:childTnLst>
                                </p:cTn>
                              </p:par>
                            </p:childTnLst>
                          </p:cTn>
                        </p:par>
                        <p:par>
                          <p:cTn id="52" fill="hold">
                            <p:stCondLst>
                              <p:cond delay="12500"/>
                            </p:stCondLst>
                            <p:childTnLst>
                              <p:par>
                                <p:cTn id="53" presetID="10" presetClass="entr" presetSubtype="0" fill="hold" nodeType="afterEffect">
                                  <p:stCondLst>
                                    <p:cond delay="0"/>
                                  </p:stCondLst>
                                  <p:childTnLst>
                                    <p:set>
                                      <p:cBhvr>
                                        <p:cTn id="54" dur="1" fill="hold">
                                          <p:stCondLst>
                                            <p:cond delay="0"/>
                                          </p:stCondLst>
                                        </p:cTn>
                                        <p:tgtEl>
                                          <p:spTgt spid="35843"/>
                                        </p:tgtEl>
                                        <p:attrNameLst>
                                          <p:attrName>style.visibility</p:attrName>
                                        </p:attrNameLst>
                                      </p:cBhvr>
                                      <p:to>
                                        <p:strVal val="visible"/>
                                      </p:to>
                                    </p:set>
                                    <p:animEffect transition="in" filter="fade">
                                      <p:cBhvr>
                                        <p:cTn id="55" dur="1000"/>
                                        <p:tgtEl>
                                          <p:spTgt spid="35843"/>
                                        </p:tgtEl>
                                      </p:cBhvr>
                                    </p:animEffect>
                                  </p:childTnLst>
                                </p:cTn>
                              </p:par>
                            </p:childTnLst>
                          </p:cTn>
                        </p:par>
                        <p:par>
                          <p:cTn id="56" fill="hold">
                            <p:stCondLst>
                              <p:cond delay="13500"/>
                            </p:stCondLst>
                            <p:childTnLst>
                              <p:par>
                                <p:cTn id="57" presetID="22" presetClass="entr" presetSubtype="8" fill="hold" grpId="0" nodeType="afterEffect">
                                  <p:stCondLst>
                                    <p:cond delay="0"/>
                                  </p:stCondLst>
                                  <p:childTnLst>
                                    <p:set>
                                      <p:cBhvr>
                                        <p:cTn id="58" dur="1" fill="hold">
                                          <p:stCondLst>
                                            <p:cond delay="0"/>
                                          </p:stCondLst>
                                        </p:cTn>
                                        <p:tgtEl>
                                          <p:spTgt spid="503837"/>
                                        </p:tgtEl>
                                        <p:attrNameLst>
                                          <p:attrName>style.visibility</p:attrName>
                                        </p:attrNameLst>
                                      </p:cBhvr>
                                      <p:to>
                                        <p:strVal val="visible"/>
                                      </p:to>
                                    </p:set>
                                    <p:animEffect transition="in" filter="wipe(left)">
                                      <p:cBhvr>
                                        <p:cTn id="59" dur="500"/>
                                        <p:tgtEl>
                                          <p:spTgt spid="503837"/>
                                        </p:tgtEl>
                                      </p:cBhvr>
                                    </p:animEffect>
                                  </p:childTnLst>
                                </p:cTn>
                              </p:par>
                            </p:childTnLst>
                          </p:cTn>
                        </p:par>
                        <p:par>
                          <p:cTn id="60" fill="hold">
                            <p:stCondLst>
                              <p:cond delay="14000"/>
                            </p:stCondLst>
                            <p:childTnLst>
                              <p:par>
                                <p:cTn id="61" presetID="22" presetClass="entr" presetSubtype="8" fill="hold" grpId="0" nodeType="afterEffect">
                                  <p:stCondLst>
                                    <p:cond delay="0"/>
                                  </p:stCondLst>
                                  <p:childTnLst>
                                    <p:set>
                                      <p:cBhvr>
                                        <p:cTn id="62" dur="1" fill="hold">
                                          <p:stCondLst>
                                            <p:cond delay="0"/>
                                          </p:stCondLst>
                                        </p:cTn>
                                        <p:tgtEl>
                                          <p:spTgt spid="503836"/>
                                        </p:tgtEl>
                                        <p:attrNameLst>
                                          <p:attrName>style.visibility</p:attrName>
                                        </p:attrNameLst>
                                      </p:cBhvr>
                                      <p:to>
                                        <p:strVal val="visible"/>
                                      </p:to>
                                    </p:set>
                                    <p:animEffect transition="in" filter="wipe(left)">
                                      <p:cBhvr>
                                        <p:cTn id="63" dur="500"/>
                                        <p:tgtEl>
                                          <p:spTgt spid="503836"/>
                                        </p:tgtEl>
                                      </p:cBhvr>
                                    </p:animEffect>
                                  </p:childTnLst>
                                </p:cTn>
                              </p:par>
                            </p:childTnLst>
                          </p:cTn>
                        </p:par>
                        <p:par>
                          <p:cTn id="64" fill="hold">
                            <p:stCondLst>
                              <p:cond delay="14500"/>
                            </p:stCondLst>
                            <p:childTnLst>
                              <p:par>
                                <p:cTn id="65" presetID="22" presetClass="entr" presetSubtype="1" fill="hold" grpId="0" nodeType="afterEffect">
                                  <p:stCondLst>
                                    <p:cond delay="0"/>
                                  </p:stCondLst>
                                  <p:childTnLst>
                                    <p:set>
                                      <p:cBhvr>
                                        <p:cTn id="66" dur="1" fill="hold">
                                          <p:stCondLst>
                                            <p:cond delay="0"/>
                                          </p:stCondLst>
                                        </p:cTn>
                                        <p:tgtEl>
                                          <p:spTgt spid="503835"/>
                                        </p:tgtEl>
                                        <p:attrNameLst>
                                          <p:attrName>style.visibility</p:attrName>
                                        </p:attrNameLst>
                                      </p:cBhvr>
                                      <p:to>
                                        <p:strVal val="visible"/>
                                      </p:to>
                                    </p:set>
                                    <p:animEffect transition="in" filter="wipe(up)">
                                      <p:cBhvr>
                                        <p:cTn id="67" dur="1000"/>
                                        <p:tgtEl>
                                          <p:spTgt spid="503835"/>
                                        </p:tgtEl>
                                      </p:cBhvr>
                                    </p:animEffect>
                                  </p:childTnLst>
                                </p:cTn>
                              </p:par>
                            </p:childTnLst>
                          </p:cTn>
                        </p:par>
                        <p:par>
                          <p:cTn id="68" fill="hold">
                            <p:stCondLst>
                              <p:cond delay="15500"/>
                            </p:stCondLst>
                            <p:childTnLst>
                              <p:par>
                                <p:cTn id="69" presetID="10" presetClass="entr" presetSubtype="0" fill="hold" nodeType="afterEffect">
                                  <p:stCondLst>
                                    <p:cond delay="0"/>
                                  </p:stCondLst>
                                  <p:childTnLst>
                                    <p:set>
                                      <p:cBhvr>
                                        <p:cTn id="70" dur="1" fill="hold">
                                          <p:stCondLst>
                                            <p:cond delay="0"/>
                                          </p:stCondLst>
                                        </p:cTn>
                                        <p:tgtEl>
                                          <p:spTgt spid="35849"/>
                                        </p:tgtEl>
                                        <p:attrNameLst>
                                          <p:attrName>style.visibility</p:attrName>
                                        </p:attrNameLst>
                                      </p:cBhvr>
                                      <p:to>
                                        <p:strVal val="visible"/>
                                      </p:to>
                                    </p:set>
                                    <p:animEffect transition="in" filter="fade">
                                      <p:cBhvr>
                                        <p:cTn id="71" dur="1000"/>
                                        <p:tgtEl>
                                          <p:spTgt spid="35849"/>
                                        </p:tgtEl>
                                      </p:cBhvr>
                                    </p:animEffect>
                                  </p:childTnLst>
                                </p:cTn>
                              </p:par>
                            </p:childTnLst>
                          </p:cTn>
                        </p:par>
                        <p:par>
                          <p:cTn id="72" fill="hold">
                            <p:stCondLst>
                              <p:cond delay="16500"/>
                            </p:stCondLst>
                            <p:childTnLst>
                              <p:par>
                                <p:cTn id="73" presetID="3" presetClass="entr" presetSubtype="10" fill="hold" nodeType="afterEffect">
                                  <p:stCondLst>
                                    <p:cond delay="0"/>
                                  </p:stCondLst>
                                  <p:childTnLst>
                                    <p:set>
                                      <p:cBhvr>
                                        <p:cTn id="74" dur="1" fill="hold">
                                          <p:stCondLst>
                                            <p:cond delay="0"/>
                                          </p:stCondLst>
                                        </p:cTn>
                                        <p:tgtEl>
                                          <p:spTgt spid="35850"/>
                                        </p:tgtEl>
                                        <p:attrNameLst>
                                          <p:attrName>style.visibility</p:attrName>
                                        </p:attrNameLst>
                                      </p:cBhvr>
                                      <p:to>
                                        <p:strVal val="visible"/>
                                      </p:to>
                                    </p:set>
                                    <p:animEffect transition="in" filter="blinds(horizontal)">
                                      <p:cBhvr>
                                        <p:cTn id="75" dur="1000"/>
                                        <p:tgtEl>
                                          <p:spTgt spid="35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26" grpId="0" animBg="1"/>
      <p:bldP spid="503835" grpId="0" animBg="1"/>
      <p:bldP spid="503836" grpId="0" animBg="1"/>
      <p:bldP spid="503837" grpId="0" animBg="1"/>
      <p:bldP spid="503841" grpId="0" animBg="1"/>
      <p:bldP spid="50384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a:xfrm>
            <a:off x="1682750" y="193675"/>
            <a:ext cx="7159625" cy="762000"/>
          </a:xfrm>
        </p:spPr>
        <p:txBody>
          <a:bodyPr/>
          <a:lstStyle/>
          <a:p>
            <a:pPr eaLnBrk="1" hangingPunct="1">
              <a:defRPr/>
            </a:pPr>
            <a:r>
              <a:rPr lang="zh-CN" altLang="en-US" sz="2800" smtClean="0">
                <a:solidFill>
                  <a:srgbClr val="FF0000"/>
                </a:solidFill>
                <a:effectLst>
                  <a:outerShdw blurRad="38100" dist="38100" dir="2700000" algn="tl">
                    <a:srgbClr val="C0C0C0"/>
                  </a:outerShdw>
                </a:effectLst>
                <a:ea typeface="宋体" pitchFamily="2" charset="-122"/>
              </a:rPr>
              <a:t>恒转子磁通控制 </a:t>
            </a:r>
          </a:p>
        </p:txBody>
      </p:sp>
      <p:sp>
        <p:nvSpPr>
          <p:cNvPr id="324611" name="Rectangle 3"/>
          <p:cNvSpPr>
            <a:spLocks noChangeArrowheads="1"/>
          </p:cNvSpPr>
          <p:nvPr/>
        </p:nvSpPr>
        <p:spPr bwMode="auto">
          <a:xfrm>
            <a:off x="1665288" y="979488"/>
            <a:ext cx="5976937" cy="576262"/>
          </a:xfrm>
          <a:prstGeom prst="rect">
            <a:avLst/>
          </a:prstGeom>
          <a:noFill/>
          <a:ln w="9525">
            <a:noFill/>
            <a:miter lim="800000"/>
          </a:ln>
          <a:effectLst/>
        </p:spPr>
        <p:txBody>
          <a:bodyPr/>
          <a:lstStyle/>
          <a:p>
            <a:pPr algn="just">
              <a:lnSpc>
                <a:spcPct val="100000"/>
              </a:lnSpc>
              <a:buClr>
                <a:srgbClr val="FF9933"/>
              </a:buClr>
              <a:defRPr/>
            </a:pPr>
            <a:r>
              <a:rPr lang="zh-CN" altLang="en-US" sz="2000">
                <a:solidFill>
                  <a:srgbClr val="CC0000"/>
                </a:solidFill>
                <a:effectLst>
                  <a:outerShdw blurRad="38100" dist="38100" dir="2700000" algn="tl">
                    <a:srgbClr val="C0C0C0"/>
                  </a:outerShdw>
                </a:effectLst>
                <a:latin typeface="Arial" pitchFamily="34" charset="0"/>
              </a:rPr>
              <a:t>保持转子磁通恒定： </a:t>
            </a:r>
          </a:p>
        </p:txBody>
      </p:sp>
      <p:sp>
        <p:nvSpPr>
          <p:cNvPr id="36872"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36873" name="Rectangle 5"/>
          <p:cNvSpPr>
            <a:spLocks noChangeArrowheads="1"/>
          </p:cNvSpPr>
          <p:nvPr/>
        </p:nvSpPr>
        <p:spPr bwMode="auto">
          <a:xfrm>
            <a:off x="1704975" y="1612900"/>
            <a:ext cx="5256213" cy="407988"/>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定子电压</a:t>
            </a:r>
          </a:p>
        </p:txBody>
      </p:sp>
      <p:sp>
        <p:nvSpPr>
          <p:cNvPr id="36874" name="Rectangle 6"/>
          <p:cNvSpPr>
            <a:spLocks noChangeArrowheads="1"/>
          </p:cNvSpPr>
          <p:nvPr/>
        </p:nvSpPr>
        <p:spPr bwMode="auto">
          <a:xfrm>
            <a:off x="1692275" y="2185988"/>
            <a:ext cx="7285038" cy="390525"/>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除了补偿定子电阻压降外，还应补偿定子和转子漏抗压降。 </a:t>
            </a:r>
          </a:p>
        </p:txBody>
      </p:sp>
      <p:sp>
        <p:nvSpPr>
          <p:cNvPr id="36875" name="Rectangle 7"/>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36866" name="Object 10"/>
          <p:cNvGraphicFramePr>
            <a:graphicFrameLocks/>
          </p:cNvGraphicFramePr>
          <p:nvPr/>
        </p:nvGraphicFramePr>
        <p:xfrm>
          <a:off x="3983038" y="981075"/>
          <a:ext cx="1520825" cy="590550"/>
        </p:xfrm>
        <a:graphic>
          <a:graphicData uri="http://schemas.openxmlformats.org/presentationml/2006/ole">
            <p:oleObj spid="_x0000_s36866" r:id="rId3" imgW="558800" imgH="228600" progId="">
              <p:embed/>
            </p:oleObj>
          </a:graphicData>
        </a:graphic>
      </p:graphicFrame>
      <p:graphicFrame>
        <p:nvGraphicFramePr>
          <p:cNvPr id="36867" name="Object 11"/>
          <p:cNvGraphicFramePr>
            <a:graphicFrameLocks/>
          </p:cNvGraphicFramePr>
          <p:nvPr/>
        </p:nvGraphicFramePr>
        <p:xfrm>
          <a:off x="3087688" y="1552575"/>
          <a:ext cx="5780087" cy="568325"/>
        </p:xfrm>
        <a:graphic>
          <a:graphicData uri="http://schemas.openxmlformats.org/presentationml/2006/ole">
            <p:oleObj spid="_x0000_s36867" r:id="rId4" imgW="1905000" imgH="241300" progId="">
              <p:embed/>
            </p:oleObj>
          </a:graphicData>
        </a:graphic>
      </p:graphicFrame>
      <p:sp>
        <p:nvSpPr>
          <p:cNvPr id="36876" name="Rectangle 12"/>
          <p:cNvSpPr>
            <a:spLocks noChangeArrowheads="1"/>
          </p:cNvSpPr>
          <p:nvPr/>
        </p:nvSpPr>
        <p:spPr bwMode="auto">
          <a:xfrm>
            <a:off x="5499100" y="1049338"/>
            <a:ext cx="1152525" cy="576262"/>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b="0">
                <a:solidFill>
                  <a:schemeClr val="tx1"/>
                </a:solidFill>
                <a:latin typeface="Arial" pitchFamily="34" charset="0"/>
              </a:rPr>
              <a:t>常值</a:t>
            </a:r>
          </a:p>
        </p:txBody>
      </p:sp>
      <p:sp>
        <p:nvSpPr>
          <p:cNvPr id="36877" name="Rectangle 20"/>
          <p:cNvSpPr>
            <a:spLocks noChangeArrowheads="1"/>
          </p:cNvSpPr>
          <p:nvPr/>
        </p:nvSpPr>
        <p:spPr bwMode="auto">
          <a:xfrm>
            <a:off x="1692275" y="2857500"/>
            <a:ext cx="5976938" cy="576263"/>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转子电流</a:t>
            </a:r>
          </a:p>
        </p:txBody>
      </p:sp>
      <p:sp>
        <p:nvSpPr>
          <p:cNvPr id="36878" name="Rectangle 21"/>
          <p:cNvSpPr>
            <a:spLocks noChangeArrowheads="1"/>
          </p:cNvSpPr>
          <p:nvPr/>
        </p:nvSpPr>
        <p:spPr bwMode="auto">
          <a:xfrm>
            <a:off x="1666875" y="4021138"/>
            <a:ext cx="2592388" cy="576262"/>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电磁转矩 </a:t>
            </a:r>
          </a:p>
        </p:txBody>
      </p:sp>
      <p:graphicFrame>
        <p:nvGraphicFramePr>
          <p:cNvPr id="36868" name="Object 22"/>
          <p:cNvGraphicFramePr>
            <a:graphicFrameLocks/>
          </p:cNvGraphicFramePr>
          <p:nvPr/>
        </p:nvGraphicFramePr>
        <p:xfrm>
          <a:off x="3048000" y="2525713"/>
          <a:ext cx="2016125" cy="1304925"/>
        </p:xfrm>
        <a:graphic>
          <a:graphicData uri="http://schemas.openxmlformats.org/presentationml/2006/ole">
            <p:oleObj spid="_x0000_s36868" r:id="rId5" imgW="647700" imgH="419100" progId="">
              <p:embed/>
            </p:oleObj>
          </a:graphicData>
        </a:graphic>
      </p:graphicFrame>
      <p:graphicFrame>
        <p:nvGraphicFramePr>
          <p:cNvPr id="36869" name="Object 23"/>
          <p:cNvGraphicFramePr>
            <a:graphicFrameLocks/>
          </p:cNvGraphicFramePr>
          <p:nvPr/>
        </p:nvGraphicFramePr>
        <p:xfrm>
          <a:off x="2998788" y="3700463"/>
          <a:ext cx="4821237" cy="1468437"/>
        </p:xfrm>
        <a:graphic>
          <a:graphicData uri="http://schemas.openxmlformats.org/presentationml/2006/ole">
            <p:oleObj spid="_x0000_s36869" r:id="rId6" imgW="2501900" imgH="762000" progId="">
              <p:embed/>
            </p:oleObj>
          </a:graphicData>
        </a:graphic>
      </p:graphicFrame>
      <p:sp>
        <p:nvSpPr>
          <p:cNvPr id="324632" name="Rectangle 24"/>
          <p:cNvSpPr>
            <a:spLocks noChangeArrowheads="1"/>
          </p:cNvSpPr>
          <p:nvPr/>
        </p:nvSpPr>
        <p:spPr bwMode="auto">
          <a:xfrm>
            <a:off x="1738313" y="5164138"/>
            <a:ext cx="7391400" cy="693737"/>
          </a:xfrm>
          <a:prstGeom prst="rect">
            <a:avLst/>
          </a:prstGeom>
          <a:noFill/>
          <a:ln w="9525">
            <a:noFill/>
            <a:miter lim="800000"/>
          </a:ln>
          <a:effectLst/>
        </p:spPr>
        <p:txBody>
          <a:bodyPr/>
          <a:lstStyle/>
          <a:p>
            <a:pPr algn="just">
              <a:lnSpc>
                <a:spcPct val="100000"/>
              </a:lnSpc>
              <a:buClr>
                <a:srgbClr val="FF9933"/>
              </a:buClr>
              <a:buFont typeface="Wingdings" panose="05000000000000000000" pitchFamily="2" charset="2"/>
              <a:buNone/>
              <a:defRPr/>
            </a:pPr>
            <a:r>
              <a:rPr lang="zh-CN" altLang="en-US" sz="2000">
                <a:solidFill>
                  <a:schemeClr val="tx1"/>
                </a:solidFill>
                <a:latin typeface="Arial" panose="020B0604020202020204" pitchFamily="34" charset="0"/>
                <a:sym typeface="+mn-ea"/>
              </a:rPr>
              <a:t>机械特性完全是一条直线，可以获得和直流电动机一样的线性机械特性，</a:t>
            </a:r>
            <a:r>
              <a:rPr lang="zh-CN" altLang="en-US" sz="2000">
                <a:solidFill>
                  <a:srgbClr val="CC0000"/>
                </a:solidFill>
                <a:effectLst>
                  <a:outerShdw blurRad="38100" dist="38100" dir="2700000" algn="tl">
                    <a:srgbClr val="C0C0C0"/>
                  </a:outerShdw>
                </a:effectLst>
                <a:latin typeface="Arial" panose="020B0604020202020204" pitchFamily="34" charset="0"/>
                <a:sym typeface="+mn-ea"/>
              </a:rPr>
              <a:t>这正是高性能交流变频调速所要求的稳态性能。</a:t>
            </a:r>
          </a:p>
        </p:txBody>
      </p:sp>
      <p:grpSp>
        <p:nvGrpSpPr>
          <p:cNvPr id="2" name="Group 31"/>
          <p:cNvGrpSpPr>
            <a:grpSpLocks/>
          </p:cNvGrpSpPr>
          <p:nvPr/>
        </p:nvGrpSpPr>
        <p:grpSpPr bwMode="auto">
          <a:xfrm>
            <a:off x="1704975" y="933450"/>
            <a:ext cx="7439025" cy="5924550"/>
            <a:chOff x="1344" y="588"/>
            <a:chExt cx="5914" cy="3494"/>
          </a:xfrm>
        </p:grpSpPr>
        <p:sp>
          <p:nvSpPr>
            <p:cNvPr id="36887" name="Rectangle 32"/>
            <p:cNvSpPr>
              <a:spLocks noChangeArrowheads="1"/>
            </p:cNvSpPr>
            <p:nvPr/>
          </p:nvSpPr>
          <p:spPr bwMode="auto">
            <a:xfrm>
              <a:off x="1344" y="588"/>
              <a:ext cx="5914" cy="3494"/>
            </a:xfrm>
            <a:prstGeom prst="rect">
              <a:avLst/>
            </a:prstGeom>
            <a:solidFill>
              <a:schemeClr val="bg1"/>
            </a:solidFill>
            <a:ln w="9525">
              <a:noFill/>
              <a:miter lim="800000"/>
              <a:headEnd/>
              <a:tailEnd/>
            </a:ln>
          </p:spPr>
          <p:txBody>
            <a:bodyPr wrap="none" anchor="ctr"/>
            <a:lstStyle/>
            <a:p>
              <a:pPr algn="ctr"/>
              <a:endParaRPr lang="zh-CN" altLang="en-US"/>
            </a:p>
          </p:txBody>
        </p:sp>
        <p:pic>
          <p:nvPicPr>
            <p:cNvPr id="36888" name="Picture 33" descr="0512"/>
            <p:cNvPicPr>
              <a:picLocks noChangeAspect="1" noChangeArrowheads="1"/>
            </p:cNvPicPr>
            <p:nvPr/>
          </p:nvPicPr>
          <p:blipFill>
            <a:blip r:embed="rId7" cstate="print"/>
            <a:srcRect/>
            <a:stretch>
              <a:fillRect/>
            </a:stretch>
          </p:blipFill>
          <p:spPr bwMode="auto">
            <a:xfrm>
              <a:off x="1936" y="912"/>
              <a:ext cx="4908" cy="2267"/>
            </a:xfrm>
            <a:prstGeom prst="rect">
              <a:avLst/>
            </a:prstGeom>
            <a:noFill/>
            <a:ln w="9525">
              <a:noFill/>
              <a:miter lim="800000"/>
              <a:headEnd/>
              <a:tailEnd/>
            </a:ln>
          </p:spPr>
        </p:pic>
        <p:sp>
          <p:nvSpPr>
            <p:cNvPr id="36889" name="Rectangle 34"/>
            <p:cNvSpPr>
              <a:spLocks noChangeArrowheads="1"/>
            </p:cNvSpPr>
            <p:nvPr/>
          </p:nvSpPr>
          <p:spPr bwMode="auto">
            <a:xfrm>
              <a:off x="2508" y="3456"/>
              <a:ext cx="3868" cy="234"/>
            </a:xfrm>
            <a:prstGeom prst="rect">
              <a:avLst/>
            </a:prstGeom>
            <a:noFill/>
            <a:ln w="9525">
              <a:noFill/>
              <a:miter lim="800000"/>
              <a:headEnd/>
              <a:tailEnd/>
            </a:ln>
          </p:spPr>
          <p:txBody>
            <a:bodyPr wrap="none" anchor="ctr">
              <a:spAutoFit/>
            </a:bodyPr>
            <a:lstStyle/>
            <a:p>
              <a:pPr algn="ctr">
                <a:lnSpc>
                  <a:spcPct val="100000"/>
                </a:lnSpc>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5-12  </a:t>
              </a:r>
              <a:r>
                <a:rPr lang="zh-CN" altLang="en-US" sz="2000">
                  <a:solidFill>
                    <a:schemeClr val="tx1"/>
                  </a:solidFill>
                  <a:latin typeface="Times New Roman" pitchFamily="18" charset="0"/>
                </a:rPr>
                <a:t>感应电动机等值电路和感应电动势</a:t>
              </a:r>
            </a:p>
          </p:txBody>
        </p:sp>
      </p:grpSp>
      <p:sp>
        <p:nvSpPr>
          <p:cNvPr id="26"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7"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8"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9" name="Rectangle 16"/>
          <p:cNvSpPr>
            <a:spLocks noChangeArrowheads="1"/>
          </p:cNvSpPr>
          <p:nvPr/>
        </p:nvSpPr>
        <p:spPr bwMode="auto">
          <a:xfrm>
            <a:off x="0" y="2808288"/>
            <a:ext cx="1700213" cy="588962"/>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0"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1"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2"/>
                                        </p:tgtEl>
                                        <p:attrNameLst>
                                          <p:attrName>ppt_x</p:attrName>
                                        </p:attrNameLst>
                                      </p:cBhvr>
                                      <p:tavLst>
                                        <p:tav tm="0">
                                          <p:val>
                                            <p:strVal val="ppt_x"/>
                                          </p:val>
                                        </p:tav>
                                        <p:tav tm="100000">
                                          <p:val>
                                            <p:strVal val="ppt_x"/>
                                          </p:val>
                                        </p:tav>
                                      </p:tavLst>
                                    </p:anim>
                                    <p:anim calcmode="lin" valueType="num">
                                      <p:cBhvr additive="base">
                                        <p:cTn id="11" dur="500"/>
                                        <p:tgtEl>
                                          <p:spTgt spid="2"/>
                                        </p:tgtEl>
                                        <p:attrNameLst>
                                          <p:attrName>ppt_y</p:attrName>
                                        </p:attrNameLst>
                                      </p:cBhvr>
                                      <p:tavLst>
                                        <p:tav tm="0">
                                          <p:val>
                                            <p:strVal val="ppt_y"/>
                                          </p:val>
                                        </p:tav>
                                        <p:tav tm="100000">
                                          <p:val>
                                            <p:strVal val="1+ppt_h/2"/>
                                          </p:val>
                                        </p:tav>
                                      </p:tavLst>
                                    </p:anim>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1695450" y="222250"/>
            <a:ext cx="7215188" cy="762000"/>
          </a:xfrm>
        </p:spPr>
        <p:txBody>
          <a:bodyPr/>
          <a:lstStyle/>
          <a:p>
            <a:pPr eaLnBrk="1" hangingPunct="1"/>
            <a:r>
              <a:rPr lang="zh-CN" altLang="en-US" smtClean="0">
                <a:ea typeface="宋体" pitchFamily="2" charset="-122"/>
              </a:rPr>
              <a:t>不同控制方式下的机械特性 </a:t>
            </a:r>
          </a:p>
        </p:txBody>
      </p:sp>
      <p:sp>
        <p:nvSpPr>
          <p:cNvPr id="109571" name="Rectangle 3"/>
          <p:cNvSpPr>
            <a:spLocks noChangeArrowheads="1"/>
          </p:cNvSpPr>
          <p:nvPr/>
        </p:nvSpPr>
        <p:spPr bwMode="auto">
          <a:xfrm>
            <a:off x="1749425" y="6383338"/>
            <a:ext cx="6135688" cy="395287"/>
          </a:xfrm>
          <a:prstGeom prst="rect">
            <a:avLst/>
          </a:prstGeom>
          <a:noFill/>
          <a:ln w="9525">
            <a:noFill/>
            <a:miter lim="800000"/>
            <a:headEnd/>
            <a:tailEnd/>
          </a:ln>
        </p:spPr>
        <p:txBody>
          <a:bodyPr/>
          <a:lstStyle/>
          <a:p>
            <a:pPr>
              <a:lnSpc>
                <a:spcPct val="100000"/>
              </a:lnSpc>
              <a:buClr>
                <a:srgbClr val="FF9933"/>
              </a:buClr>
              <a:buFont typeface="Wingdings" pitchFamily="2" charset="2"/>
              <a:buNone/>
            </a:pPr>
            <a:r>
              <a:rPr lang="zh-CN" altLang="en-US" sz="2000">
                <a:solidFill>
                  <a:schemeClr val="tx1"/>
                </a:solidFill>
                <a:latin typeface="Arial" pitchFamily="34" charset="0"/>
              </a:rPr>
              <a:t>图</a:t>
            </a:r>
            <a:r>
              <a:rPr lang="en-US" altLang="zh-CN" sz="2000">
                <a:solidFill>
                  <a:schemeClr val="tx1"/>
                </a:solidFill>
                <a:latin typeface="Arial" pitchFamily="34" charset="0"/>
              </a:rPr>
              <a:t>6-13  </a:t>
            </a:r>
            <a:r>
              <a:rPr lang="zh-CN" altLang="en-US" sz="2000">
                <a:solidFill>
                  <a:schemeClr val="tx1"/>
                </a:solidFill>
                <a:latin typeface="Arial" pitchFamily="34" charset="0"/>
              </a:rPr>
              <a:t>异步电动机在不同控制方式下的机械特性</a:t>
            </a:r>
          </a:p>
        </p:txBody>
      </p:sp>
      <p:pic>
        <p:nvPicPr>
          <p:cNvPr id="109572" name="Picture 4" descr="0513"/>
          <p:cNvPicPr>
            <a:picLocks noChangeAspect="1" noChangeArrowheads="1"/>
          </p:cNvPicPr>
          <p:nvPr/>
        </p:nvPicPr>
        <p:blipFill>
          <a:blip r:embed="rId2" cstate="print"/>
          <a:srcRect/>
          <a:stretch>
            <a:fillRect/>
          </a:stretch>
        </p:blipFill>
        <p:spPr bwMode="auto">
          <a:xfrm>
            <a:off x="1771650" y="3405188"/>
            <a:ext cx="3929063" cy="2997200"/>
          </a:xfrm>
          <a:prstGeom prst="rect">
            <a:avLst/>
          </a:prstGeom>
          <a:noFill/>
          <a:ln w="9525">
            <a:noFill/>
            <a:miter lim="800000"/>
            <a:headEnd/>
            <a:tailEnd/>
          </a:ln>
        </p:spPr>
      </p:pic>
      <p:sp>
        <p:nvSpPr>
          <p:cNvPr id="109573" name="Rectangle 5"/>
          <p:cNvSpPr>
            <a:spLocks noChangeArrowheads="1"/>
          </p:cNvSpPr>
          <p:nvPr/>
        </p:nvSpPr>
        <p:spPr bwMode="auto">
          <a:xfrm>
            <a:off x="1708150" y="947738"/>
            <a:ext cx="7435850" cy="701675"/>
          </a:xfrm>
          <a:prstGeom prst="rect">
            <a:avLst/>
          </a:prstGeom>
          <a:noFill/>
          <a:ln w="9525">
            <a:noFill/>
            <a:miter lim="800000"/>
            <a:headEnd/>
            <a:tailEnd/>
          </a:ln>
        </p:spPr>
        <p:txBody>
          <a:bodyPr/>
          <a:lstStyle/>
          <a:p>
            <a:pPr>
              <a:lnSpc>
                <a:spcPct val="100000"/>
              </a:lnSpc>
              <a:buClr>
                <a:srgbClr val="FF9933"/>
              </a:buClr>
              <a:buFont typeface="Wingdings" pitchFamily="2" charset="2"/>
              <a:buNone/>
            </a:pPr>
            <a:r>
              <a:rPr lang="en-US" altLang="zh-CN" sz="2000">
                <a:solidFill>
                  <a:schemeClr val="tx1"/>
                </a:solidFill>
                <a:latin typeface="Arial" pitchFamily="34" charset="0"/>
              </a:rPr>
              <a:t>a</a:t>
            </a:r>
            <a:r>
              <a:rPr lang="zh-CN" altLang="en-US" sz="2000">
                <a:solidFill>
                  <a:schemeClr val="tx1"/>
                </a:solidFill>
                <a:latin typeface="Arial" pitchFamily="34" charset="0"/>
              </a:rPr>
              <a:t>）恒压频比控制；</a:t>
            </a:r>
            <a:r>
              <a:rPr lang="en-US" altLang="zh-CN" sz="2000">
                <a:solidFill>
                  <a:schemeClr val="tx1"/>
                </a:solidFill>
                <a:latin typeface="Arial" pitchFamily="34" charset="0"/>
              </a:rPr>
              <a:t>b</a:t>
            </a:r>
            <a:r>
              <a:rPr lang="zh-CN" altLang="en-US" sz="2000">
                <a:solidFill>
                  <a:schemeClr val="tx1"/>
                </a:solidFill>
                <a:latin typeface="Arial" pitchFamily="34" charset="0"/>
              </a:rPr>
              <a:t>）恒定子磁通控制；</a:t>
            </a:r>
            <a:r>
              <a:rPr lang="en-US" altLang="zh-CN" sz="2000">
                <a:solidFill>
                  <a:schemeClr val="tx1"/>
                </a:solidFill>
                <a:latin typeface="Arial" pitchFamily="34" charset="0"/>
              </a:rPr>
              <a:t>c</a:t>
            </a:r>
            <a:r>
              <a:rPr lang="zh-CN" altLang="en-US" sz="2000">
                <a:solidFill>
                  <a:schemeClr val="tx1"/>
                </a:solidFill>
                <a:latin typeface="Arial" pitchFamily="34" charset="0"/>
              </a:rPr>
              <a:t>）恒气隙磁通控制；</a:t>
            </a:r>
            <a:r>
              <a:rPr lang="en-US" altLang="zh-CN" sz="2000">
                <a:solidFill>
                  <a:schemeClr val="tx1"/>
                </a:solidFill>
                <a:latin typeface="Arial" pitchFamily="34" charset="0"/>
              </a:rPr>
              <a:t>d</a:t>
            </a:r>
            <a:r>
              <a:rPr lang="zh-CN" altLang="en-US" sz="2000">
                <a:solidFill>
                  <a:schemeClr val="tx1"/>
                </a:solidFill>
                <a:latin typeface="Arial" pitchFamily="34" charset="0"/>
              </a:rPr>
              <a:t>）恒转子磁通控制</a:t>
            </a:r>
          </a:p>
        </p:txBody>
      </p:sp>
      <p:sp>
        <p:nvSpPr>
          <p:cNvPr id="494598" name="Rectangle 6"/>
          <p:cNvSpPr>
            <a:spLocks noChangeArrowheads="1"/>
          </p:cNvSpPr>
          <p:nvPr/>
        </p:nvSpPr>
        <p:spPr bwMode="auto">
          <a:xfrm>
            <a:off x="6410325" y="1770063"/>
            <a:ext cx="2733675" cy="3556000"/>
          </a:xfrm>
          <a:prstGeom prst="rect">
            <a:avLst/>
          </a:prstGeom>
          <a:noFill/>
          <a:ln w="9525">
            <a:noFill/>
            <a:miter lim="800000"/>
          </a:ln>
          <a:effectLst/>
        </p:spPr>
        <p:txBody>
          <a:bodyPr/>
          <a:lstStyle/>
          <a:p>
            <a:pPr>
              <a:lnSpc>
                <a:spcPct val="100000"/>
              </a:lnSpc>
              <a:buClr>
                <a:srgbClr val="FF9933"/>
              </a:buClr>
              <a:buFont typeface="Wingdings" panose="05000000000000000000" pitchFamily="2" charset="2"/>
              <a:buNone/>
              <a:defRPr/>
            </a:pPr>
            <a:r>
              <a:rPr lang="zh-CN" altLang="en-US" sz="2000" dirty="0">
                <a:solidFill>
                  <a:schemeClr val="tx1"/>
                </a:solidFill>
                <a:latin typeface="Arial" panose="020B0604020202020204" pitchFamily="34" charset="0"/>
                <a:sym typeface="+mn-ea"/>
              </a:rPr>
              <a:t>恒定子磁通和恒气隙磁通的控制方式虽然改善了低速性能。但机械特性还是非线性的，仍受到临界转矩的限制。</a:t>
            </a:r>
          </a:p>
          <a:p>
            <a:pPr>
              <a:lnSpc>
                <a:spcPct val="100000"/>
              </a:lnSpc>
              <a:buClr>
                <a:srgbClr val="FF9933"/>
              </a:buClr>
              <a:buFont typeface="Wingdings" panose="05000000000000000000" pitchFamily="2" charset="2"/>
              <a:buNone/>
              <a:defRPr/>
            </a:pPr>
            <a:r>
              <a:rPr lang="zh-CN" altLang="en-US" sz="2000" dirty="0">
                <a:solidFill>
                  <a:srgbClr val="A50021"/>
                </a:solidFill>
                <a:effectLst>
                  <a:outerShdw blurRad="38100" dist="38100" dir="2700000" algn="tl">
                    <a:srgbClr val="C0C0C0"/>
                  </a:outerShdw>
                </a:effectLst>
                <a:latin typeface="Arial" panose="020B0604020202020204" pitchFamily="34" charset="0"/>
                <a:sym typeface="+mn-ea"/>
              </a:rPr>
              <a:t>恒转子磁通控制方式可以获得和直流他励电动机一样的线性机械特性，性能最佳。</a:t>
            </a:r>
          </a:p>
        </p:txBody>
      </p:sp>
      <p:sp>
        <p:nvSpPr>
          <p:cNvPr id="109575" name="Rectangle 7"/>
          <p:cNvSpPr>
            <a:spLocks noChangeArrowheads="1"/>
          </p:cNvSpPr>
          <p:nvPr/>
        </p:nvSpPr>
        <p:spPr bwMode="auto">
          <a:xfrm>
            <a:off x="1731963" y="1622425"/>
            <a:ext cx="4572000" cy="1739900"/>
          </a:xfrm>
          <a:prstGeom prst="rect">
            <a:avLst/>
          </a:prstGeom>
          <a:noFill/>
          <a:ln w="9525">
            <a:noFill/>
            <a:miter lim="800000"/>
            <a:headEnd/>
            <a:tailEnd/>
          </a:ln>
        </p:spPr>
        <p:txBody>
          <a:bodyPr>
            <a:spAutoFit/>
          </a:bodyPr>
          <a:lstStyle/>
          <a:p>
            <a:r>
              <a:rPr lang="zh-CN" altLang="en-US" sz="2000">
                <a:solidFill>
                  <a:srgbClr val="A50021"/>
                </a:solidFill>
              </a:rPr>
              <a:t>不同控制方式的比较</a:t>
            </a:r>
          </a:p>
          <a:p>
            <a:r>
              <a:rPr lang="zh-CN" altLang="en-US" sz="2000">
                <a:solidFill>
                  <a:schemeClr val="hlink"/>
                </a:solidFill>
              </a:rPr>
              <a:t>恒压频比控制最容易实现，它的变频机械特性基本上是平行下移，硬度也较好，能够满足一般的调速要求，低速时需适当提高定子电压，以近似补偿定子阻抗压降。</a:t>
            </a:r>
          </a:p>
        </p:txBody>
      </p:sp>
      <p:sp>
        <p:nvSpPr>
          <p:cNvPr id="14"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6"/>
          <p:cNvSpPr>
            <a:spLocks noChangeArrowheads="1"/>
          </p:cNvSpPr>
          <p:nvPr/>
        </p:nvSpPr>
        <p:spPr bwMode="auto">
          <a:xfrm>
            <a:off x="0" y="2808288"/>
            <a:ext cx="1700213" cy="588962"/>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a:xfrm>
            <a:off x="1809750" y="85725"/>
            <a:ext cx="7056438" cy="947738"/>
          </a:xfrm>
        </p:spPr>
        <p:txBody>
          <a:bodyPr/>
          <a:lstStyle/>
          <a:p>
            <a:pPr eaLnBrk="1" hangingPunct="1">
              <a:defRPr/>
            </a:pPr>
            <a:r>
              <a:rPr lang="zh-CN" altLang="en-US" sz="2800" smtClean="0">
                <a:solidFill>
                  <a:srgbClr val="FF0000"/>
                </a:solidFill>
                <a:effectLst>
                  <a:outerShdw blurRad="38100" dist="38100" dir="2700000" algn="tl">
                    <a:srgbClr val="C0C0C0"/>
                  </a:outerShdw>
                </a:effectLst>
                <a:ea typeface="宋体" panose="02010600030101010101" pitchFamily="2" charset="-122"/>
              </a:rPr>
              <a:t>重要</a:t>
            </a:r>
            <a:r>
              <a:rPr lang="zh-CN" altLang="en-US" sz="2800" smtClean="0">
                <a:effectLst>
                  <a:outerShdw blurRad="38100" dist="38100" dir="2700000" algn="tl">
                    <a:srgbClr val="C0C0C0"/>
                  </a:outerShdw>
                </a:effectLst>
                <a:ea typeface="宋体" panose="02010600030101010101" pitchFamily="2" charset="-122"/>
              </a:rPr>
              <a:t>：异步电动机的调速方法（再次温故）</a:t>
            </a:r>
          </a:p>
        </p:txBody>
      </p:sp>
      <p:sp>
        <p:nvSpPr>
          <p:cNvPr id="553993" name="Rectangle 9"/>
          <p:cNvSpPr>
            <a:spLocks noChangeArrowheads="1"/>
          </p:cNvSpPr>
          <p:nvPr/>
        </p:nvSpPr>
        <p:spPr bwMode="auto">
          <a:xfrm>
            <a:off x="1754188" y="2947988"/>
            <a:ext cx="1462087" cy="396875"/>
          </a:xfrm>
          <a:prstGeom prst="rect">
            <a:avLst/>
          </a:prstGeom>
          <a:solidFill>
            <a:srgbClr val="FF9900"/>
          </a:solidFill>
          <a:ln w="9525">
            <a:noFill/>
            <a:miter lim="800000"/>
          </a:ln>
          <a:effectLst/>
        </p:spPr>
        <p:txBody>
          <a:bodyPr anchor="ctr">
            <a:spAutoFit/>
          </a:bodyPr>
          <a:lstStyle/>
          <a:p>
            <a:pPr>
              <a:lnSpc>
                <a:spcPct val="100000"/>
              </a:lnSpc>
              <a:buFontTx/>
              <a:buNone/>
              <a:defRPr/>
            </a:pPr>
            <a:r>
              <a:rPr lang="zh-CN" altLang="en-US" sz="2000">
                <a:solidFill>
                  <a:schemeClr val="tx1"/>
                </a:solidFill>
                <a:effectLst>
                  <a:outerShdw blurRad="38100" dist="38100" dir="2700000" algn="tl">
                    <a:srgbClr val="FFFFFF"/>
                  </a:outerShdw>
                </a:effectLst>
                <a:latin typeface="Arial" panose="020B0604020202020204" pitchFamily="34" charset="0"/>
                <a:sym typeface="+mn-ea"/>
              </a:rPr>
              <a:t>异步电动机</a:t>
            </a:r>
          </a:p>
        </p:txBody>
      </p:sp>
      <p:sp>
        <p:nvSpPr>
          <p:cNvPr id="553994" name="AutoShape 10"/>
          <p:cNvSpPr>
            <a:spLocks/>
          </p:cNvSpPr>
          <p:nvPr/>
        </p:nvSpPr>
        <p:spPr bwMode="auto">
          <a:xfrm>
            <a:off x="3302000" y="5122863"/>
            <a:ext cx="198438" cy="812800"/>
          </a:xfrm>
          <a:prstGeom prst="leftBrace">
            <a:avLst>
              <a:gd name="adj1" fmla="val 34095"/>
              <a:gd name="adj2" fmla="val 50000"/>
            </a:avLst>
          </a:prstGeom>
          <a:noFill/>
          <a:ln w="28575">
            <a:solidFill>
              <a:srgbClr val="FF3300"/>
            </a:solidFill>
            <a:round/>
            <a:headEnd/>
            <a:tailEnd/>
          </a:ln>
        </p:spPr>
        <p:txBody>
          <a:bodyPr wrap="none" anchor="ctr"/>
          <a:lstStyle/>
          <a:p>
            <a:pPr algn="ctr"/>
            <a:endParaRPr lang="zh-CN" altLang="en-US"/>
          </a:p>
        </p:txBody>
      </p:sp>
      <p:sp>
        <p:nvSpPr>
          <p:cNvPr id="553995" name="Rectangle 11"/>
          <p:cNvSpPr>
            <a:spLocks noChangeArrowheads="1"/>
          </p:cNvSpPr>
          <p:nvPr/>
        </p:nvSpPr>
        <p:spPr bwMode="auto">
          <a:xfrm>
            <a:off x="1738313" y="5305425"/>
            <a:ext cx="1531937" cy="396875"/>
          </a:xfrm>
          <a:prstGeom prst="rect">
            <a:avLst/>
          </a:prstGeom>
          <a:solidFill>
            <a:srgbClr val="FF9900"/>
          </a:solidFill>
          <a:ln w="9525">
            <a:noFill/>
            <a:miter lim="800000"/>
          </a:ln>
          <a:effectLst/>
        </p:spPr>
        <p:txBody>
          <a:bodyPr wrap="none" anchor="ctr">
            <a:spAutoFit/>
          </a:bodyPr>
          <a:lstStyle/>
          <a:p>
            <a:pPr>
              <a:lnSpc>
                <a:spcPct val="100000"/>
              </a:lnSpc>
              <a:defRPr/>
            </a:pPr>
            <a:r>
              <a:rPr lang="zh-CN" altLang="en-US" sz="2000">
                <a:solidFill>
                  <a:schemeClr val="tx1"/>
                </a:solidFill>
                <a:effectLst>
                  <a:outerShdw blurRad="38100" dist="38100" dir="2700000" algn="tl">
                    <a:srgbClr val="FFFFFF"/>
                  </a:outerShdw>
                </a:effectLst>
                <a:latin typeface="Arial" pitchFamily="34" charset="0"/>
              </a:rPr>
              <a:t>同步电动机 </a:t>
            </a:r>
          </a:p>
        </p:txBody>
      </p:sp>
      <p:sp>
        <p:nvSpPr>
          <p:cNvPr id="553996" name="AutoShape 12"/>
          <p:cNvSpPr>
            <a:spLocks/>
          </p:cNvSpPr>
          <p:nvPr/>
        </p:nvSpPr>
        <p:spPr bwMode="auto">
          <a:xfrm>
            <a:off x="3233738" y="1587500"/>
            <a:ext cx="223837" cy="3149600"/>
          </a:xfrm>
          <a:prstGeom prst="leftBrace">
            <a:avLst>
              <a:gd name="adj1" fmla="val 117128"/>
              <a:gd name="adj2" fmla="val 50000"/>
            </a:avLst>
          </a:prstGeom>
          <a:noFill/>
          <a:ln w="28575">
            <a:solidFill>
              <a:srgbClr val="FF3300"/>
            </a:solidFill>
            <a:round/>
            <a:headEnd/>
            <a:tailEnd/>
          </a:ln>
        </p:spPr>
        <p:txBody>
          <a:bodyPr wrap="none" anchor="ctr"/>
          <a:lstStyle/>
          <a:p>
            <a:pPr algn="ctr"/>
            <a:endParaRPr lang="zh-CN" altLang="en-US"/>
          </a:p>
        </p:txBody>
      </p:sp>
      <p:sp>
        <p:nvSpPr>
          <p:cNvPr id="553997" name="Rectangle 13"/>
          <p:cNvSpPr>
            <a:spLocks noChangeArrowheads="1"/>
          </p:cNvSpPr>
          <p:nvPr/>
        </p:nvSpPr>
        <p:spPr bwMode="auto">
          <a:xfrm>
            <a:off x="3484563" y="1892300"/>
            <a:ext cx="3506787" cy="366713"/>
          </a:xfrm>
          <a:prstGeom prst="rect">
            <a:avLst/>
          </a:prstGeom>
          <a:noFill/>
          <a:ln w="9525">
            <a:noFill/>
            <a:miter lim="800000"/>
          </a:ln>
          <a:effectLst/>
        </p:spPr>
        <p:txBody>
          <a:bodyPr wrap="none">
            <a:spAutoFit/>
          </a:bodyPr>
          <a:lstStyle/>
          <a:p>
            <a:pPr algn="ctr">
              <a:buFontTx/>
              <a:buNone/>
              <a:defRPr/>
            </a:pPr>
            <a:r>
              <a:rPr lang="zh-CN" altLang="en-US" sz="2000">
                <a:solidFill>
                  <a:srgbClr val="0000CC"/>
                </a:solidFill>
                <a:effectLst>
                  <a:outerShdw blurRad="38100" dist="38100" dir="2700000" algn="tl">
                    <a:srgbClr val="C0C0C0"/>
                  </a:outerShdw>
                </a:effectLst>
                <a:sym typeface="+mn-ea"/>
              </a:rPr>
              <a:t>基于稳态模型的交流调速系统</a:t>
            </a:r>
          </a:p>
        </p:txBody>
      </p:sp>
      <p:sp>
        <p:nvSpPr>
          <p:cNvPr id="553998" name="Rectangle 14"/>
          <p:cNvSpPr>
            <a:spLocks noChangeArrowheads="1"/>
          </p:cNvSpPr>
          <p:nvPr/>
        </p:nvSpPr>
        <p:spPr bwMode="auto">
          <a:xfrm>
            <a:off x="3662363" y="2211388"/>
            <a:ext cx="3976687" cy="1374775"/>
          </a:xfrm>
          <a:prstGeom prst="rect">
            <a:avLst/>
          </a:prstGeom>
          <a:noFill/>
          <a:ln w="9525">
            <a:noFill/>
            <a:miter lim="800000"/>
          </a:ln>
          <a:effectLst/>
        </p:spPr>
        <p:txBody>
          <a:bodyPr>
            <a:spAutoFit/>
          </a:bodyPr>
          <a:lstStyle/>
          <a:p>
            <a:pPr>
              <a:spcBef>
                <a:spcPct val="30000"/>
              </a:spcBef>
              <a:buFontTx/>
              <a:buNone/>
              <a:defRPr/>
            </a:pPr>
            <a:r>
              <a:rPr lang="zh-CN" altLang="en-US" sz="2000">
                <a:solidFill>
                  <a:schemeClr val="tx1"/>
                </a:solidFill>
                <a:effectLst>
                  <a:outerShdw blurRad="38100" dist="38100" dir="2700000" algn="tl">
                    <a:srgbClr val="C0C0C0"/>
                  </a:outerShdw>
                </a:effectLst>
                <a:sym typeface="+mn-ea"/>
              </a:rPr>
              <a:t>①降压调速控制系统      </a:t>
            </a:r>
          </a:p>
          <a:p>
            <a:pPr>
              <a:spcBef>
                <a:spcPct val="30000"/>
              </a:spcBef>
              <a:buFontTx/>
              <a:buNone/>
              <a:defRPr/>
            </a:pPr>
            <a:r>
              <a:rPr lang="zh-CN" altLang="en-US" sz="2000">
                <a:solidFill>
                  <a:schemeClr val="tx1"/>
                </a:solidFill>
                <a:effectLst>
                  <a:outerShdw blurRad="38100" dist="38100" dir="2700000" algn="tl">
                    <a:srgbClr val="C0C0C0"/>
                  </a:outerShdw>
                </a:effectLst>
                <a:sym typeface="+mn-ea"/>
              </a:rPr>
              <a:t>②转速开环的恒压频比变压变频调速系统</a:t>
            </a:r>
          </a:p>
          <a:p>
            <a:pPr>
              <a:spcBef>
                <a:spcPct val="30000"/>
              </a:spcBef>
              <a:buFontTx/>
              <a:buNone/>
              <a:defRPr/>
            </a:pPr>
            <a:r>
              <a:rPr lang="zh-CN" altLang="en-US" sz="2000">
                <a:solidFill>
                  <a:schemeClr val="tx1"/>
                </a:solidFill>
                <a:effectLst>
                  <a:outerShdw blurRad="38100" dist="38100" dir="2700000" algn="tl">
                    <a:srgbClr val="C0C0C0"/>
                  </a:outerShdw>
                </a:effectLst>
                <a:sym typeface="+mn-ea"/>
              </a:rPr>
              <a:t>③转速闭环的转差频率控制系统</a:t>
            </a:r>
          </a:p>
        </p:txBody>
      </p:sp>
      <p:sp>
        <p:nvSpPr>
          <p:cNvPr id="553999" name="Rectangle 15"/>
          <p:cNvSpPr>
            <a:spLocks noChangeArrowheads="1"/>
          </p:cNvSpPr>
          <p:nvPr/>
        </p:nvSpPr>
        <p:spPr bwMode="auto">
          <a:xfrm>
            <a:off x="3479800" y="3705225"/>
            <a:ext cx="3506788" cy="366713"/>
          </a:xfrm>
          <a:prstGeom prst="rect">
            <a:avLst/>
          </a:prstGeom>
          <a:noFill/>
          <a:ln w="9525">
            <a:noFill/>
            <a:miter lim="800000"/>
          </a:ln>
          <a:effectLst/>
        </p:spPr>
        <p:txBody>
          <a:bodyPr wrap="none">
            <a:spAutoFit/>
          </a:bodyPr>
          <a:lstStyle/>
          <a:p>
            <a:pPr algn="ctr">
              <a:buFontTx/>
              <a:buNone/>
              <a:defRPr/>
            </a:pPr>
            <a:r>
              <a:rPr lang="zh-CN" altLang="en-US" sz="2000">
                <a:solidFill>
                  <a:srgbClr val="0000CC"/>
                </a:solidFill>
                <a:effectLst>
                  <a:outerShdw blurRad="38100" dist="38100" dir="2700000" algn="tl">
                    <a:srgbClr val="C0C0C0"/>
                  </a:outerShdw>
                </a:effectLst>
                <a:sym typeface="+mn-ea"/>
              </a:rPr>
              <a:t>基于动态模型的交流调速系统</a:t>
            </a:r>
          </a:p>
        </p:txBody>
      </p:sp>
      <p:sp>
        <p:nvSpPr>
          <p:cNvPr id="554000" name="Rectangle 16"/>
          <p:cNvSpPr>
            <a:spLocks noChangeArrowheads="1"/>
          </p:cNvSpPr>
          <p:nvPr/>
        </p:nvSpPr>
        <p:spPr bwMode="auto">
          <a:xfrm>
            <a:off x="3652838" y="4014788"/>
            <a:ext cx="2874962" cy="733425"/>
          </a:xfrm>
          <a:prstGeom prst="rect">
            <a:avLst/>
          </a:prstGeom>
          <a:noFill/>
          <a:ln w="9525">
            <a:noFill/>
            <a:miter lim="800000"/>
          </a:ln>
          <a:effectLst/>
        </p:spPr>
        <p:txBody>
          <a:bodyPr>
            <a:spAutoFit/>
          </a:bodyPr>
          <a:lstStyle/>
          <a:p>
            <a:pPr>
              <a:spcBef>
                <a:spcPct val="30000"/>
              </a:spcBef>
              <a:buFontTx/>
              <a:buNone/>
              <a:defRPr/>
            </a:pPr>
            <a:r>
              <a:rPr lang="zh-CN" altLang="en-US" sz="2000">
                <a:solidFill>
                  <a:schemeClr val="tx1"/>
                </a:solidFill>
                <a:effectLst>
                  <a:outerShdw blurRad="38100" dist="38100" dir="2700000" algn="tl">
                    <a:srgbClr val="C0C0C0"/>
                  </a:outerShdw>
                </a:effectLst>
                <a:sym typeface="+mn-ea"/>
              </a:rPr>
              <a:t>④矢量控制系统</a:t>
            </a:r>
          </a:p>
          <a:p>
            <a:pPr>
              <a:spcBef>
                <a:spcPct val="30000"/>
              </a:spcBef>
              <a:buFontTx/>
              <a:buNone/>
              <a:defRPr/>
            </a:pPr>
            <a:r>
              <a:rPr lang="zh-CN" altLang="en-US" sz="2000">
                <a:solidFill>
                  <a:schemeClr val="tx1"/>
                </a:solidFill>
                <a:effectLst>
                  <a:outerShdw blurRad="38100" dist="38100" dir="2700000" algn="tl">
                    <a:srgbClr val="C0C0C0"/>
                  </a:outerShdw>
                </a:effectLst>
                <a:sym typeface="+mn-ea"/>
              </a:rPr>
              <a:t>⑤直接转矩控制系统</a:t>
            </a:r>
          </a:p>
        </p:txBody>
      </p:sp>
      <p:sp>
        <p:nvSpPr>
          <p:cNvPr id="554001" name="Rectangle 17"/>
          <p:cNvSpPr>
            <a:spLocks noChangeArrowheads="1"/>
          </p:cNvSpPr>
          <p:nvPr/>
        </p:nvSpPr>
        <p:spPr bwMode="auto">
          <a:xfrm>
            <a:off x="3462338" y="1435100"/>
            <a:ext cx="5040312" cy="366713"/>
          </a:xfrm>
          <a:prstGeom prst="rect">
            <a:avLst/>
          </a:prstGeom>
          <a:noFill/>
          <a:ln w="9525">
            <a:noFill/>
            <a:miter lim="800000"/>
          </a:ln>
          <a:effectLst/>
        </p:spPr>
        <p:txBody>
          <a:bodyPr wrap="none">
            <a:spAutoFit/>
          </a:bodyPr>
          <a:lstStyle/>
          <a:p>
            <a:pPr>
              <a:buFontTx/>
              <a:buNone/>
              <a:defRPr/>
            </a:pPr>
            <a:r>
              <a:rPr kumimoji="1" lang="zh-CN" altLang="en-US" sz="2000">
                <a:solidFill>
                  <a:srgbClr val="0000CC"/>
                </a:solidFill>
                <a:effectLst>
                  <a:outerShdw blurRad="38100" dist="38100" dir="2700000" algn="tl">
                    <a:srgbClr val="C0C0C0"/>
                  </a:outerShdw>
                </a:effectLst>
                <a:sym typeface="+mn-ea"/>
              </a:rPr>
              <a:t>⑥绕线转子异步电动机串级和双馈调速系统</a:t>
            </a:r>
          </a:p>
        </p:txBody>
      </p:sp>
      <p:sp>
        <p:nvSpPr>
          <p:cNvPr id="554002" name="Rectangle 18"/>
          <p:cNvSpPr>
            <a:spLocks noChangeArrowheads="1"/>
          </p:cNvSpPr>
          <p:nvPr/>
        </p:nvSpPr>
        <p:spPr bwMode="auto">
          <a:xfrm>
            <a:off x="3446463" y="5029200"/>
            <a:ext cx="4572000" cy="914400"/>
          </a:xfrm>
          <a:prstGeom prst="rect">
            <a:avLst/>
          </a:prstGeom>
          <a:noFill/>
          <a:ln w="9525">
            <a:noFill/>
            <a:miter lim="800000"/>
          </a:ln>
          <a:effectLst/>
        </p:spPr>
        <p:txBody>
          <a:bodyPr>
            <a:spAutoFit/>
          </a:bodyPr>
          <a:lstStyle/>
          <a:p>
            <a:pPr>
              <a:buFontTx/>
              <a:buNone/>
              <a:defRPr/>
            </a:pPr>
            <a:r>
              <a:rPr lang="zh-CN" altLang="en-US" sz="2000">
                <a:solidFill>
                  <a:srgbClr val="000099"/>
                </a:solidFill>
                <a:effectLst>
                  <a:outerShdw blurRad="38100" dist="38100" dir="2700000" algn="tl">
                    <a:srgbClr val="C0C0C0"/>
                  </a:outerShdw>
                </a:effectLst>
                <a:sym typeface="+mn-ea"/>
              </a:rPr>
              <a:t>⑦他控变频同步电动机调速系统</a:t>
            </a:r>
          </a:p>
          <a:p>
            <a:pPr>
              <a:buFontTx/>
              <a:buNone/>
              <a:defRPr/>
            </a:pPr>
            <a:endParaRPr lang="zh-CN" altLang="en-US" sz="2000">
              <a:solidFill>
                <a:srgbClr val="000099"/>
              </a:solidFill>
              <a:effectLst>
                <a:outerShdw blurRad="38100" dist="38100" dir="2700000" algn="tl">
                  <a:srgbClr val="C0C0C0"/>
                </a:outerShdw>
              </a:effectLst>
              <a:sym typeface="+mn-ea"/>
            </a:endParaRPr>
          </a:p>
          <a:p>
            <a:pPr>
              <a:buFontTx/>
              <a:buNone/>
              <a:defRPr/>
            </a:pPr>
            <a:r>
              <a:rPr lang="zh-CN" altLang="en-US" sz="2000">
                <a:solidFill>
                  <a:srgbClr val="000099"/>
                </a:solidFill>
                <a:effectLst>
                  <a:outerShdw blurRad="38100" dist="38100" dir="2700000" algn="tl">
                    <a:srgbClr val="C0C0C0"/>
                  </a:outerShdw>
                </a:effectLst>
                <a:sym typeface="+mn-ea"/>
              </a:rPr>
              <a:t>⑧自控变频同步电动机调速系统</a:t>
            </a:r>
          </a:p>
        </p:txBody>
      </p:sp>
      <p:sp>
        <p:nvSpPr>
          <p:cNvPr id="110605" name="AutoShape 19"/>
          <p:cNvSpPr>
            <a:spLocks/>
          </p:cNvSpPr>
          <p:nvPr/>
        </p:nvSpPr>
        <p:spPr bwMode="auto">
          <a:xfrm>
            <a:off x="7137400" y="2651125"/>
            <a:ext cx="257175" cy="3216275"/>
          </a:xfrm>
          <a:prstGeom prst="rightBrace">
            <a:avLst>
              <a:gd name="adj1" fmla="val 104102"/>
              <a:gd name="adj2" fmla="val 38153"/>
            </a:avLst>
          </a:prstGeom>
          <a:noFill/>
          <a:ln w="28575">
            <a:solidFill>
              <a:srgbClr val="0033CC"/>
            </a:solidFill>
            <a:round/>
            <a:headEnd/>
            <a:tailEnd/>
          </a:ln>
        </p:spPr>
        <p:txBody>
          <a:bodyPr wrap="none" anchor="ctr"/>
          <a:lstStyle/>
          <a:p>
            <a:pPr algn="ctr"/>
            <a:endParaRPr lang="zh-CN" altLang="en-US"/>
          </a:p>
        </p:txBody>
      </p:sp>
      <p:sp>
        <p:nvSpPr>
          <p:cNvPr id="554004" name="Rectangle 20"/>
          <p:cNvSpPr>
            <a:spLocks noChangeArrowheads="1"/>
          </p:cNvSpPr>
          <p:nvPr/>
        </p:nvSpPr>
        <p:spPr bwMode="auto">
          <a:xfrm>
            <a:off x="7426325" y="3743325"/>
            <a:ext cx="1717675" cy="366713"/>
          </a:xfrm>
          <a:prstGeom prst="rect">
            <a:avLst/>
          </a:prstGeom>
          <a:solidFill>
            <a:srgbClr val="FF9900"/>
          </a:solidFill>
          <a:ln w="9525">
            <a:noFill/>
            <a:miter lim="800000"/>
          </a:ln>
          <a:effectLst/>
        </p:spPr>
        <p:txBody>
          <a:bodyPr wrap="none">
            <a:spAutoFit/>
          </a:bodyPr>
          <a:lstStyle/>
          <a:p>
            <a:pPr algn="ctr">
              <a:buFontTx/>
              <a:buNone/>
              <a:defRPr/>
            </a:pPr>
            <a:r>
              <a:rPr lang="zh-CN" altLang="en-US" sz="2000">
                <a:solidFill>
                  <a:srgbClr val="000099"/>
                </a:solidFill>
                <a:effectLst>
                  <a:outerShdw blurRad="38100" dist="38100" dir="2700000" algn="tl">
                    <a:srgbClr val="000000"/>
                  </a:outerShdw>
                </a:effectLst>
                <a:sym typeface="+mn-ea"/>
              </a:rPr>
              <a:t>变压变频调速</a:t>
            </a:r>
          </a:p>
        </p:txBody>
      </p:sp>
      <p:sp>
        <p:nvSpPr>
          <p:cNvPr id="554005" name="Rectangle 21"/>
          <p:cNvSpPr>
            <a:spLocks noChangeArrowheads="1"/>
          </p:cNvSpPr>
          <p:nvPr/>
        </p:nvSpPr>
        <p:spPr bwMode="auto">
          <a:xfrm>
            <a:off x="7192963" y="2517775"/>
            <a:ext cx="1717675" cy="641350"/>
          </a:xfrm>
          <a:prstGeom prst="rect">
            <a:avLst/>
          </a:prstGeom>
          <a:noFill/>
          <a:ln w="9525">
            <a:noFill/>
            <a:miter lim="800000"/>
          </a:ln>
        </p:spPr>
        <p:txBody>
          <a:bodyPr wrap="none">
            <a:spAutoFit/>
          </a:bodyPr>
          <a:lstStyle/>
          <a:p>
            <a:pPr algn="ctr">
              <a:defRPr/>
            </a:pPr>
            <a:r>
              <a:rPr lang="zh-CN" altLang="en-US" sz="2000">
                <a:solidFill>
                  <a:srgbClr val="FF0000"/>
                </a:solidFill>
                <a:effectLst>
                  <a:outerShdw blurRad="38100" dist="38100" dir="2700000" algn="tl">
                    <a:srgbClr val="C0C0C0"/>
                  </a:outerShdw>
                </a:effectLst>
                <a:latin typeface="Times New Roman" panose="02020603050405020304" pitchFamily="18" charset="0"/>
              </a:rPr>
              <a:t>恒压频比控制</a:t>
            </a:r>
          </a:p>
          <a:p>
            <a:pPr algn="ctr">
              <a:defRPr/>
            </a:pPr>
            <a:r>
              <a:rPr lang="zh-CN" altLang="en-US" sz="2000">
                <a:solidFill>
                  <a:srgbClr val="FF0000"/>
                </a:solidFill>
                <a:effectLst>
                  <a:outerShdw blurRad="38100" dist="38100" dir="2700000" algn="tl">
                    <a:srgbClr val="C0C0C0"/>
                  </a:outerShdw>
                </a:effectLst>
                <a:latin typeface="Times New Roman" panose="02020603050405020304" pitchFamily="18" charset="0"/>
              </a:rPr>
              <a:t>（ </a:t>
            </a:r>
            <a:r>
              <a:rPr lang="en-US" altLang="zh-CN" sz="2000" i="1">
                <a:solidFill>
                  <a:srgbClr val="FF0000"/>
                </a:solidFill>
                <a:effectLst>
                  <a:outerShdw blurRad="38100" dist="38100" dir="2700000" algn="tl">
                    <a:srgbClr val="C0C0C0"/>
                  </a:outerShdw>
                </a:effectLst>
                <a:latin typeface="Times New Roman" panose="02020603050405020304" pitchFamily="18" charset="0"/>
              </a:rPr>
              <a:t>U</a:t>
            </a:r>
            <a:r>
              <a:rPr lang="en-US" altLang="zh-CN" sz="2000" baseline="-25000">
                <a:solidFill>
                  <a:srgbClr val="FF0000"/>
                </a:solidFill>
                <a:effectLst>
                  <a:outerShdw blurRad="38100" dist="38100" dir="2700000" algn="tl">
                    <a:srgbClr val="C0C0C0"/>
                  </a:outerShdw>
                </a:effectLst>
                <a:latin typeface="Times New Roman" panose="02020603050405020304" pitchFamily="18" charset="0"/>
              </a:rPr>
              <a:t>s</a:t>
            </a:r>
            <a:r>
              <a:rPr lang="en-US" altLang="zh-CN" sz="2000">
                <a:solidFill>
                  <a:srgbClr val="FF0000"/>
                </a:solidFill>
                <a:effectLst>
                  <a:outerShdw blurRad="38100" dist="38100" dir="2700000" algn="tl">
                    <a:srgbClr val="C0C0C0"/>
                  </a:outerShdw>
                </a:effectLst>
                <a:latin typeface="Times New Roman" panose="02020603050405020304" pitchFamily="18" charset="0"/>
              </a:rPr>
              <a:t> /</a:t>
            </a:r>
            <a:r>
              <a:rPr lang="en-US" altLang="zh-CN" sz="2000" i="1">
                <a:solidFill>
                  <a:srgbClr val="FF0000"/>
                </a:solidFill>
                <a:effectLst>
                  <a:outerShdw blurRad="38100" dist="38100" dir="2700000" algn="tl">
                    <a:srgbClr val="C0C0C0"/>
                  </a:outerShdw>
                </a:effectLst>
                <a:latin typeface="Times New Roman" panose="02020603050405020304" pitchFamily="18" charset="0"/>
                <a:sym typeface="Symbol" panose="05050102010706020507" pitchFamily="18" charset="2"/>
              </a:rPr>
              <a:t></a:t>
            </a:r>
            <a:r>
              <a:rPr lang="en-US" altLang="zh-CN" sz="2000" baseline="-25000">
                <a:solidFill>
                  <a:srgbClr val="FF0000"/>
                </a:solidFill>
                <a:effectLst>
                  <a:outerShdw blurRad="38100" dist="38100" dir="2700000" algn="tl">
                    <a:srgbClr val="C0C0C0"/>
                  </a:outerShdw>
                </a:effectLst>
                <a:latin typeface="Times New Roman" panose="02020603050405020304" pitchFamily="18" charset="0"/>
                <a:sym typeface="Symbol" panose="05050102010706020507" pitchFamily="18" charset="2"/>
              </a:rPr>
              <a:t>1</a:t>
            </a:r>
            <a:r>
              <a:rPr lang="en-US" altLang="zh-CN" sz="2000">
                <a:solidFill>
                  <a:srgbClr val="FF0000"/>
                </a:solidFill>
                <a:effectLst>
                  <a:outerShdw blurRad="38100" dist="38100" dir="2700000" algn="tl">
                    <a:srgbClr val="C0C0C0"/>
                  </a:outerShdw>
                </a:effectLst>
                <a:latin typeface="Times New Roman" panose="02020603050405020304" pitchFamily="18" charset="0"/>
              </a:rPr>
              <a:t> </a:t>
            </a:r>
            <a:r>
              <a:rPr lang="zh-CN" altLang="en-US" sz="2000">
                <a:solidFill>
                  <a:srgbClr val="FF0000"/>
                </a:solidFill>
                <a:effectLst>
                  <a:outerShdw blurRad="38100" dist="38100" dir="2700000" algn="tl">
                    <a:srgbClr val="C0C0C0"/>
                  </a:outerShdw>
                </a:effectLst>
                <a:latin typeface="Times New Roman" panose="02020603050405020304" pitchFamily="18" charset="0"/>
              </a:rPr>
              <a:t>）</a:t>
            </a:r>
          </a:p>
        </p:txBody>
      </p:sp>
      <p:sp>
        <p:nvSpPr>
          <p:cNvPr id="554006" name="Rectangle 22"/>
          <p:cNvSpPr>
            <a:spLocks noChangeArrowheads="1"/>
          </p:cNvSpPr>
          <p:nvPr/>
        </p:nvSpPr>
        <p:spPr bwMode="auto">
          <a:xfrm>
            <a:off x="7137400" y="3175000"/>
            <a:ext cx="1973263" cy="641350"/>
          </a:xfrm>
          <a:prstGeom prst="rect">
            <a:avLst/>
          </a:prstGeom>
          <a:noFill/>
          <a:ln w="9525">
            <a:noFill/>
            <a:miter lim="800000"/>
          </a:ln>
        </p:spPr>
        <p:txBody>
          <a:bodyPr wrap="none">
            <a:spAutoFit/>
          </a:bodyPr>
          <a:lstStyle/>
          <a:p>
            <a:pPr algn="ctr">
              <a:defRPr/>
            </a:pPr>
            <a:r>
              <a:rPr lang="zh-CN" altLang="en-US" sz="2000">
                <a:solidFill>
                  <a:srgbClr val="FF0000"/>
                </a:solidFill>
                <a:effectLst>
                  <a:outerShdw blurRad="38100" dist="38100" dir="2700000" algn="tl">
                    <a:srgbClr val="C0C0C0"/>
                  </a:outerShdw>
                </a:effectLst>
                <a:latin typeface="Times New Roman" panose="02020603050405020304" pitchFamily="18" charset="0"/>
              </a:rPr>
              <a:t>恒气隙磁通控制</a:t>
            </a:r>
          </a:p>
          <a:p>
            <a:pPr algn="ctr">
              <a:defRPr/>
            </a:pPr>
            <a:r>
              <a:rPr lang="zh-CN" altLang="en-US" sz="2000">
                <a:solidFill>
                  <a:srgbClr val="FF0000"/>
                </a:solidFill>
                <a:effectLst>
                  <a:outerShdw blurRad="38100" dist="38100" dir="2700000" algn="tl">
                    <a:srgbClr val="C0C0C0"/>
                  </a:outerShdw>
                </a:effectLst>
                <a:latin typeface="Times New Roman" panose="02020603050405020304" pitchFamily="18" charset="0"/>
              </a:rPr>
              <a:t>（</a:t>
            </a:r>
            <a:r>
              <a:rPr lang="en-US" altLang="zh-CN" sz="2000" i="1">
                <a:solidFill>
                  <a:srgbClr val="FF0000"/>
                </a:solidFill>
                <a:effectLst>
                  <a:outerShdw blurRad="38100" dist="38100" dir="2700000" algn="tl">
                    <a:srgbClr val="C0C0C0"/>
                  </a:outerShdw>
                </a:effectLst>
                <a:latin typeface="Times New Roman" panose="02020603050405020304" pitchFamily="18" charset="0"/>
              </a:rPr>
              <a:t>E</a:t>
            </a:r>
            <a:r>
              <a:rPr lang="en-US" altLang="zh-CN" sz="2000" baseline="-25000">
                <a:solidFill>
                  <a:srgbClr val="FF0000"/>
                </a:solidFill>
                <a:effectLst>
                  <a:outerShdw blurRad="38100" dist="38100" dir="2700000" algn="tl">
                    <a:srgbClr val="C0C0C0"/>
                  </a:outerShdw>
                </a:effectLst>
                <a:latin typeface="Times New Roman" panose="02020603050405020304" pitchFamily="18" charset="0"/>
              </a:rPr>
              <a:t>g</a:t>
            </a:r>
            <a:r>
              <a:rPr lang="en-US" altLang="zh-CN" sz="2000">
                <a:solidFill>
                  <a:srgbClr val="FF0000"/>
                </a:solidFill>
                <a:effectLst>
                  <a:outerShdw blurRad="38100" dist="38100" dir="2700000" algn="tl">
                    <a:srgbClr val="C0C0C0"/>
                  </a:outerShdw>
                </a:effectLst>
                <a:latin typeface="Times New Roman" panose="02020603050405020304" pitchFamily="18" charset="0"/>
              </a:rPr>
              <a:t>/ </a:t>
            </a:r>
            <a:r>
              <a:rPr lang="en-US" altLang="zh-CN" sz="2000" i="1">
                <a:solidFill>
                  <a:srgbClr val="FF0000"/>
                </a:solidFill>
                <a:effectLst>
                  <a:outerShdw blurRad="38100" dist="38100" dir="2700000" algn="tl">
                    <a:srgbClr val="C0C0C0"/>
                  </a:outerShdw>
                </a:effectLst>
                <a:latin typeface="Times New Roman" panose="02020603050405020304" pitchFamily="18" charset="0"/>
                <a:sym typeface="Symbol" panose="05050102010706020507" pitchFamily="18" charset="2"/>
              </a:rPr>
              <a:t></a:t>
            </a:r>
            <a:r>
              <a:rPr lang="en-US" altLang="zh-CN" sz="2000" baseline="-25000">
                <a:solidFill>
                  <a:srgbClr val="FF0000"/>
                </a:solidFill>
                <a:effectLst>
                  <a:outerShdw blurRad="38100" dist="38100" dir="2700000" algn="tl">
                    <a:srgbClr val="C0C0C0"/>
                  </a:outerShdw>
                </a:effectLst>
                <a:latin typeface="Times New Roman" panose="02020603050405020304" pitchFamily="18" charset="0"/>
                <a:sym typeface="Symbol" panose="05050102010706020507" pitchFamily="18" charset="2"/>
              </a:rPr>
              <a:t>1</a:t>
            </a:r>
            <a:r>
              <a:rPr lang="en-US" altLang="zh-CN" sz="2000">
                <a:latin typeface="Times New Roman" panose="02020603050405020304" pitchFamily="18" charset="0"/>
              </a:rPr>
              <a:t> </a:t>
            </a:r>
            <a:r>
              <a:rPr lang="zh-CN" altLang="en-US" sz="2000">
                <a:solidFill>
                  <a:srgbClr val="FF0000"/>
                </a:solidFill>
                <a:effectLst>
                  <a:outerShdw blurRad="38100" dist="38100" dir="2700000" algn="tl">
                    <a:srgbClr val="C0C0C0"/>
                  </a:outerShdw>
                </a:effectLst>
                <a:latin typeface="Times New Roman" panose="02020603050405020304" pitchFamily="18" charset="0"/>
              </a:rPr>
              <a:t>）</a:t>
            </a:r>
          </a:p>
        </p:txBody>
      </p:sp>
      <p:sp>
        <p:nvSpPr>
          <p:cNvPr id="554007" name="Rectangle 23"/>
          <p:cNvSpPr>
            <a:spLocks noChangeArrowheads="1"/>
          </p:cNvSpPr>
          <p:nvPr/>
        </p:nvSpPr>
        <p:spPr bwMode="auto">
          <a:xfrm>
            <a:off x="7026275" y="4105275"/>
            <a:ext cx="2228850" cy="642938"/>
          </a:xfrm>
          <a:prstGeom prst="rect">
            <a:avLst/>
          </a:prstGeom>
          <a:noFill/>
          <a:ln w="9525">
            <a:noFill/>
            <a:miter lim="800000"/>
          </a:ln>
        </p:spPr>
        <p:txBody>
          <a:bodyPr wrap="none">
            <a:spAutoFit/>
          </a:bodyPr>
          <a:lstStyle/>
          <a:p>
            <a:pPr algn="ctr">
              <a:defRPr/>
            </a:pPr>
            <a:r>
              <a:rPr lang="zh-CN" altLang="en-US" sz="2000">
                <a:solidFill>
                  <a:srgbClr val="FF0000"/>
                </a:solidFill>
                <a:effectLst>
                  <a:outerShdw blurRad="38100" dist="38100" dir="2700000" algn="tl">
                    <a:srgbClr val="C0C0C0"/>
                  </a:outerShdw>
                </a:effectLst>
                <a:latin typeface="Times New Roman" panose="02020603050405020304" pitchFamily="18" charset="0"/>
              </a:rPr>
              <a:t>恒转子全磁通控制</a:t>
            </a:r>
          </a:p>
          <a:p>
            <a:pPr algn="ctr">
              <a:defRPr/>
            </a:pPr>
            <a:r>
              <a:rPr lang="zh-CN" altLang="en-US" sz="2000">
                <a:solidFill>
                  <a:srgbClr val="FF0000"/>
                </a:solidFill>
                <a:effectLst>
                  <a:outerShdw blurRad="38100" dist="38100" dir="2700000" algn="tl">
                    <a:srgbClr val="C0C0C0"/>
                  </a:outerShdw>
                </a:effectLst>
                <a:latin typeface="Times New Roman" panose="02020603050405020304" pitchFamily="18" charset="0"/>
              </a:rPr>
              <a:t>（</a:t>
            </a:r>
            <a:r>
              <a:rPr lang="en-US" altLang="zh-CN" sz="2000" i="1">
                <a:solidFill>
                  <a:srgbClr val="FF0000"/>
                </a:solidFill>
                <a:effectLst>
                  <a:outerShdw blurRad="38100" dist="38100" dir="2700000" algn="tl">
                    <a:srgbClr val="C0C0C0"/>
                  </a:outerShdw>
                </a:effectLst>
                <a:latin typeface="Times New Roman" panose="02020603050405020304" pitchFamily="18" charset="0"/>
              </a:rPr>
              <a:t>E</a:t>
            </a:r>
            <a:r>
              <a:rPr lang="en-US" altLang="zh-CN" sz="2000" baseline="-25000">
                <a:solidFill>
                  <a:srgbClr val="FF0000"/>
                </a:solidFill>
                <a:effectLst>
                  <a:outerShdw blurRad="38100" dist="38100" dir="2700000" algn="tl">
                    <a:srgbClr val="C0C0C0"/>
                  </a:outerShdw>
                </a:effectLst>
                <a:latin typeface="Times New Roman" panose="02020603050405020304" pitchFamily="18" charset="0"/>
              </a:rPr>
              <a:t>r</a:t>
            </a:r>
            <a:r>
              <a:rPr lang="en-US" altLang="zh-CN" sz="2000">
                <a:solidFill>
                  <a:srgbClr val="FF0000"/>
                </a:solidFill>
                <a:effectLst>
                  <a:outerShdw blurRad="38100" dist="38100" dir="2700000" algn="tl">
                    <a:srgbClr val="C0C0C0"/>
                  </a:outerShdw>
                </a:effectLst>
                <a:latin typeface="Times New Roman" panose="02020603050405020304" pitchFamily="18" charset="0"/>
              </a:rPr>
              <a:t>/ </a:t>
            </a:r>
            <a:r>
              <a:rPr lang="en-US" altLang="zh-CN" sz="2000" i="1">
                <a:solidFill>
                  <a:srgbClr val="FF0000"/>
                </a:solidFill>
                <a:effectLst>
                  <a:outerShdw blurRad="38100" dist="38100" dir="2700000" algn="tl">
                    <a:srgbClr val="C0C0C0"/>
                  </a:outerShdw>
                </a:effectLst>
                <a:latin typeface="Times New Roman" panose="02020603050405020304" pitchFamily="18" charset="0"/>
                <a:sym typeface="Symbol" panose="05050102010706020507" pitchFamily="18" charset="2"/>
              </a:rPr>
              <a:t></a:t>
            </a:r>
            <a:r>
              <a:rPr lang="en-US" altLang="zh-CN" sz="2000" baseline="-25000">
                <a:solidFill>
                  <a:srgbClr val="FF0000"/>
                </a:solidFill>
                <a:effectLst>
                  <a:outerShdw blurRad="38100" dist="38100" dir="2700000" algn="tl">
                    <a:srgbClr val="C0C0C0"/>
                  </a:outerShdw>
                </a:effectLst>
                <a:latin typeface="Times New Roman" panose="02020603050405020304" pitchFamily="18" charset="0"/>
                <a:sym typeface="Symbol" panose="05050102010706020507" pitchFamily="18" charset="2"/>
              </a:rPr>
              <a:t>1</a:t>
            </a:r>
            <a:r>
              <a:rPr lang="en-US" altLang="zh-CN" sz="2000">
                <a:latin typeface="Times New Roman" panose="02020603050405020304" pitchFamily="18" charset="0"/>
              </a:rPr>
              <a:t> </a:t>
            </a:r>
            <a:r>
              <a:rPr lang="zh-CN" altLang="en-US" sz="2000">
                <a:solidFill>
                  <a:srgbClr val="FF0000"/>
                </a:solidFill>
                <a:effectLst>
                  <a:outerShdw blurRad="38100" dist="38100" dir="2700000" algn="tl">
                    <a:srgbClr val="C0C0C0"/>
                  </a:outerShdw>
                </a:effectLst>
                <a:latin typeface="Times New Roman" panose="02020603050405020304" pitchFamily="18" charset="0"/>
              </a:rPr>
              <a:t>）</a:t>
            </a:r>
          </a:p>
        </p:txBody>
      </p:sp>
      <p:sp>
        <p:nvSpPr>
          <p:cNvPr id="24"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6"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7" name="Rectangle 16"/>
          <p:cNvSpPr>
            <a:spLocks noChangeArrowheads="1"/>
          </p:cNvSpPr>
          <p:nvPr/>
        </p:nvSpPr>
        <p:spPr bwMode="auto">
          <a:xfrm>
            <a:off x="0" y="2808288"/>
            <a:ext cx="1700213" cy="588962"/>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8"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9"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53993"/>
                                        </p:tgtEl>
                                        <p:attrNameLst>
                                          <p:attrName>style.visibility</p:attrName>
                                        </p:attrNameLst>
                                      </p:cBhvr>
                                      <p:to>
                                        <p:strVal val="visible"/>
                                      </p:to>
                                    </p:set>
                                    <p:animEffect transition="in" filter="strips(downLeft)">
                                      <p:cBhvr>
                                        <p:cTn id="7" dur="500"/>
                                        <p:tgtEl>
                                          <p:spTgt spid="553993"/>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553995"/>
                                        </p:tgtEl>
                                        <p:attrNameLst>
                                          <p:attrName>style.visibility</p:attrName>
                                        </p:attrNameLst>
                                      </p:cBhvr>
                                      <p:to>
                                        <p:strVal val="visible"/>
                                      </p:to>
                                    </p:set>
                                    <p:animEffect transition="in" filter="strips(downLeft)">
                                      <p:cBhvr>
                                        <p:cTn id="11" dur="500"/>
                                        <p:tgtEl>
                                          <p:spTgt spid="553995"/>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553994"/>
                                        </p:tgtEl>
                                        <p:attrNameLst>
                                          <p:attrName>style.visibility</p:attrName>
                                        </p:attrNameLst>
                                      </p:cBhvr>
                                      <p:to>
                                        <p:strVal val="visible"/>
                                      </p:to>
                                    </p:set>
                                    <p:animEffect transition="in" filter="strips(downLeft)">
                                      <p:cBhvr>
                                        <p:cTn id="15" dur="500"/>
                                        <p:tgtEl>
                                          <p:spTgt spid="553994"/>
                                        </p:tgtEl>
                                      </p:cBhvr>
                                    </p:animEffect>
                                  </p:childTnLst>
                                </p:cTn>
                              </p:par>
                            </p:childTnLst>
                          </p:cTn>
                        </p:par>
                        <p:par>
                          <p:cTn id="16" fill="hold">
                            <p:stCondLst>
                              <p:cond delay="1500"/>
                            </p:stCondLst>
                            <p:childTnLst>
                              <p:par>
                                <p:cTn id="17" presetID="18" presetClass="entr" presetSubtype="12" fill="hold" grpId="0" nodeType="afterEffect">
                                  <p:stCondLst>
                                    <p:cond delay="0"/>
                                  </p:stCondLst>
                                  <p:childTnLst>
                                    <p:set>
                                      <p:cBhvr>
                                        <p:cTn id="18" dur="1" fill="hold">
                                          <p:stCondLst>
                                            <p:cond delay="0"/>
                                          </p:stCondLst>
                                        </p:cTn>
                                        <p:tgtEl>
                                          <p:spTgt spid="553996"/>
                                        </p:tgtEl>
                                        <p:attrNameLst>
                                          <p:attrName>style.visibility</p:attrName>
                                        </p:attrNameLst>
                                      </p:cBhvr>
                                      <p:to>
                                        <p:strVal val="visible"/>
                                      </p:to>
                                    </p:set>
                                    <p:animEffect transition="in" filter="strips(downLeft)">
                                      <p:cBhvr>
                                        <p:cTn id="19" dur="500"/>
                                        <p:tgtEl>
                                          <p:spTgt spid="553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93" grpId="0" animBg="1"/>
      <p:bldP spid="553994" grpId="0" animBg="1"/>
      <p:bldP spid="553995" grpId="0" animBg="1"/>
      <p:bldP spid="55399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defRPr/>
            </a:pPr>
            <a:r>
              <a:rPr lang="en-US" altLang="zh-CN" dirty="0" smtClean="0">
                <a:effectLst>
                  <a:outerShdw blurRad="38100" dist="38100" dir="2700000" algn="tl">
                    <a:srgbClr val="C0C0C0"/>
                  </a:outerShdw>
                </a:effectLst>
                <a:ea typeface="宋体" panose="02010600030101010101" pitchFamily="2" charset="-122"/>
              </a:rPr>
              <a:t>6.4 </a:t>
            </a:r>
            <a:r>
              <a:rPr lang="zh-CN" altLang="en-US" dirty="0" smtClean="0">
                <a:effectLst>
                  <a:outerShdw blurRad="38100" dist="38100" dir="2700000" algn="tl">
                    <a:srgbClr val="C0C0C0"/>
                  </a:outerShdw>
                </a:effectLst>
                <a:ea typeface="宋体" panose="02010600030101010101" pitchFamily="2" charset="-122"/>
              </a:rPr>
              <a:t>电力电子变压变频器</a:t>
            </a:r>
            <a:endParaRPr lang="zh-CN" altLang="en-US" dirty="0" smtClean="0">
              <a:ea typeface="宋体" panose="02010600030101010101" pitchFamily="2" charset="-122"/>
            </a:endParaRPr>
          </a:p>
        </p:txBody>
      </p:sp>
      <p:sp>
        <p:nvSpPr>
          <p:cNvPr id="602116" name="Rectangle 4"/>
          <p:cNvSpPr>
            <a:spLocks noChangeArrowheads="1"/>
          </p:cNvSpPr>
          <p:nvPr/>
        </p:nvSpPr>
        <p:spPr bwMode="auto">
          <a:xfrm>
            <a:off x="2074863" y="1443038"/>
            <a:ext cx="4029075" cy="700087"/>
          </a:xfrm>
          <a:prstGeom prst="rect">
            <a:avLst/>
          </a:prstGeom>
          <a:noFill/>
          <a:ln w="9525">
            <a:noFill/>
            <a:miter lim="800000"/>
          </a:ln>
          <a:effectLst/>
        </p:spPr>
        <p:txBody>
          <a:bodyPr lIns="0" tIns="0" bIns="0" anchor="ctr"/>
          <a:lstStyle/>
          <a:p>
            <a:pPr>
              <a:buFontTx/>
              <a:buNone/>
              <a:defRPr/>
            </a:pPr>
            <a:r>
              <a:rPr lang="zh-CN" altLang="en-US" sz="4800">
                <a:solidFill>
                  <a:schemeClr val="tx1"/>
                </a:solidFill>
                <a:effectLst>
                  <a:outerShdw blurRad="38100" dist="38100" dir="2700000" algn="tl">
                    <a:srgbClr val="C0C0C0"/>
                  </a:outerShdw>
                </a:effectLst>
                <a:latin typeface="Arial" panose="020B0604020202020204" pitchFamily="34" charset="0"/>
                <a:sym typeface="+mn-ea"/>
              </a:rPr>
              <a:t>知识点：</a:t>
            </a:r>
          </a:p>
        </p:txBody>
      </p:sp>
      <p:sp>
        <p:nvSpPr>
          <p:cNvPr id="111620" name="Rectangle 5"/>
          <p:cNvSpPr>
            <a:spLocks noGrp="1" noChangeArrowheads="1"/>
          </p:cNvSpPr>
          <p:nvPr>
            <p:ph idx="1"/>
          </p:nvPr>
        </p:nvSpPr>
        <p:spPr>
          <a:xfrm>
            <a:off x="2511425" y="3041650"/>
            <a:ext cx="5886450" cy="1882775"/>
          </a:xfrm>
        </p:spPr>
        <p:txBody>
          <a:bodyPr/>
          <a:lstStyle/>
          <a:p>
            <a:pPr algn="ctr" eaLnBrk="1" hangingPunct="1"/>
            <a:r>
              <a:rPr lang="zh-CN" altLang="en-US" sz="4400" smtClean="0">
                <a:latin typeface="隶书" pitchFamily="49" charset="-122"/>
                <a:ea typeface="隶书" pitchFamily="49" charset="-122"/>
              </a:rPr>
              <a:t>脉宽调制（</a:t>
            </a:r>
            <a:r>
              <a:rPr lang="en-US" altLang="zh-CN" sz="4400" smtClean="0">
                <a:latin typeface="隶书" pitchFamily="49" charset="-122"/>
                <a:ea typeface="隶书" pitchFamily="49" charset="-122"/>
              </a:rPr>
              <a:t>PWM</a:t>
            </a:r>
            <a:r>
              <a:rPr lang="zh-CN" altLang="en-US" sz="4400" smtClean="0">
                <a:latin typeface="隶书" pitchFamily="49" charset="-122"/>
                <a:ea typeface="隶书" pitchFamily="49" charset="-122"/>
              </a:rPr>
              <a:t>）技术</a:t>
            </a:r>
          </a:p>
        </p:txBody>
      </p:sp>
      <p:sp>
        <p:nvSpPr>
          <p:cNvPr id="11"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2"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a:xfrm>
            <a:off x="1709738" y="222250"/>
            <a:ext cx="7256462" cy="762000"/>
          </a:xfrm>
        </p:spPr>
        <p:txBody>
          <a:bodyPr/>
          <a:lstStyle/>
          <a:p>
            <a:pPr eaLnBrk="1" hangingPunct="1">
              <a:defRPr/>
            </a:pPr>
            <a:r>
              <a:rPr lang="en-US" altLang="zh-CN" sz="2800" dirty="0" smtClean="0">
                <a:effectLst>
                  <a:outerShdw blurRad="38100" dist="38100" dir="2700000" algn="tl">
                    <a:srgbClr val="C0C0C0"/>
                  </a:outerShdw>
                </a:effectLst>
                <a:ea typeface="宋体" panose="02010600030101010101" pitchFamily="2" charset="-122"/>
              </a:rPr>
              <a:t>6.4 </a:t>
            </a:r>
            <a:r>
              <a:rPr lang="zh-CN" altLang="en-US" sz="2800" dirty="0" smtClean="0">
                <a:effectLst>
                  <a:outerShdw blurRad="38100" dist="38100" dir="2700000" algn="tl">
                    <a:srgbClr val="C0C0C0"/>
                  </a:outerShdw>
                </a:effectLst>
                <a:ea typeface="宋体" panose="02010600030101010101" pitchFamily="2" charset="-122"/>
              </a:rPr>
              <a:t>电力电子变压变频器</a:t>
            </a:r>
          </a:p>
        </p:txBody>
      </p:sp>
      <p:sp>
        <p:nvSpPr>
          <p:cNvPr id="112643" name="Rectangle 3"/>
          <p:cNvSpPr>
            <a:spLocks noChangeArrowheads="1"/>
          </p:cNvSpPr>
          <p:nvPr/>
        </p:nvSpPr>
        <p:spPr bwMode="auto">
          <a:xfrm>
            <a:off x="1695450" y="1473200"/>
            <a:ext cx="7448550" cy="900113"/>
          </a:xfrm>
          <a:prstGeom prst="rect">
            <a:avLst/>
          </a:prstGeom>
          <a:noFill/>
          <a:ln w="9525">
            <a:noFill/>
            <a:miter lim="800000"/>
            <a:headEnd/>
            <a:tailEnd/>
          </a:ln>
        </p:spPr>
        <p:txBody>
          <a:bodyPr/>
          <a:lstStyle/>
          <a:p>
            <a:pPr algn="just">
              <a:lnSpc>
                <a:spcPct val="100000"/>
              </a:lnSpc>
              <a:buClr>
                <a:srgbClr val="FF9933"/>
              </a:buClr>
              <a:buFont typeface="Wingdings" pitchFamily="2" charset="2"/>
              <a:buNone/>
            </a:pPr>
            <a:r>
              <a:rPr lang="zh-CN" altLang="en-US" sz="2000">
                <a:solidFill>
                  <a:schemeClr val="tx1"/>
                </a:solidFill>
                <a:latin typeface="Arial" pitchFamily="34" charset="0"/>
              </a:rPr>
              <a:t>异步电动机变频调速需要电压与频率均可调的交流电源，常用的交流可调电源是由电力电子器件构成的静止式功率变换器，一般称为变频器。</a:t>
            </a:r>
          </a:p>
        </p:txBody>
      </p:sp>
      <p:sp>
        <p:nvSpPr>
          <p:cNvPr id="112644" name="Line 4"/>
          <p:cNvSpPr>
            <a:spLocks noChangeShapeType="1"/>
          </p:cNvSpPr>
          <p:nvPr/>
        </p:nvSpPr>
        <p:spPr bwMode="auto">
          <a:xfrm>
            <a:off x="2043113" y="3475038"/>
            <a:ext cx="923925" cy="0"/>
          </a:xfrm>
          <a:prstGeom prst="line">
            <a:avLst/>
          </a:prstGeom>
          <a:noFill/>
          <a:ln w="38100">
            <a:solidFill>
              <a:schemeClr val="hlink"/>
            </a:solidFill>
            <a:round/>
            <a:headEnd/>
            <a:tailEnd/>
          </a:ln>
        </p:spPr>
        <p:txBody>
          <a:bodyPr/>
          <a:lstStyle/>
          <a:p>
            <a:endParaRPr lang="zh-CN" altLang="en-US"/>
          </a:p>
        </p:txBody>
      </p:sp>
      <p:sp>
        <p:nvSpPr>
          <p:cNvPr id="112645" name="Text Box 5"/>
          <p:cNvSpPr txBox="1">
            <a:spLocks noChangeArrowheads="1"/>
          </p:cNvSpPr>
          <p:nvPr/>
        </p:nvSpPr>
        <p:spPr bwMode="auto">
          <a:xfrm>
            <a:off x="2965450" y="3168650"/>
            <a:ext cx="1306513" cy="860425"/>
          </a:xfrm>
          <a:prstGeom prst="rect">
            <a:avLst/>
          </a:prstGeom>
          <a:noFill/>
          <a:ln w="38100">
            <a:solidFill>
              <a:schemeClr val="hlink"/>
            </a:solidFill>
            <a:miter lim="800000"/>
            <a:headEnd/>
            <a:tailEnd/>
          </a:ln>
        </p:spPr>
        <p:txBody>
          <a:bodyPr lIns="18000" rIns="18000">
            <a:spAutoFit/>
          </a:bodyPr>
          <a:lstStyle/>
          <a:p>
            <a:pPr algn="ctr" eaLnBrk="0" hangingPunct="0">
              <a:lnSpc>
                <a:spcPct val="150000"/>
              </a:lnSpc>
            </a:pPr>
            <a:r>
              <a:rPr lang="zh-CN" altLang="en-US">
                <a:solidFill>
                  <a:schemeClr val="tx1"/>
                </a:solidFill>
                <a:latin typeface="宋体" pitchFamily="2" charset="-122"/>
              </a:rPr>
              <a:t>变频装置</a:t>
            </a:r>
          </a:p>
          <a:p>
            <a:pPr algn="ctr" eaLnBrk="0" hangingPunct="0">
              <a:lnSpc>
                <a:spcPct val="50000"/>
              </a:lnSpc>
            </a:pPr>
            <a:endParaRPr lang="en-US" altLang="zh-CN">
              <a:solidFill>
                <a:schemeClr val="tx1"/>
              </a:solidFill>
              <a:latin typeface="宋体" pitchFamily="2" charset="-122"/>
            </a:endParaRPr>
          </a:p>
        </p:txBody>
      </p:sp>
      <p:sp>
        <p:nvSpPr>
          <p:cNvPr id="112646" name="Text Box 7"/>
          <p:cNvSpPr txBox="1">
            <a:spLocks noChangeArrowheads="1"/>
          </p:cNvSpPr>
          <p:nvPr/>
        </p:nvSpPr>
        <p:spPr bwMode="auto">
          <a:xfrm>
            <a:off x="3892550" y="4079875"/>
            <a:ext cx="1354138" cy="860425"/>
          </a:xfrm>
          <a:prstGeom prst="rect">
            <a:avLst/>
          </a:prstGeom>
          <a:noFill/>
          <a:ln w="38100">
            <a:solidFill>
              <a:schemeClr val="hlink"/>
            </a:solidFill>
            <a:miter lim="800000"/>
            <a:headEnd/>
            <a:tailEnd/>
          </a:ln>
        </p:spPr>
        <p:txBody>
          <a:bodyPr lIns="18000" rIns="18000">
            <a:spAutoFit/>
          </a:bodyPr>
          <a:lstStyle/>
          <a:p>
            <a:pPr algn="ctr" eaLnBrk="0" hangingPunct="0">
              <a:lnSpc>
                <a:spcPct val="150000"/>
              </a:lnSpc>
            </a:pPr>
            <a:r>
              <a:rPr lang="zh-CN" altLang="en-US">
                <a:solidFill>
                  <a:schemeClr val="tx1"/>
                </a:solidFill>
                <a:latin typeface="宋体" pitchFamily="2" charset="-122"/>
              </a:rPr>
              <a:t>控制电路</a:t>
            </a:r>
          </a:p>
          <a:p>
            <a:pPr algn="ctr" eaLnBrk="0" hangingPunct="0">
              <a:lnSpc>
                <a:spcPct val="50000"/>
              </a:lnSpc>
            </a:pPr>
            <a:endParaRPr lang="en-US" altLang="zh-CN">
              <a:solidFill>
                <a:schemeClr val="tx1"/>
              </a:solidFill>
              <a:latin typeface="宋体" pitchFamily="2" charset="-122"/>
            </a:endParaRPr>
          </a:p>
        </p:txBody>
      </p:sp>
      <p:sp>
        <p:nvSpPr>
          <p:cNvPr id="112647" name="Text Box 8"/>
          <p:cNvSpPr txBox="1">
            <a:spLocks noChangeArrowheads="1"/>
          </p:cNvSpPr>
          <p:nvPr/>
        </p:nvSpPr>
        <p:spPr bwMode="auto">
          <a:xfrm>
            <a:off x="5013325" y="3170238"/>
            <a:ext cx="1619250" cy="860425"/>
          </a:xfrm>
          <a:prstGeom prst="rect">
            <a:avLst/>
          </a:prstGeom>
          <a:noFill/>
          <a:ln w="38100">
            <a:solidFill>
              <a:schemeClr val="hlink"/>
            </a:solidFill>
            <a:miter lim="800000"/>
            <a:headEnd/>
            <a:tailEnd/>
          </a:ln>
        </p:spPr>
        <p:txBody>
          <a:bodyPr lIns="0" rIns="0">
            <a:spAutoFit/>
          </a:bodyPr>
          <a:lstStyle/>
          <a:p>
            <a:pPr algn="ctr" eaLnBrk="0" hangingPunct="0">
              <a:lnSpc>
                <a:spcPct val="150000"/>
              </a:lnSpc>
            </a:pPr>
            <a:r>
              <a:rPr lang="zh-CN" altLang="en-US">
                <a:solidFill>
                  <a:schemeClr val="tx1"/>
                </a:solidFill>
                <a:latin typeface="宋体" pitchFamily="2" charset="-122"/>
              </a:rPr>
              <a:t>异步电动机</a:t>
            </a:r>
          </a:p>
          <a:p>
            <a:pPr algn="ctr" eaLnBrk="0" hangingPunct="0">
              <a:lnSpc>
                <a:spcPct val="50000"/>
              </a:lnSpc>
            </a:pPr>
            <a:endParaRPr lang="en-US" altLang="zh-CN">
              <a:solidFill>
                <a:schemeClr val="tx1"/>
              </a:solidFill>
              <a:latin typeface="宋体" pitchFamily="2" charset="-122"/>
            </a:endParaRPr>
          </a:p>
        </p:txBody>
      </p:sp>
      <p:sp>
        <p:nvSpPr>
          <p:cNvPr id="112648" name="Text Box 9"/>
          <p:cNvSpPr txBox="1">
            <a:spLocks noChangeArrowheads="1"/>
          </p:cNvSpPr>
          <p:nvPr/>
        </p:nvSpPr>
        <p:spPr bwMode="auto">
          <a:xfrm>
            <a:off x="7215188" y="3152775"/>
            <a:ext cx="923925" cy="860425"/>
          </a:xfrm>
          <a:prstGeom prst="rect">
            <a:avLst/>
          </a:prstGeom>
          <a:noFill/>
          <a:ln w="38100">
            <a:solidFill>
              <a:schemeClr val="hlink"/>
            </a:solidFill>
            <a:miter lim="800000"/>
            <a:headEnd/>
            <a:tailEnd/>
          </a:ln>
        </p:spPr>
        <p:txBody>
          <a:bodyPr>
            <a:spAutoFit/>
          </a:bodyPr>
          <a:lstStyle/>
          <a:p>
            <a:pPr algn="ctr" eaLnBrk="0" hangingPunct="0">
              <a:lnSpc>
                <a:spcPct val="150000"/>
              </a:lnSpc>
            </a:pPr>
            <a:r>
              <a:rPr lang="zh-CN" altLang="en-US">
                <a:solidFill>
                  <a:schemeClr val="tx1"/>
                </a:solidFill>
                <a:latin typeface="宋体" pitchFamily="2" charset="-122"/>
              </a:rPr>
              <a:t>负载</a:t>
            </a:r>
          </a:p>
          <a:p>
            <a:pPr algn="ctr" eaLnBrk="0" hangingPunct="0">
              <a:lnSpc>
                <a:spcPct val="50000"/>
              </a:lnSpc>
            </a:pPr>
            <a:endParaRPr lang="en-US" altLang="zh-CN">
              <a:solidFill>
                <a:schemeClr val="tx1"/>
              </a:solidFill>
              <a:latin typeface="宋体" pitchFamily="2" charset="-122"/>
            </a:endParaRPr>
          </a:p>
        </p:txBody>
      </p:sp>
      <p:sp>
        <p:nvSpPr>
          <p:cNvPr id="112649" name="Line 10"/>
          <p:cNvSpPr>
            <a:spLocks noChangeShapeType="1"/>
          </p:cNvSpPr>
          <p:nvPr/>
        </p:nvSpPr>
        <p:spPr bwMode="auto">
          <a:xfrm flipH="1">
            <a:off x="2347913" y="3392488"/>
            <a:ext cx="77787" cy="173037"/>
          </a:xfrm>
          <a:prstGeom prst="line">
            <a:avLst/>
          </a:prstGeom>
          <a:noFill/>
          <a:ln w="38100">
            <a:solidFill>
              <a:schemeClr val="hlink"/>
            </a:solidFill>
            <a:round/>
            <a:headEnd/>
            <a:tailEnd/>
          </a:ln>
        </p:spPr>
        <p:txBody>
          <a:bodyPr/>
          <a:lstStyle/>
          <a:p>
            <a:endParaRPr lang="zh-CN" altLang="en-US"/>
          </a:p>
        </p:txBody>
      </p:sp>
      <p:sp>
        <p:nvSpPr>
          <p:cNvPr id="112650" name="Line 11"/>
          <p:cNvSpPr>
            <a:spLocks noChangeShapeType="1"/>
          </p:cNvSpPr>
          <p:nvPr/>
        </p:nvSpPr>
        <p:spPr bwMode="auto">
          <a:xfrm flipH="1">
            <a:off x="2424113" y="3392488"/>
            <a:ext cx="76200" cy="173037"/>
          </a:xfrm>
          <a:prstGeom prst="line">
            <a:avLst/>
          </a:prstGeom>
          <a:noFill/>
          <a:ln w="38100">
            <a:solidFill>
              <a:schemeClr val="hlink"/>
            </a:solidFill>
            <a:round/>
            <a:headEnd/>
            <a:tailEnd/>
          </a:ln>
        </p:spPr>
        <p:txBody>
          <a:bodyPr/>
          <a:lstStyle/>
          <a:p>
            <a:endParaRPr lang="zh-CN" altLang="en-US"/>
          </a:p>
        </p:txBody>
      </p:sp>
      <p:sp>
        <p:nvSpPr>
          <p:cNvPr id="112651" name="Line 12"/>
          <p:cNvSpPr>
            <a:spLocks noChangeShapeType="1"/>
          </p:cNvSpPr>
          <p:nvPr/>
        </p:nvSpPr>
        <p:spPr bwMode="auto">
          <a:xfrm flipH="1">
            <a:off x="2487613" y="3395663"/>
            <a:ext cx="77787" cy="173037"/>
          </a:xfrm>
          <a:prstGeom prst="line">
            <a:avLst/>
          </a:prstGeom>
          <a:noFill/>
          <a:ln w="38100">
            <a:solidFill>
              <a:schemeClr val="hlink"/>
            </a:solidFill>
            <a:round/>
            <a:headEnd/>
            <a:tailEnd/>
          </a:ln>
        </p:spPr>
        <p:txBody>
          <a:bodyPr/>
          <a:lstStyle/>
          <a:p>
            <a:endParaRPr lang="zh-CN" altLang="en-US"/>
          </a:p>
        </p:txBody>
      </p:sp>
      <p:sp>
        <p:nvSpPr>
          <p:cNvPr id="112652" name="Line 13"/>
          <p:cNvSpPr>
            <a:spLocks noChangeShapeType="1"/>
          </p:cNvSpPr>
          <p:nvPr/>
        </p:nvSpPr>
        <p:spPr bwMode="auto">
          <a:xfrm flipV="1">
            <a:off x="4260850" y="3475038"/>
            <a:ext cx="749300" cy="1587"/>
          </a:xfrm>
          <a:prstGeom prst="line">
            <a:avLst/>
          </a:prstGeom>
          <a:noFill/>
          <a:ln w="38100">
            <a:solidFill>
              <a:schemeClr val="hlink"/>
            </a:solidFill>
            <a:round/>
            <a:headEnd/>
            <a:tailEnd/>
          </a:ln>
        </p:spPr>
        <p:txBody>
          <a:bodyPr/>
          <a:lstStyle/>
          <a:p>
            <a:endParaRPr lang="zh-CN" altLang="en-US"/>
          </a:p>
        </p:txBody>
      </p:sp>
      <p:sp>
        <p:nvSpPr>
          <p:cNvPr id="112653" name="Line 14"/>
          <p:cNvSpPr>
            <a:spLocks noChangeShapeType="1"/>
          </p:cNvSpPr>
          <p:nvPr/>
        </p:nvSpPr>
        <p:spPr bwMode="auto">
          <a:xfrm flipH="1">
            <a:off x="4521200" y="3392488"/>
            <a:ext cx="77788" cy="174625"/>
          </a:xfrm>
          <a:prstGeom prst="line">
            <a:avLst/>
          </a:prstGeom>
          <a:noFill/>
          <a:ln w="38100">
            <a:solidFill>
              <a:schemeClr val="hlink"/>
            </a:solidFill>
            <a:round/>
            <a:headEnd/>
            <a:tailEnd/>
          </a:ln>
        </p:spPr>
        <p:txBody>
          <a:bodyPr/>
          <a:lstStyle/>
          <a:p>
            <a:endParaRPr lang="zh-CN" altLang="en-US"/>
          </a:p>
        </p:txBody>
      </p:sp>
      <p:sp>
        <p:nvSpPr>
          <p:cNvPr id="112654" name="Line 15"/>
          <p:cNvSpPr>
            <a:spLocks noChangeShapeType="1"/>
          </p:cNvSpPr>
          <p:nvPr/>
        </p:nvSpPr>
        <p:spPr bwMode="auto">
          <a:xfrm flipH="1">
            <a:off x="4597400" y="3392488"/>
            <a:ext cx="76200" cy="174625"/>
          </a:xfrm>
          <a:prstGeom prst="line">
            <a:avLst/>
          </a:prstGeom>
          <a:noFill/>
          <a:ln w="38100">
            <a:solidFill>
              <a:schemeClr val="hlink"/>
            </a:solidFill>
            <a:round/>
            <a:headEnd/>
            <a:tailEnd/>
          </a:ln>
        </p:spPr>
        <p:txBody>
          <a:bodyPr/>
          <a:lstStyle/>
          <a:p>
            <a:endParaRPr lang="zh-CN" altLang="en-US"/>
          </a:p>
        </p:txBody>
      </p:sp>
      <p:sp>
        <p:nvSpPr>
          <p:cNvPr id="112655" name="Line 16"/>
          <p:cNvSpPr>
            <a:spLocks noChangeShapeType="1"/>
          </p:cNvSpPr>
          <p:nvPr/>
        </p:nvSpPr>
        <p:spPr bwMode="auto">
          <a:xfrm flipH="1">
            <a:off x="4660900" y="3397250"/>
            <a:ext cx="77788" cy="173038"/>
          </a:xfrm>
          <a:prstGeom prst="line">
            <a:avLst/>
          </a:prstGeom>
          <a:noFill/>
          <a:ln w="38100">
            <a:solidFill>
              <a:schemeClr val="hlink"/>
            </a:solidFill>
            <a:round/>
            <a:headEnd/>
            <a:tailEnd/>
          </a:ln>
        </p:spPr>
        <p:txBody>
          <a:bodyPr/>
          <a:lstStyle/>
          <a:p>
            <a:endParaRPr lang="zh-CN" altLang="en-US"/>
          </a:p>
        </p:txBody>
      </p:sp>
      <p:sp>
        <p:nvSpPr>
          <p:cNvPr id="112656" name="Line 17"/>
          <p:cNvSpPr>
            <a:spLocks noChangeShapeType="1"/>
          </p:cNvSpPr>
          <p:nvPr/>
        </p:nvSpPr>
        <p:spPr bwMode="auto">
          <a:xfrm>
            <a:off x="6632575" y="3475038"/>
            <a:ext cx="582613" cy="0"/>
          </a:xfrm>
          <a:prstGeom prst="line">
            <a:avLst/>
          </a:prstGeom>
          <a:noFill/>
          <a:ln w="38100">
            <a:solidFill>
              <a:schemeClr val="hlink"/>
            </a:solidFill>
            <a:round/>
            <a:headEnd/>
            <a:tailEnd/>
          </a:ln>
        </p:spPr>
        <p:txBody>
          <a:bodyPr/>
          <a:lstStyle/>
          <a:p>
            <a:endParaRPr lang="zh-CN" altLang="en-US"/>
          </a:p>
        </p:txBody>
      </p:sp>
      <p:sp>
        <p:nvSpPr>
          <p:cNvPr id="112657" name="Line 18"/>
          <p:cNvSpPr>
            <a:spLocks noChangeShapeType="1"/>
          </p:cNvSpPr>
          <p:nvPr/>
        </p:nvSpPr>
        <p:spPr bwMode="auto">
          <a:xfrm>
            <a:off x="5789613" y="3990975"/>
            <a:ext cx="0" cy="379413"/>
          </a:xfrm>
          <a:prstGeom prst="line">
            <a:avLst/>
          </a:prstGeom>
          <a:noFill/>
          <a:ln w="38100">
            <a:solidFill>
              <a:schemeClr val="hlink"/>
            </a:solidFill>
            <a:round/>
            <a:headEnd/>
            <a:tailEnd/>
          </a:ln>
        </p:spPr>
        <p:txBody>
          <a:bodyPr/>
          <a:lstStyle/>
          <a:p>
            <a:endParaRPr lang="zh-CN" altLang="en-US"/>
          </a:p>
        </p:txBody>
      </p:sp>
      <p:sp>
        <p:nvSpPr>
          <p:cNvPr id="112658" name="Line 19"/>
          <p:cNvSpPr>
            <a:spLocks noChangeShapeType="1"/>
          </p:cNvSpPr>
          <p:nvPr/>
        </p:nvSpPr>
        <p:spPr bwMode="auto">
          <a:xfrm flipH="1">
            <a:off x="5267325" y="4354513"/>
            <a:ext cx="546100" cy="0"/>
          </a:xfrm>
          <a:prstGeom prst="line">
            <a:avLst/>
          </a:prstGeom>
          <a:noFill/>
          <a:ln w="38100">
            <a:solidFill>
              <a:schemeClr val="hlink"/>
            </a:solidFill>
            <a:round/>
            <a:headEnd/>
            <a:tailEnd type="stealth" w="lg" len="lg"/>
          </a:ln>
        </p:spPr>
        <p:txBody>
          <a:bodyPr/>
          <a:lstStyle/>
          <a:p>
            <a:endParaRPr lang="zh-CN" altLang="en-US"/>
          </a:p>
        </p:txBody>
      </p:sp>
      <p:sp>
        <p:nvSpPr>
          <p:cNvPr id="112659" name="Line 20"/>
          <p:cNvSpPr>
            <a:spLocks noChangeShapeType="1"/>
          </p:cNvSpPr>
          <p:nvPr/>
        </p:nvSpPr>
        <p:spPr bwMode="auto">
          <a:xfrm>
            <a:off x="2822575" y="4529138"/>
            <a:ext cx="1079500" cy="0"/>
          </a:xfrm>
          <a:prstGeom prst="line">
            <a:avLst/>
          </a:prstGeom>
          <a:noFill/>
          <a:ln w="38100">
            <a:solidFill>
              <a:schemeClr val="hlink"/>
            </a:solidFill>
            <a:round/>
            <a:headEnd/>
            <a:tailEnd type="stealth" w="lg" len="lg"/>
          </a:ln>
        </p:spPr>
        <p:txBody>
          <a:bodyPr/>
          <a:lstStyle/>
          <a:p>
            <a:endParaRPr lang="zh-CN" altLang="en-US"/>
          </a:p>
        </p:txBody>
      </p:sp>
      <p:sp>
        <p:nvSpPr>
          <p:cNvPr id="112660" name="Line 21"/>
          <p:cNvSpPr>
            <a:spLocks noChangeShapeType="1"/>
          </p:cNvSpPr>
          <p:nvPr/>
        </p:nvSpPr>
        <p:spPr bwMode="auto">
          <a:xfrm flipH="1">
            <a:off x="3414713" y="4297363"/>
            <a:ext cx="492125" cy="0"/>
          </a:xfrm>
          <a:prstGeom prst="line">
            <a:avLst/>
          </a:prstGeom>
          <a:noFill/>
          <a:ln w="38100">
            <a:solidFill>
              <a:schemeClr val="hlink"/>
            </a:solidFill>
            <a:round/>
            <a:headEnd/>
            <a:tailEnd/>
          </a:ln>
        </p:spPr>
        <p:txBody>
          <a:bodyPr/>
          <a:lstStyle/>
          <a:p>
            <a:endParaRPr lang="zh-CN" altLang="en-US"/>
          </a:p>
        </p:txBody>
      </p:sp>
      <p:sp>
        <p:nvSpPr>
          <p:cNvPr id="112661" name="Line 22"/>
          <p:cNvSpPr>
            <a:spLocks noChangeShapeType="1"/>
          </p:cNvSpPr>
          <p:nvPr/>
        </p:nvSpPr>
        <p:spPr bwMode="auto">
          <a:xfrm flipH="1" flipV="1">
            <a:off x="3440113" y="3990975"/>
            <a:ext cx="0" cy="304800"/>
          </a:xfrm>
          <a:prstGeom prst="line">
            <a:avLst/>
          </a:prstGeom>
          <a:noFill/>
          <a:ln w="38100">
            <a:solidFill>
              <a:schemeClr val="hlink"/>
            </a:solidFill>
            <a:round/>
            <a:headEnd/>
            <a:tailEnd type="stealth" w="lg" len="lg"/>
          </a:ln>
        </p:spPr>
        <p:txBody>
          <a:bodyPr/>
          <a:lstStyle/>
          <a:p>
            <a:endParaRPr lang="zh-CN" altLang="en-US"/>
          </a:p>
        </p:txBody>
      </p:sp>
      <p:sp>
        <p:nvSpPr>
          <p:cNvPr id="28"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9"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0"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1"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2"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3"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900" name="Rectangle 4"/>
          <p:cNvSpPr>
            <a:spLocks noChangeArrowheads="1"/>
          </p:cNvSpPr>
          <p:nvPr/>
        </p:nvSpPr>
        <p:spPr bwMode="auto">
          <a:xfrm>
            <a:off x="1670050" y="1211263"/>
            <a:ext cx="7473950" cy="1285875"/>
          </a:xfrm>
          <a:prstGeom prst="rect">
            <a:avLst/>
          </a:prstGeom>
          <a:noFill/>
          <a:ln w="9525">
            <a:noFill/>
            <a:miter lim="800000"/>
          </a:ln>
          <a:effectLst/>
        </p:spPr>
        <p:txBody>
          <a:bodyPr/>
          <a:lstStyle/>
          <a:p>
            <a:pPr algn="just">
              <a:lnSpc>
                <a:spcPct val="100000"/>
              </a:lnSpc>
              <a:buClr>
                <a:srgbClr val="FF9933"/>
              </a:buClr>
              <a:buFont typeface="Wingdings" panose="05000000000000000000" pitchFamily="2" charset="2"/>
              <a:buNone/>
              <a:defRPr/>
            </a:pPr>
            <a:r>
              <a:rPr lang="zh-CN" altLang="en-US" sz="2000">
                <a:solidFill>
                  <a:srgbClr val="CC0000"/>
                </a:solidFill>
                <a:effectLst>
                  <a:outerShdw blurRad="38100" dist="38100" dir="2700000" algn="tl">
                    <a:srgbClr val="C0C0C0"/>
                  </a:outerShdw>
                </a:effectLst>
                <a:latin typeface="Arial" panose="020B0604020202020204" pitchFamily="34" charset="0"/>
                <a:sym typeface="+mn-ea"/>
              </a:rPr>
              <a:t>交</a:t>
            </a:r>
            <a:r>
              <a:rPr lang="en-US" altLang="zh-CN" sz="2000">
                <a:solidFill>
                  <a:srgbClr val="CC0000"/>
                </a:solidFill>
                <a:effectLst>
                  <a:outerShdw blurRad="38100" dist="38100" dir="2700000" algn="tl">
                    <a:srgbClr val="C0C0C0"/>
                  </a:outerShdw>
                </a:effectLst>
                <a:latin typeface="Arial" panose="020B0604020202020204" pitchFamily="34" charset="0"/>
                <a:sym typeface="+mn-ea"/>
              </a:rPr>
              <a:t>-</a:t>
            </a:r>
            <a:r>
              <a:rPr lang="zh-CN" altLang="en-US" sz="2000">
                <a:solidFill>
                  <a:srgbClr val="CC0000"/>
                </a:solidFill>
                <a:effectLst>
                  <a:outerShdw blurRad="38100" dist="38100" dir="2700000" algn="tl">
                    <a:srgbClr val="C0C0C0"/>
                  </a:outerShdw>
                </a:effectLst>
                <a:latin typeface="Arial" panose="020B0604020202020204" pitchFamily="34" charset="0"/>
                <a:sym typeface="+mn-ea"/>
              </a:rPr>
              <a:t>直</a:t>
            </a:r>
            <a:r>
              <a:rPr lang="en-US" altLang="zh-CN" sz="2000">
                <a:solidFill>
                  <a:srgbClr val="CC0000"/>
                </a:solidFill>
                <a:effectLst>
                  <a:outerShdw blurRad="38100" dist="38100" dir="2700000" algn="tl">
                    <a:srgbClr val="C0C0C0"/>
                  </a:outerShdw>
                </a:effectLst>
                <a:latin typeface="Arial" panose="020B0604020202020204" pitchFamily="34" charset="0"/>
                <a:sym typeface="+mn-ea"/>
              </a:rPr>
              <a:t>-</a:t>
            </a:r>
            <a:r>
              <a:rPr lang="zh-CN" altLang="en-US" sz="2000">
                <a:solidFill>
                  <a:srgbClr val="CC0000"/>
                </a:solidFill>
                <a:effectLst>
                  <a:outerShdw blurRad="38100" dist="38100" dir="2700000" algn="tl">
                    <a:srgbClr val="C0C0C0"/>
                  </a:outerShdw>
                </a:effectLst>
                <a:latin typeface="Arial" panose="020B0604020202020204" pitchFamily="34" charset="0"/>
                <a:sym typeface="+mn-ea"/>
              </a:rPr>
              <a:t>交变频器：</a:t>
            </a:r>
            <a:r>
              <a:rPr lang="zh-CN" altLang="en-US" sz="2000">
                <a:solidFill>
                  <a:schemeClr val="tx1"/>
                </a:solidFill>
                <a:latin typeface="Arial" panose="020B0604020202020204" pitchFamily="34" charset="0"/>
                <a:sym typeface="+mn-ea"/>
              </a:rPr>
              <a:t>先将恒压恒频的交流电整成直流，再将直流电逆变成电压与频率均为可调的交流，称作间接变频。</a:t>
            </a:r>
          </a:p>
          <a:p>
            <a:pPr algn="just">
              <a:lnSpc>
                <a:spcPct val="100000"/>
              </a:lnSpc>
              <a:buClr>
                <a:srgbClr val="FF9933"/>
              </a:buClr>
              <a:buFont typeface="Wingdings" panose="05000000000000000000" pitchFamily="2" charset="2"/>
              <a:buNone/>
              <a:defRPr/>
            </a:pPr>
            <a:endParaRPr lang="zh-CN" altLang="en-US" sz="2000">
              <a:solidFill>
                <a:schemeClr val="tx1"/>
              </a:solidFill>
              <a:latin typeface="Arial" panose="020B0604020202020204" pitchFamily="34" charset="0"/>
              <a:sym typeface="+mn-ea"/>
            </a:endParaRPr>
          </a:p>
          <a:p>
            <a:pPr algn="just">
              <a:lnSpc>
                <a:spcPct val="100000"/>
              </a:lnSpc>
              <a:buClr>
                <a:srgbClr val="FF9933"/>
              </a:buClr>
              <a:buFont typeface="Wingdings" panose="05000000000000000000" pitchFamily="2" charset="2"/>
              <a:buNone/>
              <a:defRPr/>
            </a:pPr>
            <a:r>
              <a:rPr lang="zh-CN" altLang="en-US" sz="2000">
                <a:solidFill>
                  <a:srgbClr val="CC0000"/>
                </a:solidFill>
                <a:effectLst>
                  <a:outerShdw blurRad="38100" dist="38100" dir="2700000" algn="tl">
                    <a:srgbClr val="C0C0C0"/>
                  </a:outerShdw>
                </a:effectLst>
                <a:latin typeface="Arial" panose="020B0604020202020204" pitchFamily="34" charset="0"/>
                <a:sym typeface="+mn-ea"/>
              </a:rPr>
              <a:t>交</a:t>
            </a:r>
            <a:r>
              <a:rPr lang="en-US" altLang="zh-CN" sz="2000">
                <a:solidFill>
                  <a:srgbClr val="CC0000"/>
                </a:solidFill>
                <a:effectLst>
                  <a:outerShdw blurRad="38100" dist="38100" dir="2700000" algn="tl">
                    <a:srgbClr val="C0C0C0"/>
                  </a:outerShdw>
                </a:effectLst>
                <a:latin typeface="Arial" panose="020B0604020202020204" pitchFamily="34" charset="0"/>
                <a:sym typeface="+mn-ea"/>
              </a:rPr>
              <a:t>-</a:t>
            </a:r>
            <a:r>
              <a:rPr lang="zh-CN" altLang="en-US" sz="2000">
                <a:solidFill>
                  <a:srgbClr val="CC0000"/>
                </a:solidFill>
                <a:effectLst>
                  <a:outerShdw blurRad="38100" dist="38100" dir="2700000" algn="tl">
                    <a:srgbClr val="C0C0C0"/>
                  </a:outerShdw>
                </a:effectLst>
                <a:latin typeface="Arial" panose="020B0604020202020204" pitchFamily="34" charset="0"/>
                <a:sym typeface="+mn-ea"/>
              </a:rPr>
              <a:t>交变频器：</a:t>
            </a:r>
            <a:r>
              <a:rPr lang="zh-CN" altLang="en-US" sz="2000">
                <a:solidFill>
                  <a:schemeClr val="tx1"/>
                </a:solidFill>
                <a:latin typeface="Arial" panose="020B0604020202020204" pitchFamily="34" charset="0"/>
                <a:sym typeface="+mn-ea"/>
              </a:rPr>
              <a:t>将恒压恒频的交流电直接变换为电压与频率均为可调的交流电，无需中间直流环节，称作直接变频。</a:t>
            </a:r>
          </a:p>
        </p:txBody>
      </p:sp>
      <p:sp>
        <p:nvSpPr>
          <p:cNvPr id="113667" name="Rectangle 5"/>
          <p:cNvSpPr>
            <a:spLocks noChangeArrowheads="1"/>
          </p:cNvSpPr>
          <p:nvPr/>
        </p:nvSpPr>
        <p:spPr bwMode="auto">
          <a:xfrm>
            <a:off x="2809875" y="3230563"/>
            <a:ext cx="4575175" cy="396875"/>
          </a:xfrm>
          <a:prstGeom prst="rect">
            <a:avLst/>
          </a:prstGeom>
          <a:noFill/>
          <a:ln w="9525">
            <a:noFill/>
            <a:miter lim="800000"/>
            <a:headEnd/>
            <a:tailEnd/>
          </a:ln>
        </p:spPr>
        <p:txBody>
          <a:bodyPr anchor="ctr">
            <a:spAutoFit/>
          </a:bodyPr>
          <a:lstStyle/>
          <a:p>
            <a:pPr>
              <a:lnSpc>
                <a:spcPct val="100000"/>
              </a:lnSpc>
            </a:pPr>
            <a:r>
              <a:rPr lang="en-US" altLang="zh-CN" sz="2000">
                <a:solidFill>
                  <a:schemeClr val="tx1"/>
                </a:solidFill>
                <a:latin typeface="Times New Roman" pitchFamily="18" charset="0"/>
              </a:rPr>
              <a:t>a</a:t>
            </a:r>
            <a:r>
              <a:rPr lang="zh-CN" altLang="en-US" sz="2000">
                <a:solidFill>
                  <a:schemeClr val="tx1"/>
                </a:solidFill>
                <a:latin typeface="Times New Roman" pitchFamily="18" charset="0"/>
              </a:rPr>
              <a:t>）交</a:t>
            </a:r>
            <a:r>
              <a:rPr lang="en-US" altLang="zh-CN" sz="2000">
                <a:solidFill>
                  <a:schemeClr val="tx1"/>
                </a:solidFill>
                <a:latin typeface="Times New Roman" pitchFamily="18" charset="0"/>
              </a:rPr>
              <a:t>-</a:t>
            </a:r>
            <a:r>
              <a:rPr lang="zh-CN" altLang="en-US" sz="2000">
                <a:solidFill>
                  <a:schemeClr val="tx1"/>
                </a:solidFill>
                <a:latin typeface="Times New Roman" pitchFamily="18" charset="0"/>
              </a:rPr>
              <a:t>直</a:t>
            </a:r>
            <a:r>
              <a:rPr lang="en-US" altLang="zh-CN" sz="2000">
                <a:solidFill>
                  <a:schemeClr val="tx1"/>
                </a:solidFill>
                <a:latin typeface="Times New Roman" pitchFamily="18" charset="0"/>
              </a:rPr>
              <a:t>-</a:t>
            </a:r>
            <a:r>
              <a:rPr lang="zh-CN" altLang="en-US" sz="2000">
                <a:solidFill>
                  <a:schemeClr val="tx1"/>
                </a:solidFill>
                <a:latin typeface="Times New Roman" pitchFamily="18" charset="0"/>
              </a:rPr>
              <a:t>交变频器；</a:t>
            </a:r>
            <a:r>
              <a:rPr lang="en-US" altLang="zh-CN" sz="2000">
                <a:solidFill>
                  <a:schemeClr val="tx1"/>
                </a:solidFill>
                <a:latin typeface="Times New Roman" pitchFamily="18" charset="0"/>
              </a:rPr>
              <a:t>b</a:t>
            </a:r>
            <a:r>
              <a:rPr lang="zh-CN" altLang="en-US" sz="2000">
                <a:solidFill>
                  <a:schemeClr val="tx1"/>
                </a:solidFill>
                <a:latin typeface="Times New Roman" pitchFamily="18" charset="0"/>
              </a:rPr>
              <a:t>）交</a:t>
            </a:r>
            <a:r>
              <a:rPr lang="en-US" altLang="zh-CN" sz="2000">
                <a:solidFill>
                  <a:schemeClr val="tx1"/>
                </a:solidFill>
                <a:latin typeface="Times New Roman" pitchFamily="18" charset="0"/>
              </a:rPr>
              <a:t>-</a:t>
            </a:r>
            <a:r>
              <a:rPr lang="zh-CN" altLang="en-US" sz="2000">
                <a:solidFill>
                  <a:schemeClr val="tx1"/>
                </a:solidFill>
                <a:latin typeface="Times New Roman" pitchFamily="18" charset="0"/>
              </a:rPr>
              <a:t>交变频器</a:t>
            </a:r>
            <a:r>
              <a:rPr lang="zh-CN" altLang="en-US" sz="2000">
                <a:solidFill>
                  <a:srgbClr val="FF3300"/>
                </a:solidFill>
                <a:latin typeface="Times New Roman" pitchFamily="18" charset="0"/>
              </a:rPr>
              <a:t> </a:t>
            </a:r>
          </a:p>
        </p:txBody>
      </p:sp>
      <p:sp>
        <p:nvSpPr>
          <p:cNvPr id="113668" name="Rectangle 6"/>
          <p:cNvSpPr>
            <a:spLocks noChangeArrowheads="1"/>
          </p:cNvSpPr>
          <p:nvPr/>
        </p:nvSpPr>
        <p:spPr bwMode="auto">
          <a:xfrm>
            <a:off x="3519488" y="6354763"/>
            <a:ext cx="4319587" cy="503237"/>
          </a:xfrm>
          <a:prstGeom prst="rect">
            <a:avLst/>
          </a:prstGeom>
          <a:noFill/>
          <a:ln w="9525">
            <a:noFill/>
            <a:miter lim="800000"/>
            <a:headEnd/>
            <a:tailEnd/>
          </a:ln>
        </p:spPr>
        <p:txBody>
          <a:bodyPr/>
          <a:lstStyle/>
          <a:p>
            <a:pPr algn="ctr">
              <a:lnSpc>
                <a:spcPct val="100000"/>
              </a:lnSpc>
              <a:buClr>
                <a:srgbClr val="FF9933"/>
              </a:buClr>
              <a:buFont typeface="Wingdings" pitchFamily="2" charset="2"/>
              <a:buNone/>
            </a:pPr>
            <a:r>
              <a:rPr lang="zh-CN" altLang="en-US" sz="2000">
                <a:solidFill>
                  <a:schemeClr val="tx1"/>
                </a:solidFill>
                <a:latin typeface="Arial" pitchFamily="34" charset="0"/>
              </a:rPr>
              <a:t>图</a:t>
            </a:r>
            <a:r>
              <a:rPr lang="en-US" altLang="zh-CN" sz="2000">
                <a:solidFill>
                  <a:schemeClr val="tx1"/>
                </a:solidFill>
                <a:latin typeface="Arial" pitchFamily="34" charset="0"/>
              </a:rPr>
              <a:t>6-14  </a:t>
            </a:r>
            <a:r>
              <a:rPr lang="zh-CN" altLang="en-US" sz="2000">
                <a:solidFill>
                  <a:schemeClr val="tx1"/>
                </a:solidFill>
                <a:latin typeface="Arial" pitchFamily="34" charset="0"/>
              </a:rPr>
              <a:t>变频器结构示意图</a:t>
            </a:r>
          </a:p>
        </p:txBody>
      </p:sp>
      <p:pic>
        <p:nvPicPr>
          <p:cNvPr id="113669" name="Picture 7" descr="0514"/>
          <p:cNvPicPr>
            <a:picLocks noChangeAspect="1" noChangeArrowheads="1"/>
          </p:cNvPicPr>
          <p:nvPr/>
        </p:nvPicPr>
        <p:blipFill>
          <a:blip r:embed="rId2" cstate="print"/>
          <a:srcRect/>
          <a:stretch>
            <a:fillRect/>
          </a:stretch>
        </p:blipFill>
        <p:spPr bwMode="auto">
          <a:xfrm>
            <a:off x="2432050" y="3822700"/>
            <a:ext cx="6048375" cy="2478088"/>
          </a:xfrm>
          <a:prstGeom prst="rect">
            <a:avLst/>
          </a:prstGeom>
          <a:noFill/>
          <a:ln w="9525">
            <a:noFill/>
            <a:miter lim="800000"/>
            <a:headEnd/>
            <a:tailEnd/>
          </a:ln>
        </p:spPr>
      </p:pic>
      <p:sp>
        <p:nvSpPr>
          <p:cNvPr id="12"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30"/>
          <p:cNvSpPr>
            <a:spLocks noChangeArrowheads="1"/>
          </p:cNvSpPr>
          <p:nvPr/>
        </p:nvSpPr>
        <p:spPr bwMode="auto">
          <a:xfrm>
            <a:off x="1724025" y="330200"/>
            <a:ext cx="3546475" cy="476250"/>
          </a:xfrm>
          <a:prstGeom prst="rect">
            <a:avLst/>
          </a:prstGeom>
          <a:noFill/>
          <a:ln w="9525">
            <a:noFill/>
            <a:miter lim="800000"/>
            <a:headEnd/>
            <a:tailEnd/>
          </a:ln>
        </p:spPr>
        <p:txBody>
          <a:bodyPr wrap="none">
            <a:spAutoFit/>
          </a:bodyPr>
          <a:lstStyle/>
          <a:p>
            <a:pPr algn="ctr"/>
            <a:r>
              <a:rPr lang="en-US" altLang="zh-CN" sz="2800">
                <a:solidFill>
                  <a:schemeClr val="tx1"/>
                </a:solidFill>
                <a:latin typeface="Times New Roman" pitchFamily="18" charset="0"/>
              </a:rPr>
              <a:t>1.</a:t>
            </a:r>
            <a:r>
              <a:rPr lang="zh-CN" altLang="en-US" sz="2800">
                <a:solidFill>
                  <a:schemeClr val="tx1"/>
                </a:solidFill>
                <a:latin typeface="Times New Roman" pitchFamily="18" charset="0"/>
              </a:rPr>
              <a:t>交</a:t>
            </a:r>
            <a:r>
              <a:rPr lang="en-US" altLang="zh-CN" sz="2800">
                <a:solidFill>
                  <a:schemeClr val="tx1"/>
                </a:solidFill>
                <a:latin typeface="Times New Roman" pitchFamily="18" charset="0"/>
              </a:rPr>
              <a:t>-</a:t>
            </a:r>
            <a:r>
              <a:rPr lang="zh-CN" altLang="en-US" sz="2800">
                <a:solidFill>
                  <a:schemeClr val="tx1"/>
                </a:solidFill>
                <a:latin typeface="Times New Roman" pitchFamily="18" charset="0"/>
              </a:rPr>
              <a:t>直</a:t>
            </a:r>
            <a:r>
              <a:rPr lang="en-US" altLang="zh-CN" sz="2800">
                <a:solidFill>
                  <a:schemeClr val="tx1"/>
                </a:solidFill>
                <a:latin typeface="Times New Roman" pitchFamily="18" charset="0"/>
              </a:rPr>
              <a:t>-</a:t>
            </a:r>
            <a:r>
              <a:rPr lang="zh-CN" altLang="en-US" sz="2800">
                <a:solidFill>
                  <a:schemeClr val="tx1"/>
                </a:solidFill>
                <a:latin typeface="Times New Roman" pitchFamily="18" charset="0"/>
              </a:rPr>
              <a:t>交变压变频器</a:t>
            </a:r>
          </a:p>
        </p:txBody>
      </p:sp>
      <p:sp>
        <p:nvSpPr>
          <p:cNvPr id="37895" name="Text Box 32"/>
          <p:cNvSpPr txBox="1">
            <a:spLocks noChangeArrowheads="1"/>
          </p:cNvSpPr>
          <p:nvPr/>
        </p:nvSpPr>
        <p:spPr bwMode="auto">
          <a:xfrm>
            <a:off x="3657600" y="3449638"/>
            <a:ext cx="3429000" cy="398462"/>
          </a:xfrm>
          <a:prstGeom prst="rect">
            <a:avLst/>
          </a:prstGeom>
          <a:noFill/>
          <a:ln w="9525">
            <a:noFill/>
            <a:miter lim="800000"/>
            <a:headEnd/>
            <a:tailEnd/>
          </a:ln>
        </p:spPr>
        <p:txBody>
          <a:bodyPr wrap="none">
            <a:spAutoFit/>
          </a:bodyPr>
          <a:lstStyle/>
          <a:p>
            <a:pPr>
              <a:lnSpc>
                <a:spcPct val="100000"/>
              </a:lnSpc>
            </a:pPr>
            <a:r>
              <a:rPr lang="zh-CN" altLang="en-US" sz="2000">
                <a:solidFill>
                  <a:schemeClr val="hlink"/>
                </a:solidFill>
                <a:latin typeface="Times New Roman" pitchFamily="18" charset="0"/>
              </a:rPr>
              <a:t>图</a:t>
            </a:r>
            <a:r>
              <a:rPr lang="en-US" altLang="zh-CN" sz="2000">
                <a:solidFill>
                  <a:schemeClr val="hlink"/>
                </a:solidFill>
                <a:latin typeface="Times New Roman" pitchFamily="18" charset="0"/>
              </a:rPr>
              <a:t>  </a:t>
            </a:r>
            <a:r>
              <a:rPr lang="zh-CN" altLang="en-US" sz="2000">
                <a:solidFill>
                  <a:schemeClr val="hlink"/>
                </a:solidFill>
                <a:latin typeface="Times New Roman" pitchFamily="18" charset="0"/>
              </a:rPr>
              <a:t>交</a:t>
            </a:r>
            <a:r>
              <a:rPr lang="en-US" altLang="zh-CN" sz="2000">
                <a:solidFill>
                  <a:schemeClr val="hlink"/>
                </a:solidFill>
                <a:latin typeface="Times New Roman" pitchFamily="18" charset="0"/>
              </a:rPr>
              <a:t>-</a:t>
            </a:r>
            <a:r>
              <a:rPr lang="zh-CN" altLang="en-US" sz="2000">
                <a:solidFill>
                  <a:schemeClr val="hlink"/>
                </a:solidFill>
                <a:latin typeface="Times New Roman" pitchFamily="18" charset="0"/>
              </a:rPr>
              <a:t>直</a:t>
            </a:r>
            <a:r>
              <a:rPr lang="en-US" altLang="zh-CN" sz="2000">
                <a:solidFill>
                  <a:schemeClr val="hlink"/>
                </a:solidFill>
                <a:latin typeface="Times New Roman" pitchFamily="18" charset="0"/>
              </a:rPr>
              <a:t>-</a:t>
            </a:r>
            <a:r>
              <a:rPr lang="zh-CN" altLang="en-US" sz="2000">
                <a:solidFill>
                  <a:schemeClr val="hlink"/>
                </a:solidFill>
                <a:latin typeface="Times New Roman" pitchFamily="18" charset="0"/>
              </a:rPr>
              <a:t>交</a:t>
            </a:r>
            <a:r>
              <a:rPr lang="en-US" altLang="zh-CN" sz="2000">
                <a:solidFill>
                  <a:schemeClr val="hlink"/>
                </a:solidFill>
                <a:latin typeface="Times New Roman" pitchFamily="18" charset="0"/>
              </a:rPr>
              <a:t>PWM</a:t>
            </a:r>
            <a:r>
              <a:rPr lang="zh-CN" altLang="en-US" sz="2000">
                <a:solidFill>
                  <a:schemeClr val="hlink"/>
                </a:solidFill>
                <a:latin typeface="Times New Roman" pitchFamily="18" charset="0"/>
              </a:rPr>
              <a:t>变压变频器</a:t>
            </a:r>
            <a:endParaRPr lang="zh-CN" altLang="en-US">
              <a:solidFill>
                <a:schemeClr val="tx1"/>
              </a:solidFill>
              <a:latin typeface="Times New Roman" pitchFamily="18" charset="0"/>
            </a:endParaRPr>
          </a:p>
        </p:txBody>
      </p:sp>
      <p:sp>
        <p:nvSpPr>
          <p:cNvPr id="37896" name="Rectangle 33"/>
          <p:cNvSpPr>
            <a:spLocks noChangeArrowheads="1"/>
          </p:cNvSpPr>
          <p:nvPr/>
        </p:nvSpPr>
        <p:spPr bwMode="auto">
          <a:xfrm>
            <a:off x="6219825" y="1665288"/>
            <a:ext cx="1371600" cy="990600"/>
          </a:xfrm>
          <a:prstGeom prst="rect">
            <a:avLst/>
          </a:prstGeom>
          <a:solidFill>
            <a:srgbClr val="FFFF99"/>
          </a:solidFill>
          <a:ln w="28575">
            <a:solidFill>
              <a:schemeClr val="tx1"/>
            </a:solidFill>
            <a:miter lim="800000"/>
            <a:headEnd/>
            <a:tailEnd/>
          </a:ln>
        </p:spPr>
        <p:txBody>
          <a:bodyPr wrap="none" anchor="ctr"/>
          <a:lstStyle/>
          <a:p>
            <a:pPr algn="ctr"/>
            <a:endParaRPr lang="zh-CN" altLang="en-US"/>
          </a:p>
        </p:txBody>
      </p:sp>
      <p:sp>
        <p:nvSpPr>
          <p:cNvPr id="37897" name="Text Box 34"/>
          <p:cNvSpPr txBox="1">
            <a:spLocks noChangeArrowheads="1"/>
          </p:cNvSpPr>
          <p:nvPr/>
        </p:nvSpPr>
        <p:spPr bwMode="auto">
          <a:xfrm>
            <a:off x="7286625" y="923925"/>
            <a:ext cx="1600200" cy="779463"/>
          </a:xfrm>
          <a:prstGeom prst="rect">
            <a:avLst/>
          </a:prstGeom>
          <a:noFill/>
          <a:ln w="9525">
            <a:noFill/>
            <a:miter lim="800000"/>
            <a:headEnd/>
            <a:tailEnd/>
          </a:ln>
        </p:spPr>
        <p:txBody>
          <a:bodyPr>
            <a:spAutoFit/>
          </a:bodyPr>
          <a:lstStyle/>
          <a:p>
            <a:pPr algn="ctr">
              <a:lnSpc>
                <a:spcPct val="100000"/>
              </a:lnSpc>
              <a:spcBef>
                <a:spcPct val="50000"/>
              </a:spcBef>
            </a:pPr>
            <a:r>
              <a:rPr lang="zh-CN" altLang="en-US" sz="1800">
                <a:solidFill>
                  <a:schemeClr val="tx2"/>
                </a:solidFill>
                <a:latin typeface="Tahoma" pitchFamily="34" charset="0"/>
              </a:rPr>
              <a:t>变压变频</a:t>
            </a:r>
            <a:endParaRPr lang="zh-CN" altLang="en-US" sz="1800" b="0">
              <a:solidFill>
                <a:schemeClr val="tx2"/>
              </a:solidFill>
              <a:latin typeface="Tahoma" pitchFamily="34" charset="0"/>
            </a:endParaRPr>
          </a:p>
          <a:p>
            <a:pPr algn="ctr">
              <a:lnSpc>
                <a:spcPct val="100000"/>
              </a:lnSpc>
              <a:spcBef>
                <a:spcPct val="50000"/>
              </a:spcBef>
            </a:pPr>
            <a:r>
              <a:rPr lang="en-US" altLang="zh-CN" sz="1800" b="0">
                <a:solidFill>
                  <a:schemeClr val="tx2"/>
                </a:solidFill>
                <a:latin typeface="Times New Roman" pitchFamily="18" charset="0"/>
              </a:rPr>
              <a:t>(VVVF)</a:t>
            </a:r>
            <a:endParaRPr lang="en-US" altLang="zh-CN" sz="1800" b="0">
              <a:solidFill>
                <a:schemeClr val="tx1"/>
              </a:solidFill>
              <a:latin typeface="Times New Roman" pitchFamily="18" charset="0"/>
            </a:endParaRPr>
          </a:p>
        </p:txBody>
      </p:sp>
      <p:sp>
        <p:nvSpPr>
          <p:cNvPr id="37898" name="Text Box 35"/>
          <p:cNvSpPr txBox="1">
            <a:spLocks noChangeArrowheads="1"/>
          </p:cNvSpPr>
          <p:nvPr/>
        </p:nvSpPr>
        <p:spPr bwMode="auto">
          <a:xfrm>
            <a:off x="4695825" y="941388"/>
            <a:ext cx="2362200" cy="396875"/>
          </a:xfrm>
          <a:prstGeom prst="rect">
            <a:avLst/>
          </a:prstGeom>
          <a:noFill/>
          <a:ln w="9525">
            <a:noFill/>
            <a:miter lim="800000"/>
            <a:headEnd/>
            <a:tailEnd/>
          </a:ln>
        </p:spPr>
        <p:txBody>
          <a:bodyPr>
            <a:spAutoFit/>
          </a:bodyPr>
          <a:lstStyle/>
          <a:p>
            <a:pPr>
              <a:lnSpc>
                <a:spcPct val="100000"/>
              </a:lnSpc>
              <a:spcBef>
                <a:spcPct val="50000"/>
              </a:spcBef>
            </a:pPr>
            <a:r>
              <a:rPr lang="zh-CN" altLang="en-US" sz="2000">
                <a:solidFill>
                  <a:schemeClr val="tx2"/>
                </a:solidFill>
                <a:latin typeface="Tahoma" pitchFamily="34" charset="0"/>
              </a:rPr>
              <a:t>中间直流环节</a:t>
            </a:r>
            <a:endParaRPr lang="zh-CN" altLang="en-US" b="0">
              <a:solidFill>
                <a:schemeClr val="tx1"/>
              </a:solidFill>
              <a:latin typeface="Tahoma" pitchFamily="34" charset="0"/>
            </a:endParaRPr>
          </a:p>
        </p:txBody>
      </p:sp>
      <p:sp>
        <p:nvSpPr>
          <p:cNvPr id="37899" name="Text Box 36"/>
          <p:cNvSpPr txBox="1">
            <a:spLocks noChangeArrowheads="1"/>
          </p:cNvSpPr>
          <p:nvPr/>
        </p:nvSpPr>
        <p:spPr bwMode="auto">
          <a:xfrm>
            <a:off x="2105025" y="941388"/>
            <a:ext cx="1600200" cy="779462"/>
          </a:xfrm>
          <a:prstGeom prst="rect">
            <a:avLst/>
          </a:prstGeom>
          <a:noFill/>
          <a:ln w="9525">
            <a:noFill/>
            <a:miter lim="800000"/>
            <a:headEnd/>
            <a:tailEnd/>
          </a:ln>
        </p:spPr>
        <p:txBody>
          <a:bodyPr>
            <a:spAutoFit/>
          </a:bodyPr>
          <a:lstStyle/>
          <a:p>
            <a:pPr algn="ctr">
              <a:lnSpc>
                <a:spcPct val="100000"/>
              </a:lnSpc>
              <a:spcBef>
                <a:spcPct val="50000"/>
              </a:spcBef>
            </a:pPr>
            <a:r>
              <a:rPr lang="zh-CN" altLang="en-US" sz="1800">
                <a:solidFill>
                  <a:schemeClr val="tx2"/>
                </a:solidFill>
                <a:latin typeface="Tahoma" pitchFamily="34" charset="0"/>
              </a:rPr>
              <a:t>恒压恒频</a:t>
            </a:r>
            <a:endParaRPr lang="zh-CN" altLang="en-US" sz="1800" b="0">
              <a:solidFill>
                <a:schemeClr val="tx2"/>
              </a:solidFill>
              <a:latin typeface="Tahoma" pitchFamily="34" charset="0"/>
            </a:endParaRPr>
          </a:p>
          <a:p>
            <a:pPr algn="ctr">
              <a:lnSpc>
                <a:spcPct val="100000"/>
              </a:lnSpc>
              <a:spcBef>
                <a:spcPct val="50000"/>
              </a:spcBef>
            </a:pPr>
            <a:r>
              <a:rPr lang="en-US" altLang="zh-CN" sz="1800" b="0">
                <a:solidFill>
                  <a:schemeClr val="tx2"/>
                </a:solidFill>
                <a:latin typeface="Times New Roman" pitchFamily="18" charset="0"/>
              </a:rPr>
              <a:t>(CVCF)</a:t>
            </a:r>
          </a:p>
        </p:txBody>
      </p:sp>
      <p:sp>
        <p:nvSpPr>
          <p:cNvPr id="37900" name="Text Box 37"/>
          <p:cNvSpPr txBox="1">
            <a:spLocks noChangeArrowheads="1"/>
          </p:cNvSpPr>
          <p:nvPr/>
        </p:nvSpPr>
        <p:spPr bwMode="auto">
          <a:xfrm>
            <a:off x="6372225" y="1798638"/>
            <a:ext cx="1066800" cy="701675"/>
          </a:xfrm>
          <a:prstGeom prst="rect">
            <a:avLst/>
          </a:prstGeom>
          <a:noFill/>
          <a:ln w="9525">
            <a:noFill/>
            <a:miter lim="800000"/>
            <a:headEnd/>
            <a:tailEnd/>
          </a:ln>
        </p:spPr>
        <p:txBody>
          <a:bodyPr>
            <a:spAutoFit/>
          </a:bodyPr>
          <a:lstStyle/>
          <a:p>
            <a:pPr algn="ctr">
              <a:lnSpc>
                <a:spcPct val="100000"/>
              </a:lnSpc>
            </a:pPr>
            <a:r>
              <a:rPr lang="en-US" altLang="zh-CN" sz="2000">
                <a:solidFill>
                  <a:schemeClr val="hlink"/>
                </a:solidFill>
                <a:latin typeface="Times New Roman" pitchFamily="18" charset="0"/>
              </a:rPr>
              <a:t>PWM</a:t>
            </a:r>
          </a:p>
          <a:p>
            <a:pPr algn="ctr">
              <a:lnSpc>
                <a:spcPct val="100000"/>
              </a:lnSpc>
            </a:pPr>
            <a:r>
              <a:rPr lang="zh-CN" altLang="en-US" sz="2000">
                <a:solidFill>
                  <a:schemeClr val="hlink"/>
                </a:solidFill>
                <a:latin typeface="Tahoma" pitchFamily="34" charset="0"/>
              </a:rPr>
              <a:t>逆变器</a:t>
            </a:r>
            <a:endParaRPr lang="zh-CN" altLang="en-US" sz="2800" b="0">
              <a:solidFill>
                <a:schemeClr val="tx1"/>
              </a:solidFill>
              <a:latin typeface="Tahoma" pitchFamily="34" charset="0"/>
            </a:endParaRPr>
          </a:p>
        </p:txBody>
      </p:sp>
      <p:sp>
        <p:nvSpPr>
          <p:cNvPr id="37901" name="Line 38"/>
          <p:cNvSpPr>
            <a:spLocks noChangeShapeType="1"/>
          </p:cNvSpPr>
          <p:nvPr/>
        </p:nvSpPr>
        <p:spPr bwMode="auto">
          <a:xfrm>
            <a:off x="4772025" y="1798638"/>
            <a:ext cx="1447800" cy="0"/>
          </a:xfrm>
          <a:prstGeom prst="line">
            <a:avLst/>
          </a:prstGeom>
          <a:noFill/>
          <a:ln w="19050">
            <a:solidFill>
              <a:schemeClr val="tx1"/>
            </a:solidFill>
            <a:miter lim="800000"/>
            <a:headEnd/>
            <a:tailEnd/>
          </a:ln>
        </p:spPr>
        <p:txBody>
          <a:bodyPr/>
          <a:lstStyle/>
          <a:p>
            <a:endParaRPr lang="zh-CN" altLang="en-US"/>
          </a:p>
        </p:txBody>
      </p:sp>
      <p:sp>
        <p:nvSpPr>
          <p:cNvPr id="37902" name="Line 39"/>
          <p:cNvSpPr>
            <a:spLocks noChangeShapeType="1"/>
          </p:cNvSpPr>
          <p:nvPr/>
        </p:nvSpPr>
        <p:spPr bwMode="auto">
          <a:xfrm>
            <a:off x="4772025" y="2503488"/>
            <a:ext cx="1447800" cy="0"/>
          </a:xfrm>
          <a:prstGeom prst="line">
            <a:avLst/>
          </a:prstGeom>
          <a:noFill/>
          <a:ln w="19050">
            <a:solidFill>
              <a:schemeClr val="tx1"/>
            </a:solidFill>
            <a:miter lim="800000"/>
            <a:headEnd/>
            <a:tailEnd/>
          </a:ln>
        </p:spPr>
        <p:txBody>
          <a:bodyPr/>
          <a:lstStyle/>
          <a:p>
            <a:endParaRPr lang="zh-CN" altLang="en-US"/>
          </a:p>
        </p:txBody>
      </p:sp>
      <p:sp>
        <p:nvSpPr>
          <p:cNvPr id="37903" name="Text Box 40"/>
          <p:cNvSpPr txBox="1">
            <a:spLocks noChangeArrowheads="1"/>
          </p:cNvSpPr>
          <p:nvPr/>
        </p:nvSpPr>
        <p:spPr bwMode="auto">
          <a:xfrm>
            <a:off x="5229225" y="1343025"/>
            <a:ext cx="838200" cy="458788"/>
          </a:xfrm>
          <a:prstGeom prst="rect">
            <a:avLst/>
          </a:prstGeom>
          <a:noFill/>
          <a:ln w="9525">
            <a:noFill/>
            <a:miter lim="800000"/>
            <a:headEnd/>
            <a:tailEnd/>
          </a:ln>
        </p:spPr>
        <p:txBody>
          <a:bodyPr>
            <a:spAutoFit/>
          </a:bodyPr>
          <a:lstStyle/>
          <a:p>
            <a:pPr>
              <a:lnSpc>
                <a:spcPct val="100000"/>
              </a:lnSpc>
              <a:spcBef>
                <a:spcPct val="50000"/>
              </a:spcBef>
            </a:pPr>
            <a:r>
              <a:rPr lang="en-US" altLang="zh-CN" b="0">
                <a:solidFill>
                  <a:schemeClr val="hlink"/>
                </a:solidFill>
                <a:latin typeface="Times New Roman" pitchFamily="18" charset="0"/>
              </a:rPr>
              <a:t>DC</a:t>
            </a:r>
            <a:endParaRPr lang="en-US" altLang="zh-CN" b="0">
              <a:solidFill>
                <a:schemeClr val="tx1"/>
              </a:solidFill>
              <a:latin typeface="Times New Roman" pitchFamily="18" charset="0"/>
            </a:endParaRPr>
          </a:p>
        </p:txBody>
      </p:sp>
      <p:sp>
        <p:nvSpPr>
          <p:cNvPr id="37904" name="Text Box 41"/>
          <p:cNvSpPr txBox="1">
            <a:spLocks noChangeArrowheads="1"/>
          </p:cNvSpPr>
          <p:nvPr/>
        </p:nvSpPr>
        <p:spPr bwMode="auto">
          <a:xfrm>
            <a:off x="8353425" y="1893888"/>
            <a:ext cx="838200" cy="457200"/>
          </a:xfrm>
          <a:prstGeom prst="rect">
            <a:avLst/>
          </a:prstGeom>
          <a:noFill/>
          <a:ln w="9525">
            <a:noFill/>
            <a:miter lim="800000"/>
            <a:headEnd/>
            <a:tailEnd/>
          </a:ln>
        </p:spPr>
        <p:txBody>
          <a:bodyPr>
            <a:spAutoFit/>
          </a:bodyPr>
          <a:lstStyle/>
          <a:p>
            <a:pPr>
              <a:lnSpc>
                <a:spcPct val="100000"/>
              </a:lnSpc>
              <a:spcBef>
                <a:spcPct val="50000"/>
              </a:spcBef>
            </a:pPr>
            <a:r>
              <a:rPr lang="en-US" altLang="zh-CN" b="0">
                <a:solidFill>
                  <a:schemeClr val="hlink"/>
                </a:solidFill>
                <a:latin typeface="Times New Roman" pitchFamily="18" charset="0"/>
              </a:rPr>
              <a:t>AC</a:t>
            </a:r>
            <a:endParaRPr lang="en-US" altLang="zh-CN" b="0">
              <a:solidFill>
                <a:schemeClr val="tx1"/>
              </a:solidFill>
              <a:latin typeface="Times New Roman" pitchFamily="18" charset="0"/>
            </a:endParaRPr>
          </a:p>
        </p:txBody>
      </p:sp>
      <p:sp>
        <p:nvSpPr>
          <p:cNvPr id="37905" name="Text Box 42"/>
          <p:cNvSpPr txBox="1">
            <a:spLocks noChangeArrowheads="1"/>
          </p:cNvSpPr>
          <p:nvPr/>
        </p:nvSpPr>
        <p:spPr bwMode="auto">
          <a:xfrm>
            <a:off x="1838325" y="1741488"/>
            <a:ext cx="838200" cy="457200"/>
          </a:xfrm>
          <a:prstGeom prst="rect">
            <a:avLst/>
          </a:prstGeom>
          <a:noFill/>
          <a:ln w="9525">
            <a:noFill/>
            <a:miter lim="800000"/>
            <a:headEnd/>
            <a:tailEnd/>
          </a:ln>
        </p:spPr>
        <p:txBody>
          <a:bodyPr>
            <a:spAutoFit/>
          </a:bodyPr>
          <a:lstStyle/>
          <a:p>
            <a:pPr>
              <a:lnSpc>
                <a:spcPct val="100000"/>
              </a:lnSpc>
              <a:spcBef>
                <a:spcPct val="50000"/>
              </a:spcBef>
            </a:pPr>
            <a:r>
              <a:rPr lang="en-US" altLang="zh-CN" b="0">
                <a:solidFill>
                  <a:schemeClr val="hlink"/>
                </a:solidFill>
                <a:latin typeface="Times New Roman" pitchFamily="18" charset="0"/>
              </a:rPr>
              <a:t>AC</a:t>
            </a:r>
            <a:endParaRPr lang="en-US" altLang="zh-CN" b="0">
              <a:solidFill>
                <a:schemeClr val="tx1"/>
              </a:solidFill>
              <a:latin typeface="Times New Roman" pitchFamily="18" charset="0"/>
            </a:endParaRPr>
          </a:p>
        </p:txBody>
      </p:sp>
      <p:sp>
        <p:nvSpPr>
          <p:cNvPr id="37906" name="Text Box 43"/>
          <p:cNvSpPr txBox="1">
            <a:spLocks noChangeArrowheads="1"/>
          </p:cNvSpPr>
          <p:nvPr/>
        </p:nvSpPr>
        <p:spPr bwMode="auto">
          <a:xfrm>
            <a:off x="1571625" y="2122488"/>
            <a:ext cx="1219200" cy="455612"/>
          </a:xfrm>
          <a:prstGeom prst="rect">
            <a:avLst/>
          </a:prstGeom>
          <a:noFill/>
          <a:ln w="9525">
            <a:noFill/>
            <a:miter lim="800000"/>
            <a:headEnd/>
            <a:tailEnd/>
          </a:ln>
        </p:spPr>
        <p:txBody>
          <a:bodyPr>
            <a:spAutoFit/>
          </a:bodyPr>
          <a:lstStyle/>
          <a:p>
            <a:pPr>
              <a:lnSpc>
                <a:spcPct val="100000"/>
              </a:lnSpc>
              <a:spcBef>
                <a:spcPct val="50000"/>
              </a:spcBef>
            </a:pPr>
            <a:r>
              <a:rPr lang="en-US" altLang="zh-CN" b="0">
                <a:solidFill>
                  <a:schemeClr val="hlink"/>
                </a:solidFill>
                <a:latin typeface="Times New Roman" pitchFamily="18" charset="0"/>
              </a:rPr>
              <a:t>50Hz~</a:t>
            </a:r>
          </a:p>
        </p:txBody>
      </p:sp>
      <p:sp>
        <p:nvSpPr>
          <p:cNvPr id="37907" name="Rectangle 44"/>
          <p:cNvSpPr>
            <a:spLocks noChangeArrowheads="1"/>
          </p:cNvSpPr>
          <p:nvPr/>
        </p:nvSpPr>
        <p:spPr bwMode="auto">
          <a:xfrm>
            <a:off x="3400425" y="1665288"/>
            <a:ext cx="1371600" cy="990600"/>
          </a:xfrm>
          <a:prstGeom prst="rect">
            <a:avLst/>
          </a:prstGeom>
          <a:solidFill>
            <a:srgbClr val="00FFFF"/>
          </a:solidFill>
          <a:ln w="28575">
            <a:solidFill>
              <a:schemeClr val="tx1"/>
            </a:solidFill>
            <a:miter lim="800000"/>
            <a:headEnd/>
            <a:tailEnd/>
          </a:ln>
        </p:spPr>
        <p:txBody>
          <a:bodyPr wrap="none" anchor="ctr"/>
          <a:lstStyle/>
          <a:p>
            <a:pPr algn="ctr"/>
            <a:endParaRPr lang="zh-CN" altLang="en-US"/>
          </a:p>
        </p:txBody>
      </p:sp>
      <p:sp>
        <p:nvSpPr>
          <p:cNvPr id="37908" name="Oval 45"/>
          <p:cNvSpPr>
            <a:spLocks noChangeArrowheads="1"/>
          </p:cNvSpPr>
          <p:nvPr/>
        </p:nvSpPr>
        <p:spPr bwMode="auto">
          <a:xfrm>
            <a:off x="2562225" y="1798638"/>
            <a:ext cx="76200" cy="76200"/>
          </a:xfrm>
          <a:prstGeom prst="ellipse">
            <a:avLst/>
          </a:prstGeom>
          <a:noFill/>
          <a:ln w="9525">
            <a:solidFill>
              <a:schemeClr val="tx1"/>
            </a:solidFill>
            <a:miter lim="800000"/>
            <a:headEnd/>
            <a:tailEnd/>
          </a:ln>
        </p:spPr>
        <p:txBody>
          <a:bodyPr wrap="none" anchor="ctr"/>
          <a:lstStyle/>
          <a:p>
            <a:pPr algn="ctr"/>
            <a:endParaRPr lang="zh-CN" altLang="en-US"/>
          </a:p>
        </p:txBody>
      </p:sp>
      <p:sp>
        <p:nvSpPr>
          <p:cNvPr id="37909" name="Line 46"/>
          <p:cNvSpPr>
            <a:spLocks noChangeShapeType="1"/>
          </p:cNvSpPr>
          <p:nvPr/>
        </p:nvSpPr>
        <p:spPr bwMode="auto">
          <a:xfrm flipH="1">
            <a:off x="2638425" y="2160588"/>
            <a:ext cx="762000" cy="0"/>
          </a:xfrm>
          <a:prstGeom prst="line">
            <a:avLst/>
          </a:prstGeom>
          <a:noFill/>
          <a:ln w="19050">
            <a:solidFill>
              <a:schemeClr val="tx1"/>
            </a:solidFill>
            <a:miter lim="800000"/>
            <a:headEnd/>
            <a:tailEnd/>
          </a:ln>
        </p:spPr>
        <p:txBody>
          <a:bodyPr/>
          <a:lstStyle/>
          <a:p>
            <a:endParaRPr lang="zh-CN" altLang="en-US"/>
          </a:p>
        </p:txBody>
      </p:sp>
      <p:sp>
        <p:nvSpPr>
          <p:cNvPr id="37910" name="Oval 47"/>
          <p:cNvSpPr>
            <a:spLocks noChangeArrowheads="1"/>
          </p:cNvSpPr>
          <p:nvPr/>
        </p:nvSpPr>
        <p:spPr bwMode="auto">
          <a:xfrm>
            <a:off x="2562225" y="2122488"/>
            <a:ext cx="76200" cy="76200"/>
          </a:xfrm>
          <a:prstGeom prst="ellipse">
            <a:avLst/>
          </a:prstGeom>
          <a:noFill/>
          <a:ln w="9525">
            <a:solidFill>
              <a:schemeClr val="tx1"/>
            </a:solidFill>
            <a:miter lim="800000"/>
            <a:headEnd/>
            <a:tailEnd/>
          </a:ln>
        </p:spPr>
        <p:txBody>
          <a:bodyPr wrap="none" anchor="ctr"/>
          <a:lstStyle/>
          <a:p>
            <a:pPr algn="ctr"/>
            <a:endParaRPr lang="zh-CN" altLang="en-US"/>
          </a:p>
        </p:txBody>
      </p:sp>
      <p:sp>
        <p:nvSpPr>
          <p:cNvPr id="37911" name="Oval 48"/>
          <p:cNvSpPr>
            <a:spLocks noChangeArrowheads="1"/>
          </p:cNvSpPr>
          <p:nvPr/>
        </p:nvSpPr>
        <p:spPr bwMode="auto">
          <a:xfrm>
            <a:off x="2562225" y="2446338"/>
            <a:ext cx="76200" cy="76200"/>
          </a:xfrm>
          <a:prstGeom prst="ellipse">
            <a:avLst/>
          </a:prstGeom>
          <a:noFill/>
          <a:ln w="9525">
            <a:solidFill>
              <a:schemeClr val="tx1"/>
            </a:solidFill>
            <a:miter lim="800000"/>
            <a:headEnd/>
            <a:tailEnd/>
          </a:ln>
        </p:spPr>
        <p:txBody>
          <a:bodyPr wrap="none" anchor="ctr"/>
          <a:lstStyle/>
          <a:p>
            <a:pPr algn="ctr"/>
            <a:endParaRPr lang="zh-CN" altLang="en-US"/>
          </a:p>
        </p:txBody>
      </p:sp>
      <p:sp>
        <p:nvSpPr>
          <p:cNvPr id="37912" name="Line 49"/>
          <p:cNvSpPr>
            <a:spLocks noChangeShapeType="1"/>
          </p:cNvSpPr>
          <p:nvPr/>
        </p:nvSpPr>
        <p:spPr bwMode="auto">
          <a:xfrm flipH="1">
            <a:off x="2638425" y="2484438"/>
            <a:ext cx="762000" cy="0"/>
          </a:xfrm>
          <a:prstGeom prst="line">
            <a:avLst/>
          </a:prstGeom>
          <a:noFill/>
          <a:ln w="19050">
            <a:solidFill>
              <a:schemeClr val="tx1"/>
            </a:solidFill>
            <a:miter lim="800000"/>
            <a:headEnd/>
            <a:tailEnd/>
          </a:ln>
        </p:spPr>
        <p:txBody>
          <a:bodyPr/>
          <a:lstStyle/>
          <a:p>
            <a:endParaRPr lang="zh-CN" altLang="en-US"/>
          </a:p>
        </p:txBody>
      </p:sp>
      <p:sp>
        <p:nvSpPr>
          <p:cNvPr id="37913" name="Line 50"/>
          <p:cNvSpPr>
            <a:spLocks noChangeShapeType="1"/>
          </p:cNvSpPr>
          <p:nvPr/>
        </p:nvSpPr>
        <p:spPr bwMode="auto">
          <a:xfrm flipH="1">
            <a:off x="2638425" y="1836738"/>
            <a:ext cx="762000" cy="0"/>
          </a:xfrm>
          <a:prstGeom prst="line">
            <a:avLst/>
          </a:prstGeom>
          <a:noFill/>
          <a:ln w="19050">
            <a:solidFill>
              <a:schemeClr val="tx1"/>
            </a:solidFill>
            <a:miter lim="800000"/>
            <a:headEnd/>
            <a:tailEnd/>
          </a:ln>
        </p:spPr>
        <p:txBody>
          <a:bodyPr/>
          <a:lstStyle/>
          <a:p>
            <a:endParaRPr lang="zh-CN" altLang="en-US"/>
          </a:p>
        </p:txBody>
      </p:sp>
      <p:sp>
        <p:nvSpPr>
          <p:cNvPr id="37914" name="Line 51"/>
          <p:cNvSpPr>
            <a:spLocks noChangeShapeType="1"/>
          </p:cNvSpPr>
          <p:nvPr/>
        </p:nvSpPr>
        <p:spPr bwMode="auto">
          <a:xfrm flipH="1">
            <a:off x="7591425" y="2160588"/>
            <a:ext cx="762000" cy="0"/>
          </a:xfrm>
          <a:prstGeom prst="line">
            <a:avLst/>
          </a:prstGeom>
          <a:noFill/>
          <a:ln w="19050">
            <a:solidFill>
              <a:schemeClr val="tx1"/>
            </a:solidFill>
            <a:miter lim="800000"/>
            <a:headEnd type="triangle" w="med" len="med"/>
            <a:tailEnd/>
          </a:ln>
        </p:spPr>
        <p:txBody>
          <a:bodyPr/>
          <a:lstStyle/>
          <a:p>
            <a:endParaRPr lang="zh-CN" altLang="en-US"/>
          </a:p>
        </p:txBody>
      </p:sp>
      <p:sp>
        <p:nvSpPr>
          <p:cNvPr id="37915" name="Line 52"/>
          <p:cNvSpPr>
            <a:spLocks noChangeShapeType="1"/>
          </p:cNvSpPr>
          <p:nvPr/>
        </p:nvSpPr>
        <p:spPr bwMode="auto">
          <a:xfrm flipH="1">
            <a:off x="7591425" y="1836738"/>
            <a:ext cx="762000" cy="0"/>
          </a:xfrm>
          <a:prstGeom prst="line">
            <a:avLst/>
          </a:prstGeom>
          <a:noFill/>
          <a:ln w="19050">
            <a:solidFill>
              <a:schemeClr val="tx1"/>
            </a:solidFill>
            <a:miter lim="800000"/>
            <a:headEnd type="triangle" w="med" len="med"/>
            <a:tailEnd/>
          </a:ln>
        </p:spPr>
        <p:txBody>
          <a:bodyPr/>
          <a:lstStyle/>
          <a:p>
            <a:endParaRPr lang="zh-CN" altLang="en-US"/>
          </a:p>
        </p:txBody>
      </p:sp>
      <p:sp>
        <p:nvSpPr>
          <p:cNvPr id="37916" name="Line 53"/>
          <p:cNvSpPr>
            <a:spLocks noChangeShapeType="1"/>
          </p:cNvSpPr>
          <p:nvPr/>
        </p:nvSpPr>
        <p:spPr bwMode="auto">
          <a:xfrm flipH="1">
            <a:off x="7591425" y="2484438"/>
            <a:ext cx="762000" cy="0"/>
          </a:xfrm>
          <a:prstGeom prst="line">
            <a:avLst/>
          </a:prstGeom>
          <a:noFill/>
          <a:ln w="19050">
            <a:solidFill>
              <a:schemeClr val="tx1"/>
            </a:solidFill>
            <a:miter lim="800000"/>
            <a:headEnd type="triangle" w="med" len="med"/>
            <a:tailEnd/>
          </a:ln>
        </p:spPr>
        <p:txBody>
          <a:bodyPr/>
          <a:lstStyle/>
          <a:p>
            <a:endParaRPr lang="zh-CN" altLang="en-US"/>
          </a:p>
        </p:txBody>
      </p:sp>
      <p:sp>
        <p:nvSpPr>
          <p:cNvPr id="37917" name="Text Box 54"/>
          <p:cNvSpPr txBox="1">
            <a:spLocks noChangeArrowheads="1"/>
          </p:cNvSpPr>
          <p:nvPr/>
        </p:nvSpPr>
        <p:spPr bwMode="auto">
          <a:xfrm>
            <a:off x="6323013" y="2919413"/>
            <a:ext cx="1206500" cy="396875"/>
          </a:xfrm>
          <a:prstGeom prst="rect">
            <a:avLst/>
          </a:prstGeom>
          <a:noFill/>
          <a:ln w="9525">
            <a:noFill/>
            <a:miter lim="800000"/>
            <a:headEnd/>
            <a:tailEnd/>
          </a:ln>
        </p:spPr>
        <p:txBody>
          <a:bodyPr wrap="none">
            <a:spAutoFit/>
          </a:bodyPr>
          <a:lstStyle/>
          <a:p>
            <a:pPr>
              <a:lnSpc>
                <a:spcPct val="100000"/>
              </a:lnSpc>
            </a:pPr>
            <a:r>
              <a:rPr lang="zh-CN" altLang="en-US" sz="2000">
                <a:solidFill>
                  <a:schemeClr val="hlink"/>
                </a:solidFill>
                <a:latin typeface="Tahoma" pitchFamily="34" charset="0"/>
              </a:rPr>
              <a:t>调压调频</a:t>
            </a:r>
            <a:endParaRPr lang="zh-CN" altLang="en-US" b="0">
              <a:solidFill>
                <a:schemeClr val="tx1"/>
              </a:solidFill>
              <a:latin typeface="Tahoma" pitchFamily="34" charset="0"/>
            </a:endParaRPr>
          </a:p>
        </p:txBody>
      </p:sp>
      <p:sp>
        <p:nvSpPr>
          <p:cNvPr id="37918" name="Line 55"/>
          <p:cNvSpPr>
            <a:spLocks noChangeShapeType="1"/>
          </p:cNvSpPr>
          <p:nvPr/>
        </p:nvSpPr>
        <p:spPr bwMode="auto">
          <a:xfrm>
            <a:off x="6905625" y="2641600"/>
            <a:ext cx="0" cy="609600"/>
          </a:xfrm>
          <a:prstGeom prst="line">
            <a:avLst/>
          </a:prstGeom>
          <a:noFill/>
          <a:ln w="19050">
            <a:solidFill>
              <a:schemeClr val="tx1"/>
            </a:solidFill>
            <a:miter lim="800000"/>
            <a:headEnd type="triangle" w="med" len="med"/>
            <a:tailEnd/>
          </a:ln>
        </p:spPr>
        <p:txBody>
          <a:bodyPr/>
          <a:lstStyle/>
          <a:p>
            <a:endParaRPr lang="zh-CN" altLang="en-US"/>
          </a:p>
        </p:txBody>
      </p:sp>
      <p:graphicFrame>
        <p:nvGraphicFramePr>
          <p:cNvPr id="37890" name="Object 56"/>
          <p:cNvGraphicFramePr>
            <a:graphicFrameLocks/>
          </p:cNvGraphicFramePr>
          <p:nvPr/>
        </p:nvGraphicFramePr>
        <p:xfrm>
          <a:off x="3876675" y="1817688"/>
          <a:ext cx="381000" cy="725487"/>
        </p:xfrm>
        <a:graphic>
          <a:graphicData uri="http://schemas.openxmlformats.org/presentationml/2006/ole">
            <p:oleObj spid="_x0000_s37890" r:id="rId3" imgW="227990" imgH="615086" progId="">
              <p:embed/>
            </p:oleObj>
          </a:graphicData>
        </a:graphic>
      </p:graphicFrame>
      <p:graphicFrame>
        <p:nvGraphicFramePr>
          <p:cNvPr id="37891" name="Object 57"/>
          <p:cNvGraphicFramePr>
            <a:graphicFrameLocks/>
          </p:cNvGraphicFramePr>
          <p:nvPr/>
        </p:nvGraphicFramePr>
        <p:xfrm>
          <a:off x="5057775" y="1744663"/>
          <a:ext cx="635000" cy="798512"/>
        </p:xfrm>
        <a:graphic>
          <a:graphicData uri="http://schemas.openxmlformats.org/presentationml/2006/ole">
            <p:oleObj spid="_x0000_s37891" r:id="rId4" imgW="574983" imgH="772554" progId="">
              <p:embed/>
            </p:oleObj>
          </a:graphicData>
        </a:graphic>
      </p:graphicFrame>
      <p:sp>
        <p:nvSpPr>
          <p:cNvPr id="37919" name="Text Box 58"/>
          <p:cNvSpPr txBox="1">
            <a:spLocks noChangeArrowheads="1"/>
          </p:cNvSpPr>
          <p:nvPr/>
        </p:nvSpPr>
        <p:spPr bwMode="auto">
          <a:xfrm>
            <a:off x="5556250" y="1946275"/>
            <a:ext cx="354013" cy="395288"/>
          </a:xfrm>
          <a:prstGeom prst="rect">
            <a:avLst/>
          </a:prstGeom>
          <a:noFill/>
          <a:ln w="9525">
            <a:noFill/>
            <a:miter lim="800000"/>
            <a:headEnd/>
            <a:tailEnd/>
          </a:ln>
        </p:spPr>
        <p:txBody>
          <a:bodyPr wrap="none">
            <a:spAutoFit/>
          </a:bodyPr>
          <a:lstStyle/>
          <a:p>
            <a:pPr>
              <a:lnSpc>
                <a:spcPct val="100000"/>
              </a:lnSpc>
            </a:pPr>
            <a:r>
              <a:rPr lang="en-US" altLang="zh-CN" sz="2000" b="0" i="1">
                <a:solidFill>
                  <a:schemeClr val="tx1"/>
                </a:solidFill>
                <a:latin typeface="Times New Roman" pitchFamily="18" charset="0"/>
              </a:rPr>
              <a:t>C</a:t>
            </a:r>
            <a:endParaRPr lang="en-US" altLang="zh-CN" b="0" i="1">
              <a:solidFill>
                <a:schemeClr val="tx1"/>
              </a:solidFill>
              <a:latin typeface="Times New Roman" pitchFamily="18" charset="0"/>
            </a:endParaRPr>
          </a:p>
        </p:txBody>
      </p:sp>
      <p:sp>
        <p:nvSpPr>
          <p:cNvPr id="37920" name="Rectangle 59"/>
          <p:cNvSpPr>
            <a:spLocks noChangeArrowheads="1"/>
          </p:cNvSpPr>
          <p:nvPr/>
        </p:nvSpPr>
        <p:spPr bwMode="auto">
          <a:xfrm>
            <a:off x="5311775" y="1811338"/>
            <a:ext cx="290513" cy="665162"/>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sp>
        <p:nvSpPr>
          <p:cNvPr id="37921" name="Line 60"/>
          <p:cNvSpPr>
            <a:spLocks noChangeShapeType="1"/>
          </p:cNvSpPr>
          <p:nvPr/>
        </p:nvSpPr>
        <p:spPr bwMode="auto">
          <a:xfrm>
            <a:off x="5456238" y="2176463"/>
            <a:ext cx="0" cy="322262"/>
          </a:xfrm>
          <a:prstGeom prst="line">
            <a:avLst/>
          </a:prstGeom>
          <a:noFill/>
          <a:ln w="19050">
            <a:solidFill>
              <a:schemeClr val="tx1"/>
            </a:solidFill>
            <a:miter lim="800000"/>
            <a:headEnd/>
            <a:tailEnd/>
          </a:ln>
        </p:spPr>
        <p:txBody>
          <a:bodyPr/>
          <a:lstStyle/>
          <a:p>
            <a:endParaRPr lang="zh-CN" altLang="en-US"/>
          </a:p>
        </p:txBody>
      </p:sp>
      <p:sp>
        <p:nvSpPr>
          <p:cNvPr id="37922" name="Line 61"/>
          <p:cNvSpPr>
            <a:spLocks noChangeShapeType="1"/>
          </p:cNvSpPr>
          <p:nvPr/>
        </p:nvSpPr>
        <p:spPr bwMode="auto">
          <a:xfrm rot="5400000">
            <a:off x="5453063" y="1987550"/>
            <a:ext cx="0" cy="215900"/>
          </a:xfrm>
          <a:prstGeom prst="line">
            <a:avLst/>
          </a:prstGeom>
          <a:noFill/>
          <a:ln w="19050">
            <a:solidFill>
              <a:schemeClr val="tx1"/>
            </a:solidFill>
            <a:miter lim="800000"/>
            <a:headEnd/>
            <a:tailEnd/>
          </a:ln>
        </p:spPr>
        <p:txBody>
          <a:bodyPr/>
          <a:lstStyle/>
          <a:p>
            <a:endParaRPr lang="zh-CN" altLang="en-US"/>
          </a:p>
        </p:txBody>
      </p:sp>
      <p:sp>
        <p:nvSpPr>
          <p:cNvPr id="37923" name="Line 62"/>
          <p:cNvSpPr>
            <a:spLocks noChangeShapeType="1"/>
          </p:cNvSpPr>
          <p:nvPr/>
        </p:nvSpPr>
        <p:spPr bwMode="auto">
          <a:xfrm rot="5400000">
            <a:off x="5454650" y="2060575"/>
            <a:ext cx="0" cy="215900"/>
          </a:xfrm>
          <a:prstGeom prst="line">
            <a:avLst/>
          </a:prstGeom>
          <a:noFill/>
          <a:ln w="19050">
            <a:solidFill>
              <a:schemeClr val="tx1"/>
            </a:solidFill>
            <a:miter lim="800000"/>
            <a:headEnd/>
            <a:tailEnd/>
          </a:ln>
        </p:spPr>
        <p:txBody>
          <a:bodyPr/>
          <a:lstStyle/>
          <a:p>
            <a:endParaRPr lang="zh-CN" altLang="en-US"/>
          </a:p>
        </p:txBody>
      </p:sp>
      <p:sp>
        <p:nvSpPr>
          <p:cNvPr id="37924" name="Line 63"/>
          <p:cNvSpPr>
            <a:spLocks noChangeShapeType="1"/>
          </p:cNvSpPr>
          <p:nvPr/>
        </p:nvSpPr>
        <p:spPr bwMode="auto">
          <a:xfrm>
            <a:off x="5457825" y="1795463"/>
            <a:ext cx="0" cy="306387"/>
          </a:xfrm>
          <a:prstGeom prst="line">
            <a:avLst/>
          </a:prstGeom>
          <a:noFill/>
          <a:ln w="19050">
            <a:solidFill>
              <a:schemeClr val="tx1"/>
            </a:solidFill>
            <a:miter lim="800000"/>
            <a:headEnd/>
            <a:tailEnd/>
          </a:ln>
        </p:spPr>
        <p:txBody>
          <a:bodyPr/>
          <a:lstStyle/>
          <a:p>
            <a:endParaRPr lang="zh-CN" altLang="en-US"/>
          </a:p>
        </p:txBody>
      </p:sp>
      <p:sp>
        <p:nvSpPr>
          <p:cNvPr id="37925" name="Rectangle 64"/>
          <p:cNvSpPr>
            <a:spLocks noChangeArrowheads="1"/>
          </p:cNvSpPr>
          <p:nvPr/>
        </p:nvSpPr>
        <p:spPr bwMode="auto">
          <a:xfrm>
            <a:off x="6219825" y="4498975"/>
            <a:ext cx="1371600" cy="989013"/>
          </a:xfrm>
          <a:prstGeom prst="rect">
            <a:avLst/>
          </a:prstGeom>
          <a:solidFill>
            <a:srgbClr val="FFFF99"/>
          </a:solidFill>
          <a:ln w="28575">
            <a:solidFill>
              <a:schemeClr val="tx1"/>
            </a:solidFill>
            <a:miter lim="800000"/>
            <a:headEnd/>
            <a:tailEnd/>
          </a:ln>
        </p:spPr>
        <p:txBody>
          <a:bodyPr wrap="none" anchor="ctr"/>
          <a:lstStyle/>
          <a:p>
            <a:pPr algn="ctr"/>
            <a:endParaRPr lang="zh-CN" altLang="en-US"/>
          </a:p>
        </p:txBody>
      </p:sp>
      <p:sp>
        <p:nvSpPr>
          <p:cNvPr id="37926" name="Text Box 65"/>
          <p:cNvSpPr txBox="1">
            <a:spLocks noChangeArrowheads="1"/>
          </p:cNvSpPr>
          <p:nvPr/>
        </p:nvSpPr>
        <p:spPr bwMode="auto">
          <a:xfrm>
            <a:off x="2451100" y="4100513"/>
            <a:ext cx="2473325" cy="396875"/>
          </a:xfrm>
          <a:prstGeom prst="rect">
            <a:avLst/>
          </a:prstGeom>
          <a:noFill/>
          <a:ln w="9525">
            <a:noFill/>
            <a:miter lim="800000"/>
            <a:headEnd/>
            <a:tailEnd/>
          </a:ln>
        </p:spPr>
        <p:txBody>
          <a:bodyPr>
            <a:spAutoFit/>
          </a:bodyPr>
          <a:lstStyle/>
          <a:p>
            <a:pPr algn="ctr">
              <a:lnSpc>
                <a:spcPct val="100000"/>
              </a:lnSpc>
            </a:pPr>
            <a:r>
              <a:rPr lang="en-US" altLang="zh-CN" sz="2000">
                <a:solidFill>
                  <a:schemeClr val="tx2"/>
                </a:solidFill>
                <a:latin typeface="Times New Roman" pitchFamily="18" charset="0"/>
              </a:rPr>
              <a:t>SCR</a:t>
            </a:r>
            <a:r>
              <a:rPr lang="zh-CN" altLang="en-US" sz="2000">
                <a:solidFill>
                  <a:schemeClr val="tx2"/>
                </a:solidFill>
                <a:latin typeface="Times New Roman" pitchFamily="18" charset="0"/>
              </a:rPr>
              <a:t>可控整流器</a:t>
            </a:r>
            <a:endParaRPr lang="zh-CN" altLang="en-US" sz="1800" b="0">
              <a:solidFill>
                <a:schemeClr val="tx2"/>
              </a:solidFill>
              <a:latin typeface="Times New Roman" pitchFamily="18" charset="0"/>
            </a:endParaRPr>
          </a:p>
        </p:txBody>
      </p:sp>
      <p:sp>
        <p:nvSpPr>
          <p:cNvPr id="37927" name="Text Box 66"/>
          <p:cNvSpPr txBox="1">
            <a:spLocks noChangeArrowheads="1"/>
          </p:cNvSpPr>
          <p:nvPr/>
        </p:nvSpPr>
        <p:spPr bwMode="auto">
          <a:xfrm>
            <a:off x="5795963" y="4084638"/>
            <a:ext cx="2090737" cy="395287"/>
          </a:xfrm>
          <a:prstGeom prst="rect">
            <a:avLst/>
          </a:prstGeom>
          <a:noFill/>
          <a:ln w="9525">
            <a:noFill/>
            <a:miter lim="800000"/>
            <a:headEnd/>
            <a:tailEnd/>
          </a:ln>
        </p:spPr>
        <p:txBody>
          <a:bodyPr>
            <a:spAutoFit/>
          </a:bodyPr>
          <a:lstStyle/>
          <a:p>
            <a:pPr algn="ctr">
              <a:lnSpc>
                <a:spcPct val="100000"/>
              </a:lnSpc>
            </a:pPr>
            <a:r>
              <a:rPr lang="zh-CN" altLang="en-US" sz="2000">
                <a:solidFill>
                  <a:schemeClr val="tx2"/>
                </a:solidFill>
                <a:latin typeface="Times New Roman" pitchFamily="18" charset="0"/>
              </a:rPr>
              <a:t>六拍逆变器</a:t>
            </a:r>
            <a:endParaRPr lang="zh-CN" altLang="en-US" sz="2800" b="0">
              <a:solidFill>
                <a:schemeClr val="tx2"/>
              </a:solidFill>
              <a:latin typeface="Times New Roman" pitchFamily="18" charset="0"/>
            </a:endParaRPr>
          </a:p>
        </p:txBody>
      </p:sp>
      <p:sp>
        <p:nvSpPr>
          <p:cNvPr id="37928" name="Line 67"/>
          <p:cNvSpPr>
            <a:spLocks noChangeShapeType="1"/>
          </p:cNvSpPr>
          <p:nvPr/>
        </p:nvSpPr>
        <p:spPr bwMode="auto">
          <a:xfrm>
            <a:off x="4772025" y="4632325"/>
            <a:ext cx="1447800" cy="0"/>
          </a:xfrm>
          <a:prstGeom prst="line">
            <a:avLst/>
          </a:prstGeom>
          <a:noFill/>
          <a:ln w="19050">
            <a:solidFill>
              <a:schemeClr val="tx1"/>
            </a:solidFill>
            <a:miter lim="800000"/>
            <a:headEnd/>
            <a:tailEnd/>
          </a:ln>
        </p:spPr>
        <p:txBody>
          <a:bodyPr/>
          <a:lstStyle/>
          <a:p>
            <a:endParaRPr lang="zh-CN" altLang="en-US"/>
          </a:p>
        </p:txBody>
      </p:sp>
      <p:sp>
        <p:nvSpPr>
          <p:cNvPr id="37929" name="Line 68"/>
          <p:cNvSpPr>
            <a:spLocks noChangeShapeType="1"/>
          </p:cNvSpPr>
          <p:nvPr/>
        </p:nvSpPr>
        <p:spPr bwMode="auto">
          <a:xfrm>
            <a:off x="4772025" y="5337175"/>
            <a:ext cx="1447800" cy="0"/>
          </a:xfrm>
          <a:prstGeom prst="line">
            <a:avLst/>
          </a:prstGeom>
          <a:noFill/>
          <a:ln w="19050">
            <a:solidFill>
              <a:schemeClr val="tx1"/>
            </a:solidFill>
            <a:miter lim="800000"/>
            <a:headEnd/>
            <a:tailEnd/>
          </a:ln>
        </p:spPr>
        <p:txBody>
          <a:bodyPr/>
          <a:lstStyle/>
          <a:p>
            <a:endParaRPr lang="zh-CN" altLang="en-US"/>
          </a:p>
        </p:txBody>
      </p:sp>
      <p:sp>
        <p:nvSpPr>
          <p:cNvPr id="37930" name="Text Box 69"/>
          <p:cNvSpPr txBox="1">
            <a:spLocks noChangeArrowheads="1"/>
          </p:cNvSpPr>
          <p:nvPr/>
        </p:nvSpPr>
        <p:spPr bwMode="auto">
          <a:xfrm>
            <a:off x="5229225" y="4805363"/>
            <a:ext cx="838200" cy="457200"/>
          </a:xfrm>
          <a:prstGeom prst="rect">
            <a:avLst/>
          </a:prstGeom>
          <a:noFill/>
          <a:ln w="9525">
            <a:noFill/>
            <a:miter lim="800000"/>
            <a:headEnd/>
            <a:tailEnd/>
          </a:ln>
        </p:spPr>
        <p:txBody>
          <a:bodyPr>
            <a:spAutoFit/>
          </a:bodyPr>
          <a:lstStyle/>
          <a:p>
            <a:pPr>
              <a:lnSpc>
                <a:spcPct val="100000"/>
              </a:lnSpc>
              <a:spcBef>
                <a:spcPct val="50000"/>
              </a:spcBef>
            </a:pPr>
            <a:r>
              <a:rPr lang="en-US" altLang="zh-CN" b="0">
                <a:solidFill>
                  <a:schemeClr val="hlink"/>
                </a:solidFill>
                <a:latin typeface="Times New Roman" pitchFamily="18" charset="0"/>
              </a:rPr>
              <a:t>DC</a:t>
            </a:r>
            <a:endParaRPr lang="en-US" altLang="zh-CN" b="0">
              <a:solidFill>
                <a:schemeClr val="tx1"/>
              </a:solidFill>
              <a:latin typeface="Times New Roman" pitchFamily="18" charset="0"/>
            </a:endParaRPr>
          </a:p>
        </p:txBody>
      </p:sp>
      <p:sp>
        <p:nvSpPr>
          <p:cNvPr id="37931" name="Text Box 70"/>
          <p:cNvSpPr txBox="1">
            <a:spLocks noChangeArrowheads="1"/>
          </p:cNvSpPr>
          <p:nvPr/>
        </p:nvSpPr>
        <p:spPr bwMode="auto">
          <a:xfrm>
            <a:off x="8353425" y="4727575"/>
            <a:ext cx="838200" cy="457200"/>
          </a:xfrm>
          <a:prstGeom prst="rect">
            <a:avLst/>
          </a:prstGeom>
          <a:noFill/>
          <a:ln w="9525">
            <a:noFill/>
            <a:miter lim="800000"/>
            <a:headEnd/>
            <a:tailEnd/>
          </a:ln>
        </p:spPr>
        <p:txBody>
          <a:bodyPr>
            <a:spAutoFit/>
          </a:bodyPr>
          <a:lstStyle/>
          <a:p>
            <a:pPr>
              <a:lnSpc>
                <a:spcPct val="100000"/>
              </a:lnSpc>
              <a:spcBef>
                <a:spcPct val="50000"/>
              </a:spcBef>
            </a:pPr>
            <a:r>
              <a:rPr lang="en-US" altLang="zh-CN" b="0">
                <a:solidFill>
                  <a:schemeClr val="hlink"/>
                </a:solidFill>
                <a:latin typeface="Times New Roman" pitchFamily="18" charset="0"/>
              </a:rPr>
              <a:t>AC</a:t>
            </a:r>
            <a:endParaRPr lang="en-US" altLang="zh-CN" b="0">
              <a:solidFill>
                <a:schemeClr val="tx1"/>
              </a:solidFill>
              <a:latin typeface="Times New Roman" pitchFamily="18" charset="0"/>
            </a:endParaRPr>
          </a:p>
        </p:txBody>
      </p:sp>
      <p:sp>
        <p:nvSpPr>
          <p:cNvPr id="37932" name="Text Box 71"/>
          <p:cNvSpPr txBox="1">
            <a:spLocks noChangeArrowheads="1"/>
          </p:cNvSpPr>
          <p:nvPr/>
        </p:nvSpPr>
        <p:spPr bwMode="auto">
          <a:xfrm>
            <a:off x="1838325" y="4575175"/>
            <a:ext cx="838200" cy="457200"/>
          </a:xfrm>
          <a:prstGeom prst="rect">
            <a:avLst/>
          </a:prstGeom>
          <a:noFill/>
          <a:ln w="9525">
            <a:noFill/>
            <a:miter lim="800000"/>
            <a:headEnd/>
            <a:tailEnd/>
          </a:ln>
        </p:spPr>
        <p:txBody>
          <a:bodyPr>
            <a:spAutoFit/>
          </a:bodyPr>
          <a:lstStyle/>
          <a:p>
            <a:pPr>
              <a:lnSpc>
                <a:spcPct val="100000"/>
              </a:lnSpc>
              <a:spcBef>
                <a:spcPct val="50000"/>
              </a:spcBef>
            </a:pPr>
            <a:r>
              <a:rPr lang="en-US" altLang="zh-CN" b="0">
                <a:solidFill>
                  <a:schemeClr val="hlink"/>
                </a:solidFill>
                <a:latin typeface="Times New Roman" pitchFamily="18" charset="0"/>
              </a:rPr>
              <a:t>AC</a:t>
            </a:r>
            <a:endParaRPr lang="en-US" altLang="zh-CN" b="0">
              <a:solidFill>
                <a:schemeClr val="tx1"/>
              </a:solidFill>
              <a:latin typeface="Times New Roman" pitchFamily="18" charset="0"/>
            </a:endParaRPr>
          </a:p>
        </p:txBody>
      </p:sp>
      <p:sp>
        <p:nvSpPr>
          <p:cNvPr id="37933" name="Text Box 72"/>
          <p:cNvSpPr txBox="1">
            <a:spLocks noChangeArrowheads="1"/>
          </p:cNvSpPr>
          <p:nvPr/>
        </p:nvSpPr>
        <p:spPr bwMode="auto">
          <a:xfrm>
            <a:off x="1571625" y="4956175"/>
            <a:ext cx="1219200" cy="457200"/>
          </a:xfrm>
          <a:prstGeom prst="rect">
            <a:avLst/>
          </a:prstGeom>
          <a:noFill/>
          <a:ln w="9525">
            <a:noFill/>
            <a:miter lim="800000"/>
            <a:headEnd/>
            <a:tailEnd/>
          </a:ln>
        </p:spPr>
        <p:txBody>
          <a:bodyPr>
            <a:spAutoFit/>
          </a:bodyPr>
          <a:lstStyle/>
          <a:p>
            <a:pPr>
              <a:lnSpc>
                <a:spcPct val="100000"/>
              </a:lnSpc>
              <a:spcBef>
                <a:spcPct val="50000"/>
              </a:spcBef>
            </a:pPr>
            <a:r>
              <a:rPr lang="en-US" altLang="zh-CN" b="0">
                <a:solidFill>
                  <a:schemeClr val="hlink"/>
                </a:solidFill>
                <a:latin typeface="Times New Roman" pitchFamily="18" charset="0"/>
              </a:rPr>
              <a:t>50Hz~</a:t>
            </a:r>
          </a:p>
        </p:txBody>
      </p:sp>
      <p:sp>
        <p:nvSpPr>
          <p:cNvPr id="37934" name="Rectangle 73"/>
          <p:cNvSpPr>
            <a:spLocks noChangeArrowheads="1"/>
          </p:cNvSpPr>
          <p:nvPr/>
        </p:nvSpPr>
        <p:spPr bwMode="auto">
          <a:xfrm>
            <a:off x="3400425" y="4498975"/>
            <a:ext cx="1371600" cy="989013"/>
          </a:xfrm>
          <a:prstGeom prst="rect">
            <a:avLst/>
          </a:prstGeom>
          <a:solidFill>
            <a:srgbClr val="00FFFF"/>
          </a:solidFill>
          <a:ln w="28575">
            <a:solidFill>
              <a:schemeClr val="tx1"/>
            </a:solidFill>
            <a:miter lim="800000"/>
            <a:headEnd/>
            <a:tailEnd/>
          </a:ln>
        </p:spPr>
        <p:txBody>
          <a:bodyPr wrap="none" anchor="ctr"/>
          <a:lstStyle/>
          <a:p>
            <a:pPr algn="ctr"/>
            <a:endParaRPr lang="zh-CN" altLang="en-US"/>
          </a:p>
        </p:txBody>
      </p:sp>
      <p:sp>
        <p:nvSpPr>
          <p:cNvPr id="37935" name="Oval 74"/>
          <p:cNvSpPr>
            <a:spLocks noChangeArrowheads="1"/>
          </p:cNvSpPr>
          <p:nvPr/>
        </p:nvSpPr>
        <p:spPr bwMode="auto">
          <a:xfrm>
            <a:off x="2562225" y="4632325"/>
            <a:ext cx="76200" cy="76200"/>
          </a:xfrm>
          <a:prstGeom prst="ellipse">
            <a:avLst/>
          </a:prstGeom>
          <a:noFill/>
          <a:ln w="9525">
            <a:solidFill>
              <a:schemeClr val="tx1"/>
            </a:solidFill>
            <a:miter lim="800000"/>
            <a:headEnd/>
            <a:tailEnd/>
          </a:ln>
        </p:spPr>
        <p:txBody>
          <a:bodyPr wrap="none" anchor="ctr"/>
          <a:lstStyle/>
          <a:p>
            <a:pPr algn="ctr"/>
            <a:endParaRPr lang="zh-CN" altLang="en-US"/>
          </a:p>
        </p:txBody>
      </p:sp>
      <p:sp>
        <p:nvSpPr>
          <p:cNvPr id="37936" name="Line 75"/>
          <p:cNvSpPr>
            <a:spLocks noChangeShapeType="1"/>
          </p:cNvSpPr>
          <p:nvPr/>
        </p:nvSpPr>
        <p:spPr bwMode="auto">
          <a:xfrm flipH="1">
            <a:off x="2638425" y="4994275"/>
            <a:ext cx="762000" cy="0"/>
          </a:xfrm>
          <a:prstGeom prst="line">
            <a:avLst/>
          </a:prstGeom>
          <a:noFill/>
          <a:ln w="19050">
            <a:solidFill>
              <a:schemeClr val="tx1"/>
            </a:solidFill>
            <a:miter lim="800000"/>
            <a:headEnd/>
            <a:tailEnd/>
          </a:ln>
        </p:spPr>
        <p:txBody>
          <a:bodyPr/>
          <a:lstStyle/>
          <a:p>
            <a:endParaRPr lang="zh-CN" altLang="en-US"/>
          </a:p>
        </p:txBody>
      </p:sp>
      <p:sp>
        <p:nvSpPr>
          <p:cNvPr id="37937" name="Oval 76"/>
          <p:cNvSpPr>
            <a:spLocks noChangeArrowheads="1"/>
          </p:cNvSpPr>
          <p:nvPr/>
        </p:nvSpPr>
        <p:spPr bwMode="auto">
          <a:xfrm>
            <a:off x="2562225" y="4956175"/>
            <a:ext cx="76200" cy="76200"/>
          </a:xfrm>
          <a:prstGeom prst="ellipse">
            <a:avLst/>
          </a:prstGeom>
          <a:noFill/>
          <a:ln w="9525">
            <a:solidFill>
              <a:schemeClr val="tx1"/>
            </a:solidFill>
            <a:miter lim="800000"/>
            <a:headEnd/>
            <a:tailEnd/>
          </a:ln>
        </p:spPr>
        <p:txBody>
          <a:bodyPr wrap="none" anchor="ctr"/>
          <a:lstStyle/>
          <a:p>
            <a:pPr algn="ctr"/>
            <a:endParaRPr lang="zh-CN" altLang="en-US"/>
          </a:p>
        </p:txBody>
      </p:sp>
      <p:sp>
        <p:nvSpPr>
          <p:cNvPr id="37938" name="Oval 77"/>
          <p:cNvSpPr>
            <a:spLocks noChangeArrowheads="1"/>
          </p:cNvSpPr>
          <p:nvPr/>
        </p:nvSpPr>
        <p:spPr bwMode="auto">
          <a:xfrm>
            <a:off x="2562225" y="5280025"/>
            <a:ext cx="76200" cy="76200"/>
          </a:xfrm>
          <a:prstGeom prst="ellipse">
            <a:avLst/>
          </a:prstGeom>
          <a:noFill/>
          <a:ln w="9525">
            <a:solidFill>
              <a:schemeClr val="tx1"/>
            </a:solidFill>
            <a:miter lim="800000"/>
            <a:headEnd/>
            <a:tailEnd/>
          </a:ln>
        </p:spPr>
        <p:txBody>
          <a:bodyPr wrap="none" anchor="ctr"/>
          <a:lstStyle/>
          <a:p>
            <a:pPr algn="ctr"/>
            <a:endParaRPr lang="zh-CN" altLang="en-US"/>
          </a:p>
        </p:txBody>
      </p:sp>
      <p:sp>
        <p:nvSpPr>
          <p:cNvPr id="37939" name="Line 78"/>
          <p:cNvSpPr>
            <a:spLocks noChangeShapeType="1"/>
          </p:cNvSpPr>
          <p:nvPr/>
        </p:nvSpPr>
        <p:spPr bwMode="auto">
          <a:xfrm flipH="1">
            <a:off x="2638425" y="5318125"/>
            <a:ext cx="762000" cy="0"/>
          </a:xfrm>
          <a:prstGeom prst="line">
            <a:avLst/>
          </a:prstGeom>
          <a:noFill/>
          <a:ln w="19050">
            <a:solidFill>
              <a:schemeClr val="tx1"/>
            </a:solidFill>
            <a:miter lim="800000"/>
            <a:headEnd/>
            <a:tailEnd/>
          </a:ln>
        </p:spPr>
        <p:txBody>
          <a:bodyPr/>
          <a:lstStyle/>
          <a:p>
            <a:endParaRPr lang="zh-CN" altLang="en-US"/>
          </a:p>
        </p:txBody>
      </p:sp>
      <p:sp>
        <p:nvSpPr>
          <p:cNvPr id="37940" name="Line 79"/>
          <p:cNvSpPr>
            <a:spLocks noChangeShapeType="1"/>
          </p:cNvSpPr>
          <p:nvPr/>
        </p:nvSpPr>
        <p:spPr bwMode="auto">
          <a:xfrm flipH="1">
            <a:off x="2638425" y="4670425"/>
            <a:ext cx="762000" cy="0"/>
          </a:xfrm>
          <a:prstGeom prst="line">
            <a:avLst/>
          </a:prstGeom>
          <a:noFill/>
          <a:ln w="19050">
            <a:solidFill>
              <a:schemeClr val="tx1"/>
            </a:solidFill>
            <a:miter lim="800000"/>
            <a:headEnd/>
            <a:tailEnd/>
          </a:ln>
        </p:spPr>
        <p:txBody>
          <a:bodyPr/>
          <a:lstStyle/>
          <a:p>
            <a:endParaRPr lang="zh-CN" altLang="en-US"/>
          </a:p>
        </p:txBody>
      </p:sp>
      <p:sp>
        <p:nvSpPr>
          <p:cNvPr id="37941" name="Line 80"/>
          <p:cNvSpPr>
            <a:spLocks noChangeShapeType="1"/>
          </p:cNvSpPr>
          <p:nvPr/>
        </p:nvSpPr>
        <p:spPr bwMode="auto">
          <a:xfrm flipH="1">
            <a:off x="7591425" y="4994275"/>
            <a:ext cx="762000" cy="0"/>
          </a:xfrm>
          <a:prstGeom prst="line">
            <a:avLst/>
          </a:prstGeom>
          <a:noFill/>
          <a:ln w="19050">
            <a:solidFill>
              <a:schemeClr val="tx1"/>
            </a:solidFill>
            <a:miter lim="800000"/>
            <a:headEnd type="triangle" w="med" len="med"/>
            <a:tailEnd/>
          </a:ln>
        </p:spPr>
        <p:txBody>
          <a:bodyPr/>
          <a:lstStyle/>
          <a:p>
            <a:endParaRPr lang="zh-CN" altLang="en-US"/>
          </a:p>
        </p:txBody>
      </p:sp>
      <p:sp>
        <p:nvSpPr>
          <p:cNvPr id="37942" name="Line 81"/>
          <p:cNvSpPr>
            <a:spLocks noChangeShapeType="1"/>
          </p:cNvSpPr>
          <p:nvPr/>
        </p:nvSpPr>
        <p:spPr bwMode="auto">
          <a:xfrm flipH="1">
            <a:off x="7591425" y="4670425"/>
            <a:ext cx="762000" cy="0"/>
          </a:xfrm>
          <a:prstGeom prst="line">
            <a:avLst/>
          </a:prstGeom>
          <a:noFill/>
          <a:ln w="19050">
            <a:solidFill>
              <a:schemeClr val="tx1"/>
            </a:solidFill>
            <a:miter lim="800000"/>
            <a:headEnd type="triangle" w="med" len="med"/>
            <a:tailEnd/>
          </a:ln>
        </p:spPr>
        <p:txBody>
          <a:bodyPr/>
          <a:lstStyle/>
          <a:p>
            <a:endParaRPr lang="zh-CN" altLang="en-US"/>
          </a:p>
        </p:txBody>
      </p:sp>
      <p:sp>
        <p:nvSpPr>
          <p:cNvPr id="37943" name="Line 82"/>
          <p:cNvSpPr>
            <a:spLocks noChangeShapeType="1"/>
          </p:cNvSpPr>
          <p:nvPr/>
        </p:nvSpPr>
        <p:spPr bwMode="auto">
          <a:xfrm flipH="1">
            <a:off x="7591425" y="5318125"/>
            <a:ext cx="762000" cy="0"/>
          </a:xfrm>
          <a:prstGeom prst="line">
            <a:avLst/>
          </a:prstGeom>
          <a:noFill/>
          <a:ln w="19050">
            <a:solidFill>
              <a:schemeClr val="tx1"/>
            </a:solidFill>
            <a:miter lim="800000"/>
            <a:headEnd type="triangle" w="med" len="med"/>
            <a:tailEnd/>
          </a:ln>
        </p:spPr>
        <p:txBody>
          <a:bodyPr/>
          <a:lstStyle/>
          <a:p>
            <a:endParaRPr lang="zh-CN" altLang="en-US"/>
          </a:p>
        </p:txBody>
      </p:sp>
      <p:sp>
        <p:nvSpPr>
          <p:cNvPr id="37944" name="Text Box 83"/>
          <p:cNvSpPr txBox="1">
            <a:spLocks noChangeArrowheads="1"/>
          </p:cNvSpPr>
          <p:nvPr/>
        </p:nvSpPr>
        <p:spPr bwMode="auto">
          <a:xfrm>
            <a:off x="6553200" y="5913438"/>
            <a:ext cx="695325" cy="396875"/>
          </a:xfrm>
          <a:prstGeom prst="rect">
            <a:avLst/>
          </a:prstGeom>
          <a:noFill/>
          <a:ln w="9525">
            <a:noFill/>
            <a:miter lim="800000"/>
            <a:headEnd/>
            <a:tailEnd/>
          </a:ln>
        </p:spPr>
        <p:txBody>
          <a:bodyPr wrap="none">
            <a:spAutoFit/>
          </a:bodyPr>
          <a:lstStyle/>
          <a:p>
            <a:pPr>
              <a:lnSpc>
                <a:spcPct val="100000"/>
              </a:lnSpc>
            </a:pPr>
            <a:r>
              <a:rPr lang="zh-CN" altLang="en-US" sz="2000">
                <a:solidFill>
                  <a:schemeClr val="hlink"/>
                </a:solidFill>
                <a:latin typeface="Tahoma" pitchFamily="34" charset="0"/>
              </a:rPr>
              <a:t>调频</a:t>
            </a:r>
            <a:endParaRPr lang="zh-CN" altLang="en-US" b="0">
              <a:solidFill>
                <a:schemeClr val="tx1"/>
              </a:solidFill>
              <a:latin typeface="Tahoma" pitchFamily="34" charset="0"/>
            </a:endParaRPr>
          </a:p>
        </p:txBody>
      </p:sp>
      <p:sp>
        <p:nvSpPr>
          <p:cNvPr id="37945" name="Line 84"/>
          <p:cNvSpPr>
            <a:spLocks noChangeShapeType="1"/>
          </p:cNvSpPr>
          <p:nvPr/>
        </p:nvSpPr>
        <p:spPr bwMode="auto">
          <a:xfrm>
            <a:off x="6905625" y="5446713"/>
            <a:ext cx="0" cy="609600"/>
          </a:xfrm>
          <a:prstGeom prst="line">
            <a:avLst/>
          </a:prstGeom>
          <a:noFill/>
          <a:ln w="19050">
            <a:solidFill>
              <a:schemeClr val="tx1"/>
            </a:solidFill>
            <a:miter lim="800000"/>
            <a:headEnd type="triangle" w="med" len="med"/>
            <a:tailEnd/>
          </a:ln>
        </p:spPr>
        <p:txBody>
          <a:bodyPr/>
          <a:lstStyle/>
          <a:p>
            <a:endParaRPr lang="zh-CN" altLang="en-US"/>
          </a:p>
        </p:txBody>
      </p:sp>
      <p:graphicFrame>
        <p:nvGraphicFramePr>
          <p:cNvPr id="37892" name="Object 85"/>
          <p:cNvGraphicFramePr>
            <a:graphicFrameLocks/>
          </p:cNvGraphicFramePr>
          <p:nvPr/>
        </p:nvGraphicFramePr>
        <p:xfrm>
          <a:off x="3552825" y="4557713"/>
          <a:ext cx="914400" cy="831850"/>
        </p:xfrm>
        <a:graphic>
          <a:graphicData uri="http://schemas.openxmlformats.org/presentationml/2006/ole">
            <p:oleObj spid="_x0000_s37892" r:id="rId5" imgW="685495" imgH="704698" progId="">
              <p:embed/>
            </p:oleObj>
          </a:graphicData>
        </a:graphic>
      </p:graphicFrame>
      <p:graphicFrame>
        <p:nvGraphicFramePr>
          <p:cNvPr id="37893" name="Object 86"/>
          <p:cNvGraphicFramePr>
            <a:graphicFrameLocks/>
          </p:cNvGraphicFramePr>
          <p:nvPr/>
        </p:nvGraphicFramePr>
        <p:xfrm>
          <a:off x="6353175" y="4633913"/>
          <a:ext cx="933450" cy="831850"/>
        </p:xfrm>
        <a:graphic>
          <a:graphicData uri="http://schemas.openxmlformats.org/presentationml/2006/ole">
            <p:oleObj spid="_x0000_s37893" r:id="rId6" imgW="685495" imgH="704698" progId="">
              <p:embed/>
            </p:oleObj>
          </a:graphicData>
        </a:graphic>
      </p:graphicFrame>
      <p:sp>
        <p:nvSpPr>
          <p:cNvPr id="37946" name="Line 87"/>
          <p:cNvSpPr>
            <a:spLocks noChangeShapeType="1"/>
          </p:cNvSpPr>
          <p:nvPr/>
        </p:nvSpPr>
        <p:spPr bwMode="auto">
          <a:xfrm>
            <a:off x="4086225" y="5448300"/>
            <a:ext cx="0" cy="609600"/>
          </a:xfrm>
          <a:prstGeom prst="line">
            <a:avLst/>
          </a:prstGeom>
          <a:noFill/>
          <a:ln w="19050">
            <a:solidFill>
              <a:schemeClr val="tx1"/>
            </a:solidFill>
            <a:miter lim="800000"/>
            <a:headEnd type="triangle" w="med" len="med"/>
            <a:tailEnd/>
          </a:ln>
        </p:spPr>
        <p:txBody>
          <a:bodyPr/>
          <a:lstStyle/>
          <a:p>
            <a:endParaRPr lang="zh-CN" altLang="en-US"/>
          </a:p>
        </p:txBody>
      </p:sp>
      <p:sp>
        <p:nvSpPr>
          <p:cNvPr id="37947" name="Text Box 88"/>
          <p:cNvSpPr txBox="1">
            <a:spLocks noChangeArrowheads="1"/>
          </p:cNvSpPr>
          <p:nvPr/>
        </p:nvSpPr>
        <p:spPr bwMode="auto">
          <a:xfrm>
            <a:off x="3765550" y="5891213"/>
            <a:ext cx="695325" cy="398462"/>
          </a:xfrm>
          <a:prstGeom prst="rect">
            <a:avLst/>
          </a:prstGeom>
          <a:noFill/>
          <a:ln w="9525">
            <a:noFill/>
            <a:miter lim="800000"/>
            <a:headEnd/>
            <a:tailEnd/>
          </a:ln>
        </p:spPr>
        <p:txBody>
          <a:bodyPr wrap="none">
            <a:spAutoFit/>
          </a:bodyPr>
          <a:lstStyle/>
          <a:p>
            <a:pPr>
              <a:lnSpc>
                <a:spcPct val="100000"/>
              </a:lnSpc>
            </a:pPr>
            <a:r>
              <a:rPr lang="zh-CN" altLang="en-US" sz="2000">
                <a:solidFill>
                  <a:schemeClr val="hlink"/>
                </a:solidFill>
                <a:latin typeface="Tahoma" pitchFamily="34" charset="0"/>
              </a:rPr>
              <a:t>调压</a:t>
            </a:r>
          </a:p>
        </p:txBody>
      </p:sp>
      <p:sp>
        <p:nvSpPr>
          <p:cNvPr id="37948" name="Text Box 89"/>
          <p:cNvSpPr txBox="1">
            <a:spLocks noChangeArrowheads="1"/>
          </p:cNvSpPr>
          <p:nvPr/>
        </p:nvSpPr>
        <p:spPr bwMode="auto">
          <a:xfrm>
            <a:off x="2028825" y="6461125"/>
            <a:ext cx="6869113" cy="396875"/>
          </a:xfrm>
          <a:prstGeom prst="rect">
            <a:avLst/>
          </a:prstGeom>
          <a:noFill/>
          <a:ln w="9525">
            <a:noFill/>
            <a:miter lim="800000"/>
            <a:headEnd/>
            <a:tailEnd/>
          </a:ln>
        </p:spPr>
        <p:txBody>
          <a:bodyPr wrap="none">
            <a:spAutoFit/>
          </a:bodyPr>
          <a:lstStyle/>
          <a:p>
            <a:pPr>
              <a:lnSpc>
                <a:spcPct val="100000"/>
              </a:lnSpc>
            </a:pPr>
            <a:r>
              <a:rPr lang="zh-CN" altLang="en-US" sz="2000">
                <a:solidFill>
                  <a:schemeClr val="hlink"/>
                </a:solidFill>
                <a:latin typeface="Times New Roman" pitchFamily="18" charset="0"/>
              </a:rPr>
              <a:t>图</a:t>
            </a:r>
            <a:r>
              <a:rPr lang="en-US" altLang="zh-CN" sz="2000">
                <a:solidFill>
                  <a:schemeClr val="hlink"/>
                </a:solidFill>
                <a:latin typeface="Times New Roman" pitchFamily="18" charset="0"/>
              </a:rPr>
              <a:t>  </a:t>
            </a:r>
            <a:r>
              <a:rPr lang="zh-CN" altLang="en-US" sz="2000">
                <a:solidFill>
                  <a:schemeClr val="hlink"/>
                </a:solidFill>
                <a:latin typeface="Times New Roman" pitchFamily="18" charset="0"/>
              </a:rPr>
              <a:t>可控整流器调压、六拍逆变器调频的交</a:t>
            </a:r>
            <a:r>
              <a:rPr lang="en-US" altLang="zh-CN" sz="2000">
                <a:solidFill>
                  <a:schemeClr val="hlink"/>
                </a:solidFill>
                <a:latin typeface="Times New Roman" pitchFamily="18" charset="0"/>
              </a:rPr>
              <a:t>-</a:t>
            </a:r>
            <a:r>
              <a:rPr lang="zh-CN" altLang="en-US" sz="2000">
                <a:solidFill>
                  <a:schemeClr val="hlink"/>
                </a:solidFill>
                <a:latin typeface="Times New Roman" pitchFamily="18" charset="0"/>
              </a:rPr>
              <a:t>直</a:t>
            </a:r>
            <a:r>
              <a:rPr lang="en-US" altLang="zh-CN" sz="2000">
                <a:solidFill>
                  <a:schemeClr val="hlink"/>
                </a:solidFill>
                <a:latin typeface="Times New Roman" pitchFamily="18" charset="0"/>
              </a:rPr>
              <a:t>-</a:t>
            </a:r>
            <a:r>
              <a:rPr lang="zh-CN" altLang="en-US" sz="2000">
                <a:solidFill>
                  <a:schemeClr val="hlink"/>
                </a:solidFill>
                <a:latin typeface="Times New Roman" pitchFamily="18" charset="0"/>
              </a:rPr>
              <a:t>交变压变频器</a:t>
            </a:r>
            <a:endParaRPr lang="zh-CN" altLang="en-US">
              <a:solidFill>
                <a:schemeClr val="tx1"/>
              </a:solidFill>
              <a:latin typeface="Times New Roman" pitchFamily="18" charset="0"/>
            </a:endParaRPr>
          </a:p>
        </p:txBody>
      </p:sp>
      <p:sp>
        <p:nvSpPr>
          <p:cNvPr id="466023" name="AutoShape 103"/>
          <p:cNvSpPr>
            <a:spLocks noChangeArrowheads="1"/>
          </p:cNvSpPr>
          <p:nvPr/>
        </p:nvSpPr>
        <p:spPr bwMode="auto">
          <a:xfrm>
            <a:off x="6400800" y="1004888"/>
            <a:ext cx="2743200" cy="400050"/>
          </a:xfrm>
          <a:prstGeom prst="wedgeRoundRectCallout">
            <a:avLst>
              <a:gd name="adj1" fmla="val -48032"/>
              <a:gd name="adj2" fmla="val 129764"/>
              <a:gd name="adj3" fmla="val 16667"/>
            </a:avLst>
          </a:prstGeom>
          <a:solidFill>
            <a:schemeClr val="bg1"/>
          </a:solidFill>
          <a:ln w="9525">
            <a:solidFill>
              <a:srgbClr val="0000FF"/>
            </a:solidFill>
            <a:miter lim="800000"/>
          </a:ln>
          <a:effectLst/>
        </p:spPr>
        <p:txBody>
          <a:bodyPr/>
          <a:lstStyle/>
          <a:p>
            <a:pPr algn="ctr">
              <a:buFontTx/>
              <a:buNone/>
              <a:defRPr/>
            </a:pPr>
            <a:r>
              <a:rPr lang="zh-CN" altLang="en-US" sz="2000" dirty="0">
                <a:solidFill>
                  <a:schemeClr val="tx1"/>
                </a:solidFill>
                <a:effectLst>
                  <a:outerShdw blurRad="38100" dist="38100" dir="2700000" algn="tl">
                    <a:srgbClr val="FFFFFF"/>
                  </a:outerShdw>
                </a:effectLst>
                <a:sym typeface="+mn-ea"/>
              </a:rPr>
              <a:t>适用于中小容量电机</a:t>
            </a:r>
          </a:p>
        </p:txBody>
      </p:sp>
      <p:sp>
        <p:nvSpPr>
          <p:cNvPr id="466024" name="AutoShape 104"/>
          <p:cNvSpPr>
            <a:spLocks noChangeArrowheads="1"/>
          </p:cNvSpPr>
          <p:nvPr/>
        </p:nvSpPr>
        <p:spPr bwMode="auto">
          <a:xfrm>
            <a:off x="6400800" y="3767138"/>
            <a:ext cx="2743200" cy="400050"/>
          </a:xfrm>
          <a:prstGeom prst="wedgeRoundRectCallout">
            <a:avLst>
              <a:gd name="adj1" fmla="val -48032"/>
              <a:gd name="adj2" fmla="val 129764"/>
              <a:gd name="adj3" fmla="val 16667"/>
            </a:avLst>
          </a:prstGeom>
          <a:solidFill>
            <a:schemeClr val="bg1"/>
          </a:solidFill>
          <a:ln w="9525">
            <a:solidFill>
              <a:srgbClr val="0000FF"/>
            </a:solidFill>
            <a:miter lim="800000"/>
          </a:ln>
          <a:effectLst/>
        </p:spPr>
        <p:txBody>
          <a:bodyPr/>
          <a:lstStyle/>
          <a:p>
            <a:pPr algn="ctr">
              <a:buFontTx/>
              <a:buNone/>
              <a:defRPr/>
            </a:pPr>
            <a:r>
              <a:rPr lang="zh-CN" altLang="en-US" sz="2000" dirty="0">
                <a:solidFill>
                  <a:schemeClr val="tx1"/>
                </a:solidFill>
                <a:effectLst>
                  <a:outerShdw blurRad="38100" dist="38100" dir="2700000" algn="tl">
                    <a:srgbClr val="FFFFFF"/>
                  </a:outerShdw>
                </a:effectLst>
                <a:sym typeface="+mn-ea"/>
              </a:rPr>
              <a:t>适用于特大容量电机</a:t>
            </a:r>
          </a:p>
        </p:txBody>
      </p:sp>
      <p:sp>
        <p:nvSpPr>
          <p:cNvPr id="69"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70"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71"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72"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73"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74"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60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grpId="1" nodeType="clickEffect">
                                  <p:stCondLst>
                                    <p:cond delay="0"/>
                                  </p:stCondLst>
                                  <p:childTnLst>
                                    <p:anim calcmode="lin" valueType="num">
                                      <p:cBhvr additive="base">
                                        <p:cTn id="10" dur="500"/>
                                        <p:tgtEl>
                                          <p:spTgt spid="466023"/>
                                        </p:tgtEl>
                                        <p:attrNameLst>
                                          <p:attrName>ppt_x</p:attrName>
                                        </p:attrNameLst>
                                      </p:cBhvr>
                                      <p:tavLst>
                                        <p:tav tm="0">
                                          <p:val>
                                            <p:strVal val="ppt_x"/>
                                          </p:val>
                                        </p:tav>
                                        <p:tav tm="100000">
                                          <p:val>
                                            <p:strVal val="ppt_x"/>
                                          </p:val>
                                        </p:tav>
                                      </p:tavLst>
                                    </p:anim>
                                    <p:anim calcmode="lin" valueType="num">
                                      <p:cBhvr additive="base">
                                        <p:cTn id="11" dur="500"/>
                                        <p:tgtEl>
                                          <p:spTgt spid="466023"/>
                                        </p:tgtEl>
                                        <p:attrNameLst>
                                          <p:attrName>ppt_y</p:attrName>
                                        </p:attrNameLst>
                                      </p:cBhvr>
                                      <p:tavLst>
                                        <p:tav tm="0">
                                          <p:val>
                                            <p:strVal val="ppt_y"/>
                                          </p:val>
                                        </p:tav>
                                        <p:tav tm="100000">
                                          <p:val>
                                            <p:strVal val="1+ppt_h/2"/>
                                          </p:val>
                                        </p:tav>
                                      </p:tavLst>
                                    </p:anim>
                                    <p:set>
                                      <p:cBhvr>
                                        <p:cTn id="12" dur="1" fill="hold">
                                          <p:stCondLst>
                                            <p:cond delay="499"/>
                                          </p:stCondLst>
                                        </p:cTn>
                                        <p:tgtEl>
                                          <p:spTgt spid="4660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60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grpId="1" nodeType="clickEffect">
                                  <p:stCondLst>
                                    <p:cond delay="0"/>
                                  </p:stCondLst>
                                  <p:childTnLst>
                                    <p:anim calcmode="lin" valueType="num">
                                      <p:cBhvr additive="base">
                                        <p:cTn id="20" dur="500"/>
                                        <p:tgtEl>
                                          <p:spTgt spid="466024"/>
                                        </p:tgtEl>
                                        <p:attrNameLst>
                                          <p:attrName>ppt_x</p:attrName>
                                        </p:attrNameLst>
                                      </p:cBhvr>
                                      <p:tavLst>
                                        <p:tav tm="0">
                                          <p:val>
                                            <p:strVal val="ppt_x"/>
                                          </p:val>
                                        </p:tav>
                                        <p:tav tm="100000">
                                          <p:val>
                                            <p:strVal val="ppt_x"/>
                                          </p:val>
                                        </p:tav>
                                      </p:tavLst>
                                    </p:anim>
                                    <p:anim calcmode="lin" valueType="num">
                                      <p:cBhvr additive="base">
                                        <p:cTn id="21" dur="500"/>
                                        <p:tgtEl>
                                          <p:spTgt spid="466024"/>
                                        </p:tgtEl>
                                        <p:attrNameLst>
                                          <p:attrName>ppt_y</p:attrName>
                                        </p:attrNameLst>
                                      </p:cBhvr>
                                      <p:tavLst>
                                        <p:tav tm="0">
                                          <p:val>
                                            <p:strVal val="ppt_y"/>
                                          </p:val>
                                        </p:tav>
                                        <p:tav tm="100000">
                                          <p:val>
                                            <p:strVal val="1+ppt_h/2"/>
                                          </p:val>
                                        </p:tav>
                                      </p:tavLst>
                                    </p:anim>
                                    <p:set>
                                      <p:cBhvr>
                                        <p:cTn id="22" dur="1" fill="hold">
                                          <p:stCondLst>
                                            <p:cond delay="499"/>
                                          </p:stCondLst>
                                        </p:cTn>
                                        <p:tgtEl>
                                          <p:spTgt spid="4660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023" grpId="0" animBg="1"/>
      <p:bldP spid="466023" grpId="1" animBg="1"/>
      <p:bldP spid="466024" grpId="0" animBg="1"/>
      <p:bldP spid="46602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Rectangle 2"/>
          <p:cNvSpPr>
            <a:spLocks noGrp="1" noChangeArrowheads="1"/>
          </p:cNvSpPr>
          <p:nvPr>
            <p:ph type="title"/>
          </p:nvPr>
        </p:nvSpPr>
        <p:spPr/>
        <p:txBody>
          <a:bodyPr/>
          <a:lstStyle/>
          <a:p>
            <a:pPr eaLnBrk="1" hangingPunct="1"/>
            <a:r>
              <a:rPr lang="en-US" altLang="zh-CN" sz="2800" smtClean="0">
                <a:ea typeface="宋体" pitchFamily="2" charset="-122"/>
              </a:rPr>
              <a:t>6.1.1</a:t>
            </a:r>
            <a:r>
              <a:rPr lang="zh-CN" altLang="en-US" sz="2800" smtClean="0">
                <a:ea typeface="宋体" pitchFamily="2" charset="-122"/>
              </a:rPr>
              <a:t>异步电动机稳态数学模型</a:t>
            </a:r>
          </a:p>
        </p:txBody>
      </p:sp>
      <p:sp>
        <p:nvSpPr>
          <p:cNvPr id="254979" name="Rectangle 3"/>
          <p:cNvSpPr>
            <a:spLocks noGrp="1" noChangeArrowheads="1"/>
          </p:cNvSpPr>
          <p:nvPr>
            <p:ph type="body" sz="half" idx="1"/>
          </p:nvPr>
        </p:nvSpPr>
        <p:spPr>
          <a:xfrm>
            <a:off x="1906588" y="1679575"/>
            <a:ext cx="3354387" cy="428625"/>
          </a:xfrm>
        </p:spPr>
        <p:txBody>
          <a:bodyPr/>
          <a:lstStyle/>
          <a:p>
            <a:pPr eaLnBrk="1" hangingPunct="1"/>
            <a:r>
              <a:rPr lang="zh-CN" altLang="en-US" smtClean="0">
                <a:ea typeface="宋体" pitchFamily="2" charset="-122"/>
              </a:rPr>
              <a:t>转差率与转速的关系</a:t>
            </a:r>
          </a:p>
        </p:txBody>
      </p:sp>
      <p:graphicFrame>
        <p:nvGraphicFramePr>
          <p:cNvPr id="254980" name="Object 4"/>
          <p:cNvGraphicFramePr>
            <a:graphicFrameLocks/>
          </p:cNvGraphicFramePr>
          <p:nvPr/>
        </p:nvGraphicFramePr>
        <p:xfrm>
          <a:off x="2025650" y="2125663"/>
          <a:ext cx="2390775" cy="900112"/>
        </p:xfrm>
        <a:graphic>
          <a:graphicData uri="http://schemas.openxmlformats.org/presentationml/2006/ole">
            <p:oleObj spid="_x0000_s1026" r:id="rId3" imgW="622030" imgH="431613" progId="">
              <p:embed/>
            </p:oleObj>
          </a:graphicData>
        </a:graphic>
      </p:graphicFrame>
      <p:graphicFrame>
        <p:nvGraphicFramePr>
          <p:cNvPr id="254981" name="Object 5"/>
          <p:cNvGraphicFramePr>
            <a:graphicFrameLocks/>
          </p:cNvGraphicFramePr>
          <p:nvPr/>
        </p:nvGraphicFramePr>
        <p:xfrm>
          <a:off x="5337175" y="2227263"/>
          <a:ext cx="1903413" cy="546100"/>
        </p:xfrm>
        <a:graphic>
          <a:graphicData uri="http://schemas.openxmlformats.org/presentationml/2006/ole">
            <p:oleObj spid="_x0000_s1027" r:id="rId4" imgW="736600" imgH="228600" progId="">
              <p:embed/>
            </p:oleObj>
          </a:graphicData>
        </a:graphic>
      </p:graphicFrame>
      <p:sp>
        <p:nvSpPr>
          <p:cNvPr id="254982" name="Rectangle 6"/>
          <p:cNvSpPr>
            <a:spLocks noChangeArrowheads="1"/>
          </p:cNvSpPr>
          <p:nvPr/>
        </p:nvSpPr>
        <p:spPr bwMode="auto">
          <a:xfrm>
            <a:off x="4651375" y="2255838"/>
            <a:ext cx="719138" cy="647700"/>
          </a:xfrm>
          <a:prstGeom prst="rect">
            <a:avLst/>
          </a:prstGeom>
          <a:noFill/>
          <a:ln w="9525">
            <a:noFill/>
            <a:miter lim="800000"/>
            <a:headEnd/>
            <a:tailEnd/>
          </a:ln>
        </p:spPr>
        <p:txBody>
          <a:bodyPr/>
          <a:lstStyle/>
          <a:p>
            <a:pPr>
              <a:lnSpc>
                <a:spcPct val="100000"/>
              </a:lnSpc>
              <a:buClr>
                <a:srgbClr val="FF9933"/>
              </a:buClr>
              <a:buFont typeface="Wingdings" pitchFamily="2" charset="2"/>
              <a:buNone/>
            </a:pPr>
            <a:r>
              <a:rPr lang="zh-CN" altLang="en-US" sz="2000" b="0">
                <a:solidFill>
                  <a:schemeClr val="tx1"/>
                </a:solidFill>
                <a:latin typeface="Arial" pitchFamily="34" charset="0"/>
              </a:rPr>
              <a:t>或</a:t>
            </a:r>
            <a:r>
              <a:rPr lang="zh-CN" altLang="en-US" sz="2000">
                <a:solidFill>
                  <a:schemeClr val="tx1"/>
                </a:solidFill>
                <a:latin typeface="Arial" pitchFamily="34" charset="0"/>
              </a:rPr>
              <a:t> </a:t>
            </a:r>
          </a:p>
        </p:txBody>
      </p:sp>
      <p:sp>
        <p:nvSpPr>
          <p:cNvPr id="254983" name="Rectangle 7"/>
          <p:cNvSpPr>
            <a:spLocks noChangeArrowheads="1"/>
          </p:cNvSpPr>
          <p:nvPr/>
        </p:nvSpPr>
        <p:spPr bwMode="auto">
          <a:xfrm>
            <a:off x="6584950" y="2984500"/>
            <a:ext cx="1936750" cy="647700"/>
          </a:xfrm>
          <a:prstGeom prst="rect">
            <a:avLst/>
          </a:prstGeom>
          <a:noFill/>
          <a:ln w="9525">
            <a:noFill/>
            <a:miter lim="800000"/>
            <a:headEnd/>
            <a:tailEnd/>
          </a:ln>
        </p:spPr>
        <p:txBody>
          <a:bodyPr/>
          <a:lstStyle/>
          <a:p>
            <a:pPr>
              <a:lnSpc>
                <a:spcPct val="100000"/>
              </a:lnSpc>
              <a:buClr>
                <a:srgbClr val="FF9933"/>
              </a:buClr>
              <a:buFont typeface="Wingdings" pitchFamily="2" charset="2"/>
              <a:buNone/>
            </a:pPr>
            <a:r>
              <a:rPr lang="en-US" altLang="zh-CN" sz="2000">
                <a:solidFill>
                  <a:schemeClr val="tx1"/>
                </a:solidFill>
                <a:latin typeface="Arial" pitchFamily="34" charset="0"/>
              </a:rPr>
              <a:t>;</a:t>
            </a:r>
            <a:r>
              <a:rPr lang="zh-CN" altLang="en-US" sz="2000">
                <a:solidFill>
                  <a:schemeClr val="tx1"/>
                </a:solidFill>
                <a:latin typeface="Arial" pitchFamily="34" charset="0"/>
              </a:rPr>
              <a:t>电动机极对数 </a:t>
            </a:r>
          </a:p>
        </p:txBody>
      </p:sp>
      <p:sp>
        <p:nvSpPr>
          <p:cNvPr id="254984" name="Rectangle 8"/>
          <p:cNvSpPr>
            <a:spLocks noChangeArrowheads="1"/>
          </p:cNvSpPr>
          <p:nvPr/>
        </p:nvSpPr>
        <p:spPr bwMode="auto">
          <a:xfrm>
            <a:off x="4638675" y="3006725"/>
            <a:ext cx="2808288" cy="647700"/>
          </a:xfrm>
          <a:prstGeom prst="rect">
            <a:avLst/>
          </a:prstGeom>
          <a:noFill/>
          <a:ln w="9525">
            <a:noFill/>
            <a:miter lim="800000"/>
            <a:headEnd/>
            <a:tailEnd/>
          </a:ln>
        </p:spPr>
        <p:txBody>
          <a:bodyPr/>
          <a:lstStyle/>
          <a:p>
            <a:pPr>
              <a:lnSpc>
                <a:spcPct val="100000"/>
              </a:lnSpc>
              <a:buClr>
                <a:srgbClr val="FF9933"/>
              </a:buClr>
              <a:buFont typeface="Wingdings" pitchFamily="2" charset="2"/>
              <a:buNone/>
            </a:pPr>
            <a:r>
              <a:rPr lang="en-US" altLang="zh-CN" sz="2000">
                <a:solidFill>
                  <a:schemeClr val="tx1"/>
                </a:solidFill>
                <a:latin typeface="Arial" pitchFamily="34" charset="0"/>
              </a:rPr>
              <a:t>;</a:t>
            </a:r>
            <a:r>
              <a:rPr lang="zh-CN" altLang="en-US" sz="2000">
                <a:solidFill>
                  <a:schemeClr val="tx1"/>
                </a:solidFill>
                <a:latin typeface="Arial" pitchFamily="34" charset="0"/>
              </a:rPr>
              <a:t>供电电源频率 </a:t>
            </a:r>
          </a:p>
        </p:txBody>
      </p:sp>
      <p:sp>
        <p:nvSpPr>
          <p:cNvPr id="1037" name="Rectangle 9"/>
          <p:cNvSpPr>
            <a:spLocks noChangeArrowheads="1"/>
          </p:cNvSpPr>
          <p:nvPr/>
        </p:nvSpPr>
        <p:spPr bwMode="auto">
          <a:xfrm>
            <a:off x="1898650" y="3063875"/>
            <a:ext cx="3024188" cy="647700"/>
          </a:xfrm>
          <a:prstGeom prst="rect">
            <a:avLst/>
          </a:prstGeom>
          <a:noFill/>
          <a:ln w="9525">
            <a:noFill/>
            <a:miter lim="800000"/>
            <a:headEnd/>
            <a:tailEnd/>
          </a:ln>
        </p:spPr>
        <p:txBody>
          <a:bodyPr/>
          <a:lstStyle/>
          <a:p>
            <a:pPr>
              <a:lnSpc>
                <a:spcPct val="100000"/>
              </a:lnSpc>
              <a:buClr>
                <a:srgbClr val="FF9933"/>
              </a:buClr>
              <a:buFont typeface="Wingdings" pitchFamily="2" charset="2"/>
              <a:buNone/>
            </a:pPr>
            <a:r>
              <a:rPr lang="zh-CN" altLang="en-US" sz="2000">
                <a:solidFill>
                  <a:schemeClr val="tx1"/>
                </a:solidFill>
                <a:latin typeface="Arial" pitchFamily="34" charset="0"/>
              </a:rPr>
              <a:t>同步转速 </a:t>
            </a:r>
          </a:p>
        </p:txBody>
      </p:sp>
      <p:graphicFrame>
        <p:nvGraphicFramePr>
          <p:cNvPr id="1028" name="Object 10"/>
          <p:cNvGraphicFramePr>
            <a:graphicFrameLocks/>
          </p:cNvGraphicFramePr>
          <p:nvPr/>
        </p:nvGraphicFramePr>
        <p:xfrm>
          <a:off x="3162300" y="2830513"/>
          <a:ext cx="1504950" cy="976312"/>
        </p:xfrm>
        <a:graphic>
          <a:graphicData uri="http://schemas.openxmlformats.org/presentationml/2006/ole">
            <p:oleObj spid="_x0000_s1028" r:id="rId5" imgW="622030" imgH="444307" progId="">
              <p:embed/>
            </p:oleObj>
          </a:graphicData>
        </a:graphic>
      </p:graphicFrame>
      <p:graphicFrame>
        <p:nvGraphicFramePr>
          <p:cNvPr id="254987" name="Object 11"/>
          <p:cNvGraphicFramePr>
            <a:graphicFrameLocks/>
          </p:cNvGraphicFramePr>
          <p:nvPr/>
        </p:nvGraphicFramePr>
        <p:xfrm>
          <a:off x="6229350" y="2909888"/>
          <a:ext cx="528638" cy="569912"/>
        </p:xfrm>
        <a:graphic>
          <a:graphicData uri="http://schemas.openxmlformats.org/presentationml/2006/ole">
            <p:oleObj spid="_x0000_s1029" r:id="rId6" imgW="152334" imgH="228501" progId="">
              <p:embed/>
            </p:oleObj>
          </a:graphicData>
        </a:graphic>
      </p:graphicFrame>
      <p:graphicFrame>
        <p:nvGraphicFramePr>
          <p:cNvPr id="254988" name="Object 12"/>
          <p:cNvGraphicFramePr>
            <a:graphicFrameLocks/>
          </p:cNvGraphicFramePr>
          <p:nvPr/>
        </p:nvGraphicFramePr>
        <p:xfrm>
          <a:off x="8269288" y="2830513"/>
          <a:ext cx="552450" cy="660400"/>
        </p:xfrm>
        <a:graphic>
          <a:graphicData uri="http://schemas.openxmlformats.org/presentationml/2006/ole">
            <p:oleObj spid="_x0000_s1030" r:id="rId7" imgW="177646" imgH="241091" progId="">
              <p:embed/>
            </p:oleObj>
          </a:graphicData>
        </a:graphic>
      </p:graphicFrame>
      <p:sp>
        <p:nvSpPr>
          <p:cNvPr id="254997" name="Rectangle 21"/>
          <p:cNvSpPr>
            <a:spLocks noChangeArrowheads="1"/>
          </p:cNvSpPr>
          <p:nvPr/>
        </p:nvSpPr>
        <p:spPr bwMode="auto">
          <a:xfrm>
            <a:off x="3278188" y="6518275"/>
            <a:ext cx="5589587" cy="339725"/>
          </a:xfrm>
          <a:prstGeom prst="rect">
            <a:avLst/>
          </a:prstGeom>
          <a:noFill/>
          <a:ln w="9525">
            <a:noFill/>
            <a:miter lim="800000"/>
            <a:headEnd/>
            <a:tailEnd/>
          </a:ln>
        </p:spPr>
        <p:txBody>
          <a:bodyPr lIns="0" tIns="0" rIns="90000" bIns="0"/>
          <a:lstStyle/>
          <a:p>
            <a:pPr algn="ctr">
              <a:lnSpc>
                <a:spcPct val="100000"/>
              </a:lnSpc>
              <a:buClr>
                <a:srgbClr val="FF9933"/>
              </a:buClr>
              <a:buFont typeface="Wingdings" pitchFamily="2" charset="2"/>
              <a:buNone/>
            </a:pPr>
            <a:r>
              <a:rPr lang="zh-CN" altLang="en-US" sz="2000">
                <a:solidFill>
                  <a:schemeClr val="tx1"/>
                </a:solidFill>
                <a:latin typeface="Arial" pitchFamily="34" charset="0"/>
              </a:rPr>
              <a:t>图</a:t>
            </a:r>
            <a:r>
              <a:rPr lang="en-US" altLang="zh-CN" sz="2000">
                <a:solidFill>
                  <a:schemeClr val="tx1"/>
                </a:solidFill>
                <a:latin typeface="Arial" pitchFamily="34" charset="0"/>
              </a:rPr>
              <a:t>6-1   </a:t>
            </a:r>
            <a:r>
              <a:rPr lang="zh-CN" altLang="en-US" sz="2000">
                <a:solidFill>
                  <a:schemeClr val="tx1"/>
                </a:solidFill>
                <a:latin typeface="Arial" pitchFamily="34" charset="0"/>
              </a:rPr>
              <a:t>异步电动机</a:t>
            </a:r>
            <a:r>
              <a:rPr lang="en-US" altLang="zh-CN" sz="2000">
                <a:solidFill>
                  <a:schemeClr val="tx1"/>
                </a:solidFill>
                <a:latin typeface="Arial" pitchFamily="34" charset="0"/>
              </a:rPr>
              <a:t>T</a:t>
            </a:r>
            <a:r>
              <a:rPr lang="zh-CN" altLang="en-US" sz="2000">
                <a:solidFill>
                  <a:schemeClr val="tx1"/>
                </a:solidFill>
                <a:latin typeface="Arial" pitchFamily="34" charset="0"/>
              </a:rPr>
              <a:t>型等效电路</a:t>
            </a:r>
          </a:p>
        </p:txBody>
      </p:sp>
      <p:sp>
        <p:nvSpPr>
          <p:cNvPr id="254998" name="Rectangle 22"/>
          <p:cNvSpPr>
            <a:spLocks noChangeArrowheads="1"/>
          </p:cNvSpPr>
          <p:nvPr/>
        </p:nvSpPr>
        <p:spPr bwMode="auto">
          <a:xfrm>
            <a:off x="1641475" y="3716338"/>
            <a:ext cx="7502525" cy="728662"/>
          </a:xfrm>
          <a:prstGeom prst="rect">
            <a:avLst/>
          </a:prstGeom>
          <a:noFill/>
          <a:ln w="9525">
            <a:noFill/>
            <a:miter lim="800000"/>
            <a:headEnd/>
            <a:tailEnd/>
          </a:ln>
        </p:spPr>
        <p:txBody>
          <a:bodyPr/>
          <a:lstStyle/>
          <a:p>
            <a:pPr algn="just">
              <a:buClr>
                <a:srgbClr val="FF9933"/>
              </a:buClr>
              <a:buFont typeface="Wingdings" pitchFamily="2" charset="2"/>
              <a:buNone/>
            </a:pPr>
            <a:r>
              <a:rPr lang="zh-CN" altLang="en-US" sz="2000">
                <a:solidFill>
                  <a:schemeClr val="tx1"/>
                </a:solidFill>
                <a:latin typeface="Arial" pitchFamily="34" charset="0"/>
              </a:rPr>
              <a:t>假定条件：①忽略空间和时间谐波，②忽略磁饱和，③忽略铁损</a:t>
            </a:r>
          </a:p>
        </p:txBody>
      </p:sp>
      <p:pic>
        <p:nvPicPr>
          <p:cNvPr id="254999" name="Picture 23" descr="0501"/>
          <p:cNvPicPr>
            <a:picLocks noChangeAspect="1" noChangeArrowheads="1"/>
          </p:cNvPicPr>
          <p:nvPr/>
        </p:nvPicPr>
        <p:blipFill>
          <a:blip r:embed="rId8" cstate="print"/>
          <a:srcRect/>
          <a:stretch>
            <a:fillRect/>
          </a:stretch>
        </p:blipFill>
        <p:spPr bwMode="auto">
          <a:xfrm>
            <a:off x="2849563" y="4065588"/>
            <a:ext cx="6221412" cy="2389187"/>
          </a:xfrm>
          <a:prstGeom prst="rect">
            <a:avLst/>
          </a:prstGeom>
          <a:noFill/>
          <a:ln w="9525">
            <a:noFill/>
            <a:miter lim="800000"/>
            <a:headEnd/>
            <a:tailEnd/>
          </a:ln>
        </p:spPr>
      </p:pic>
      <p:sp>
        <p:nvSpPr>
          <p:cNvPr id="255006" name="Text Box 30"/>
          <p:cNvSpPr txBox="1">
            <a:spLocks noChangeArrowheads="1"/>
          </p:cNvSpPr>
          <p:nvPr/>
        </p:nvSpPr>
        <p:spPr bwMode="auto">
          <a:xfrm>
            <a:off x="1749425" y="1096963"/>
            <a:ext cx="3735388" cy="476250"/>
          </a:xfrm>
          <a:prstGeom prst="rect">
            <a:avLst/>
          </a:prstGeom>
          <a:noFill/>
          <a:ln w="9525">
            <a:noFill/>
            <a:miter lim="800000"/>
          </a:ln>
          <a:effectLst/>
        </p:spPr>
        <p:txBody>
          <a:bodyPr>
            <a:spAutoFit/>
          </a:bodyPr>
          <a:lstStyle/>
          <a:p>
            <a:pPr>
              <a:spcBef>
                <a:spcPct val="50000"/>
              </a:spcBef>
              <a:buFontTx/>
              <a:buNone/>
              <a:defRPr/>
            </a:pPr>
            <a:r>
              <a:rPr lang="zh-CN" altLang="en-US" sz="2800">
                <a:solidFill>
                  <a:srgbClr val="CC0000"/>
                </a:solidFill>
                <a:effectLst>
                  <a:outerShdw blurRad="38100" dist="38100" dir="2700000" algn="tl">
                    <a:srgbClr val="C0C0C0"/>
                  </a:outerShdw>
                </a:effectLst>
                <a:latin typeface="宋体" pitchFamily="2" charset="-122"/>
              </a:rPr>
              <a:t>电磁转矩     的由来</a:t>
            </a:r>
            <a:r>
              <a:rPr lang="en-US" altLang="zh-CN" sz="2800">
                <a:solidFill>
                  <a:srgbClr val="CC0000"/>
                </a:solidFill>
                <a:effectLst>
                  <a:outerShdw blurRad="38100" dist="38100" dir="2700000" algn="tl">
                    <a:srgbClr val="C0C0C0"/>
                  </a:outerShdw>
                </a:effectLst>
                <a:latin typeface="宋体" pitchFamily="2" charset="-122"/>
              </a:rPr>
              <a:t>:</a:t>
            </a:r>
          </a:p>
        </p:txBody>
      </p:sp>
      <p:graphicFrame>
        <p:nvGraphicFramePr>
          <p:cNvPr id="1031" name="Object 31"/>
          <p:cNvGraphicFramePr>
            <a:graphicFrameLocks noGrp="1"/>
          </p:cNvGraphicFramePr>
          <p:nvPr>
            <p:ph sz="half" idx="2"/>
          </p:nvPr>
        </p:nvGraphicFramePr>
        <p:xfrm>
          <a:off x="3546475" y="1090613"/>
          <a:ext cx="431800" cy="525462"/>
        </p:xfrm>
        <a:graphic>
          <a:graphicData uri="http://schemas.openxmlformats.org/presentationml/2006/ole">
            <p:oleObj spid="_x0000_s1031" r:id="rId9" imgW="152268" imgH="228402" progId="">
              <p:embed/>
            </p:oleObj>
          </a:graphicData>
        </a:graphic>
      </p:graphicFrame>
      <p:sp>
        <p:nvSpPr>
          <p:cNvPr id="255009" name="AutoShape 33"/>
          <p:cNvSpPr>
            <a:spLocks noChangeArrowheads="1"/>
          </p:cNvSpPr>
          <p:nvPr/>
        </p:nvSpPr>
        <p:spPr bwMode="auto">
          <a:xfrm>
            <a:off x="1874838" y="4449763"/>
            <a:ext cx="625475" cy="1325562"/>
          </a:xfrm>
          <a:prstGeom prst="curvedRightArrow">
            <a:avLst>
              <a:gd name="adj1" fmla="val 42386"/>
              <a:gd name="adj2" fmla="val 84772"/>
              <a:gd name="adj3" fmla="val 33324"/>
            </a:avLst>
          </a:prstGeom>
          <a:solidFill>
            <a:schemeClr val="accent1"/>
          </a:solidFill>
          <a:ln w="9525">
            <a:noFill/>
            <a:miter lim="800000"/>
            <a:headEnd/>
            <a:tailEnd/>
          </a:ln>
        </p:spPr>
        <p:txBody>
          <a:bodyPr wrap="none" anchor="ctr"/>
          <a:lstStyle/>
          <a:p>
            <a:pPr algn="ctr"/>
            <a:endParaRPr lang="zh-CN" altLang="en-US"/>
          </a:p>
        </p:txBody>
      </p:sp>
      <p:sp>
        <p:nvSpPr>
          <p:cNvPr id="25"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6" name="Rectangle 14"/>
          <p:cNvSpPr>
            <a:spLocks noChangeArrowheads="1"/>
          </p:cNvSpPr>
          <p:nvPr/>
        </p:nvSpPr>
        <p:spPr bwMode="auto">
          <a:xfrm>
            <a:off x="0" y="1084263"/>
            <a:ext cx="1673225" cy="835025"/>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7"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8"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9"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0"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9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49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498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49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4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49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49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54998"/>
                                        </p:tgtEl>
                                        <p:attrNameLst>
                                          <p:attrName>style.visibility</p:attrName>
                                        </p:attrNameLst>
                                      </p:cBhvr>
                                      <p:to>
                                        <p:strVal val="visible"/>
                                      </p:to>
                                    </p:set>
                                    <p:anim calcmode="lin" valueType="num">
                                      <p:cBhvr additive="base">
                                        <p:cTn id="27" dur="500" fill="hold"/>
                                        <p:tgtEl>
                                          <p:spTgt spid="254998"/>
                                        </p:tgtEl>
                                        <p:attrNameLst>
                                          <p:attrName>ppt_x</p:attrName>
                                        </p:attrNameLst>
                                      </p:cBhvr>
                                      <p:tavLst>
                                        <p:tav tm="0">
                                          <p:val>
                                            <p:strVal val="#ppt_x"/>
                                          </p:val>
                                        </p:tav>
                                        <p:tav tm="100000">
                                          <p:val>
                                            <p:strVal val="#ppt_x"/>
                                          </p:val>
                                        </p:tav>
                                      </p:tavLst>
                                    </p:anim>
                                    <p:anim calcmode="lin" valueType="num">
                                      <p:cBhvr additive="base">
                                        <p:cTn id="28" dur="500" fill="hold"/>
                                        <p:tgtEl>
                                          <p:spTgt spid="25499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255009"/>
                                        </p:tgtEl>
                                        <p:attrNameLst>
                                          <p:attrName>style.visibility</p:attrName>
                                        </p:attrNameLst>
                                      </p:cBhvr>
                                      <p:to>
                                        <p:strVal val="visible"/>
                                      </p:to>
                                    </p:set>
                                    <p:animEffect transition="in" filter="wipe(up)">
                                      <p:cBhvr>
                                        <p:cTn id="33" dur="500"/>
                                        <p:tgtEl>
                                          <p:spTgt spid="255009"/>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nodeType="clickEffect">
                                  <p:stCondLst>
                                    <p:cond delay="0"/>
                                  </p:stCondLst>
                                  <p:childTnLst>
                                    <p:set>
                                      <p:cBhvr>
                                        <p:cTn id="37" dur="1" fill="hold">
                                          <p:stCondLst>
                                            <p:cond delay="0"/>
                                          </p:stCondLst>
                                        </p:cTn>
                                        <p:tgtEl>
                                          <p:spTgt spid="254999"/>
                                        </p:tgtEl>
                                        <p:attrNameLst>
                                          <p:attrName>style.visibility</p:attrName>
                                        </p:attrNameLst>
                                      </p:cBhvr>
                                      <p:to>
                                        <p:strVal val="visible"/>
                                      </p:to>
                                    </p:set>
                                    <p:animEffect transition="in" filter="wipe(down)">
                                      <p:cBhvr>
                                        <p:cTn id="38" dur="580">
                                          <p:stCondLst>
                                            <p:cond delay="0"/>
                                          </p:stCondLst>
                                        </p:cTn>
                                        <p:tgtEl>
                                          <p:spTgt spid="254999"/>
                                        </p:tgtEl>
                                      </p:cBhvr>
                                    </p:animEffect>
                                    <p:anim calcmode="lin" valueType="num">
                                      <p:cBhvr>
                                        <p:cTn id="39" dur="1822" tmFilter="0,0; 0.14,0.36; 0.43,0.73; 0.71,0.91; 1.0,1.0">
                                          <p:stCondLst>
                                            <p:cond delay="0"/>
                                          </p:stCondLst>
                                        </p:cTn>
                                        <p:tgtEl>
                                          <p:spTgt spid="254999"/>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254999"/>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254999"/>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254999"/>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254999"/>
                                        </p:tgtEl>
                                        <p:attrNameLst>
                                          <p:attrName>ppt_y</p:attrName>
                                        </p:attrNameLst>
                                      </p:cBhvr>
                                      <p:tavLst>
                                        <p:tav tm="0" fmla="#ppt_y-sin(pi*$)/81">
                                          <p:val>
                                            <p:fltVal val="0"/>
                                          </p:val>
                                        </p:tav>
                                        <p:tav tm="100000">
                                          <p:val>
                                            <p:fltVal val="1"/>
                                          </p:val>
                                        </p:tav>
                                      </p:tavLst>
                                    </p:anim>
                                    <p:animScale>
                                      <p:cBhvr>
                                        <p:cTn id="44" dur="26">
                                          <p:stCondLst>
                                            <p:cond delay="650"/>
                                          </p:stCondLst>
                                        </p:cTn>
                                        <p:tgtEl>
                                          <p:spTgt spid="254999"/>
                                        </p:tgtEl>
                                      </p:cBhvr>
                                      <p:to x="100000" y="60000"/>
                                    </p:animScale>
                                    <p:animScale>
                                      <p:cBhvr>
                                        <p:cTn id="45" dur="166" decel="50000">
                                          <p:stCondLst>
                                            <p:cond delay="676"/>
                                          </p:stCondLst>
                                        </p:cTn>
                                        <p:tgtEl>
                                          <p:spTgt spid="254999"/>
                                        </p:tgtEl>
                                      </p:cBhvr>
                                      <p:to x="100000" y="100000"/>
                                    </p:animScale>
                                    <p:animScale>
                                      <p:cBhvr>
                                        <p:cTn id="46" dur="26">
                                          <p:stCondLst>
                                            <p:cond delay="1312"/>
                                          </p:stCondLst>
                                        </p:cTn>
                                        <p:tgtEl>
                                          <p:spTgt spid="254999"/>
                                        </p:tgtEl>
                                      </p:cBhvr>
                                      <p:to x="100000" y="80000"/>
                                    </p:animScale>
                                    <p:animScale>
                                      <p:cBhvr>
                                        <p:cTn id="47" dur="166" decel="50000">
                                          <p:stCondLst>
                                            <p:cond delay="1338"/>
                                          </p:stCondLst>
                                        </p:cTn>
                                        <p:tgtEl>
                                          <p:spTgt spid="254999"/>
                                        </p:tgtEl>
                                      </p:cBhvr>
                                      <p:to x="100000" y="100000"/>
                                    </p:animScale>
                                    <p:animScale>
                                      <p:cBhvr>
                                        <p:cTn id="48" dur="26">
                                          <p:stCondLst>
                                            <p:cond delay="1642"/>
                                          </p:stCondLst>
                                        </p:cTn>
                                        <p:tgtEl>
                                          <p:spTgt spid="254999"/>
                                        </p:tgtEl>
                                      </p:cBhvr>
                                      <p:to x="100000" y="90000"/>
                                    </p:animScale>
                                    <p:animScale>
                                      <p:cBhvr>
                                        <p:cTn id="49" dur="166" decel="50000">
                                          <p:stCondLst>
                                            <p:cond delay="1668"/>
                                          </p:stCondLst>
                                        </p:cTn>
                                        <p:tgtEl>
                                          <p:spTgt spid="254999"/>
                                        </p:tgtEl>
                                      </p:cBhvr>
                                      <p:to x="100000" y="100000"/>
                                    </p:animScale>
                                    <p:animScale>
                                      <p:cBhvr>
                                        <p:cTn id="50" dur="26">
                                          <p:stCondLst>
                                            <p:cond delay="1808"/>
                                          </p:stCondLst>
                                        </p:cTn>
                                        <p:tgtEl>
                                          <p:spTgt spid="254999"/>
                                        </p:tgtEl>
                                      </p:cBhvr>
                                      <p:to x="100000" y="95000"/>
                                    </p:animScale>
                                    <p:animScale>
                                      <p:cBhvr>
                                        <p:cTn id="51" dur="166" decel="50000">
                                          <p:stCondLst>
                                            <p:cond delay="1834"/>
                                          </p:stCondLst>
                                        </p:cTn>
                                        <p:tgtEl>
                                          <p:spTgt spid="254999"/>
                                        </p:tgtEl>
                                      </p:cBhvr>
                                      <p:to x="100000" y="100000"/>
                                    </p:animScale>
                                  </p:childTnLst>
                                </p:cTn>
                              </p:par>
                              <p:par>
                                <p:cTn id="52" presetID="26" presetClass="entr" presetSubtype="0" fill="hold" grpId="0" nodeType="withEffect">
                                  <p:stCondLst>
                                    <p:cond delay="0"/>
                                  </p:stCondLst>
                                  <p:childTnLst>
                                    <p:set>
                                      <p:cBhvr>
                                        <p:cTn id="53" dur="1" fill="hold">
                                          <p:stCondLst>
                                            <p:cond delay="0"/>
                                          </p:stCondLst>
                                        </p:cTn>
                                        <p:tgtEl>
                                          <p:spTgt spid="254997"/>
                                        </p:tgtEl>
                                        <p:attrNameLst>
                                          <p:attrName>style.visibility</p:attrName>
                                        </p:attrNameLst>
                                      </p:cBhvr>
                                      <p:to>
                                        <p:strVal val="visible"/>
                                      </p:to>
                                    </p:set>
                                    <p:animEffect transition="in" filter="wipe(down)">
                                      <p:cBhvr>
                                        <p:cTn id="54" dur="580">
                                          <p:stCondLst>
                                            <p:cond delay="0"/>
                                          </p:stCondLst>
                                        </p:cTn>
                                        <p:tgtEl>
                                          <p:spTgt spid="254997"/>
                                        </p:tgtEl>
                                      </p:cBhvr>
                                    </p:animEffect>
                                    <p:anim calcmode="lin" valueType="num">
                                      <p:cBhvr>
                                        <p:cTn id="55" dur="1822" tmFilter="0,0; 0.14,0.36; 0.43,0.73; 0.71,0.91; 1.0,1.0">
                                          <p:stCondLst>
                                            <p:cond delay="0"/>
                                          </p:stCondLst>
                                        </p:cTn>
                                        <p:tgtEl>
                                          <p:spTgt spid="254997"/>
                                        </p:tgtEl>
                                        <p:attrNameLst>
                                          <p:attrName>ppt_x</p:attrName>
                                        </p:attrNameLst>
                                      </p:cBhvr>
                                      <p:tavLst>
                                        <p:tav tm="0">
                                          <p:val>
                                            <p:strVal val="#ppt_x-0.25"/>
                                          </p:val>
                                        </p:tav>
                                        <p:tav tm="100000">
                                          <p:val>
                                            <p:strVal val="#ppt_x"/>
                                          </p:val>
                                        </p:tav>
                                      </p:tavLst>
                                    </p:anim>
                                    <p:anim calcmode="lin" valueType="num">
                                      <p:cBhvr>
                                        <p:cTn id="56" dur="664" tmFilter="0.0,0.0; 0.25,0.07; 0.50,0.2; 0.75,0.467; 1.0,1.0">
                                          <p:stCondLst>
                                            <p:cond delay="0"/>
                                          </p:stCondLst>
                                        </p:cTn>
                                        <p:tgtEl>
                                          <p:spTgt spid="254997"/>
                                        </p:tgtEl>
                                        <p:attrNameLst>
                                          <p:attrName>ppt_y</p:attrName>
                                        </p:attrNameLst>
                                      </p:cBhvr>
                                      <p:tavLst>
                                        <p:tav tm="0" fmla="#ppt_y-sin(pi*$)/3">
                                          <p:val>
                                            <p:fltVal val="0.5"/>
                                          </p:val>
                                        </p:tav>
                                        <p:tav tm="100000">
                                          <p:val>
                                            <p:fltVal val="1"/>
                                          </p:val>
                                        </p:tav>
                                      </p:tavLst>
                                    </p:anim>
                                    <p:anim calcmode="lin" valueType="num">
                                      <p:cBhvr>
                                        <p:cTn id="57" dur="664" tmFilter="0, 0; 0.125,0.2665; 0.25,0.4; 0.375,0.465; 0.5,0.5;  0.625,0.535; 0.75,0.6; 0.875,0.7335; 1,1">
                                          <p:stCondLst>
                                            <p:cond delay="664"/>
                                          </p:stCondLst>
                                        </p:cTn>
                                        <p:tgtEl>
                                          <p:spTgt spid="254997"/>
                                        </p:tgtEl>
                                        <p:attrNameLst>
                                          <p:attrName>ppt_y</p:attrName>
                                        </p:attrNameLst>
                                      </p:cBhvr>
                                      <p:tavLst>
                                        <p:tav tm="0" fmla="#ppt_y-sin(pi*$)/9">
                                          <p:val>
                                            <p:fltVal val="0"/>
                                          </p:val>
                                        </p:tav>
                                        <p:tav tm="100000">
                                          <p:val>
                                            <p:fltVal val="1"/>
                                          </p:val>
                                        </p:tav>
                                      </p:tavLst>
                                    </p:anim>
                                    <p:anim calcmode="lin" valueType="num">
                                      <p:cBhvr>
                                        <p:cTn id="58" dur="332" tmFilter="0, 0; 0.125,0.2665; 0.25,0.4; 0.375,0.465; 0.5,0.5;  0.625,0.535; 0.75,0.6; 0.875,0.7335; 1,1">
                                          <p:stCondLst>
                                            <p:cond delay="1324"/>
                                          </p:stCondLst>
                                        </p:cTn>
                                        <p:tgtEl>
                                          <p:spTgt spid="254997"/>
                                        </p:tgtEl>
                                        <p:attrNameLst>
                                          <p:attrName>ppt_y</p:attrName>
                                        </p:attrNameLst>
                                      </p:cBhvr>
                                      <p:tavLst>
                                        <p:tav tm="0" fmla="#ppt_y-sin(pi*$)/27">
                                          <p:val>
                                            <p:fltVal val="0"/>
                                          </p:val>
                                        </p:tav>
                                        <p:tav tm="100000">
                                          <p:val>
                                            <p:fltVal val="1"/>
                                          </p:val>
                                        </p:tav>
                                      </p:tavLst>
                                    </p:anim>
                                    <p:anim calcmode="lin" valueType="num">
                                      <p:cBhvr>
                                        <p:cTn id="59" dur="164" tmFilter="0, 0; 0.125,0.2665; 0.25,0.4; 0.375,0.465; 0.5,0.5;  0.625,0.535; 0.75,0.6; 0.875,0.7335; 1,1">
                                          <p:stCondLst>
                                            <p:cond delay="1656"/>
                                          </p:stCondLst>
                                        </p:cTn>
                                        <p:tgtEl>
                                          <p:spTgt spid="254997"/>
                                        </p:tgtEl>
                                        <p:attrNameLst>
                                          <p:attrName>ppt_y</p:attrName>
                                        </p:attrNameLst>
                                      </p:cBhvr>
                                      <p:tavLst>
                                        <p:tav tm="0" fmla="#ppt_y-sin(pi*$)/81">
                                          <p:val>
                                            <p:fltVal val="0"/>
                                          </p:val>
                                        </p:tav>
                                        <p:tav tm="100000">
                                          <p:val>
                                            <p:fltVal val="1"/>
                                          </p:val>
                                        </p:tav>
                                      </p:tavLst>
                                    </p:anim>
                                    <p:animScale>
                                      <p:cBhvr>
                                        <p:cTn id="60" dur="26">
                                          <p:stCondLst>
                                            <p:cond delay="650"/>
                                          </p:stCondLst>
                                        </p:cTn>
                                        <p:tgtEl>
                                          <p:spTgt spid="254997"/>
                                        </p:tgtEl>
                                      </p:cBhvr>
                                      <p:to x="100000" y="60000"/>
                                    </p:animScale>
                                    <p:animScale>
                                      <p:cBhvr>
                                        <p:cTn id="61" dur="166" decel="50000">
                                          <p:stCondLst>
                                            <p:cond delay="676"/>
                                          </p:stCondLst>
                                        </p:cTn>
                                        <p:tgtEl>
                                          <p:spTgt spid="254997"/>
                                        </p:tgtEl>
                                      </p:cBhvr>
                                      <p:to x="100000" y="100000"/>
                                    </p:animScale>
                                    <p:animScale>
                                      <p:cBhvr>
                                        <p:cTn id="62" dur="26">
                                          <p:stCondLst>
                                            <p:cond delay="1312"/>
                                          </p:stCondLst>
                                        </p:cTn>
                                        <p:tgtEl>
                                          <p:spTgt spid="254997"/>
                                        </p:tgtEl>
                                      </p:cBhvr>
                                      <p:to x="100000" y="80000"/>
                                    </p:animScale>
                                    <p:animScale>
                                      <p:cBhvr>
                                        <p:cTn id="63" dur="166" decel="50000">
                                          <p:stCondLst>
                                            <p:cond delay="1338"/>
                                          </p:stCondLst>
                                        </p:cTn>
                                        <p:tgtEl>
                                          <p:spTgt spid="254997"/>
                                        </p:tgtEl>
                                      </p:cBhvr>
                                      <p:to x="100000" y="100000"/>
                                    </p:animScale>
                                    <p:animScale>
                                      <p:cBhvr>
                                        <p:cTn id="64" dur="26">
                                          <p:stCondLst>
                                            <p:cond delay="1642"/>
                                          </p:stCondLst>
                                        </p:cTn>
                                        <p:tgtEl>
                                          <p:spTgt spid="254997"/>
                                        </p:tgtEl>
                                      </p:cBhvr>
                                      <p:to x="100000" y="90000"/>
                                    </p:animScale>
                                    <p:animScale>
                                      <p:cBhvr>
                                        <p:cTn id="65" dur="166" decel="50000">
                                          <p:stCondLst>
                                            <p:cond delay="1668"/>
                                          </p:stCondLst>
                                        </p:cTn>
                                        <p:tgtEl>
                                          <p:spTgt spid="254997"/>
                                        </p:tgtEl>
                                      </p:cBhvr>
                                      <p:to x="100000" y="100000"/>
                                    </p:animScale>
                                    <p:animScale>
                                      <p:cBhvr>
                                        <p:cTn id="66" dur="26">
                                          <p:stCondLst>
                                            <p:cond delay="1808"/>
                                          </p:stCondLst>
                                        </p:cTn>
                                        <p:tgtEl>
                                          <p:spTgt spid="254997"/>
                                        </p:tgtEl>
                                      </p:cBhvr>
                                      <p:to x="100000" y="95000"/>
                                    </p:animScale>
                                    <p:animScale>
                                      <p:cBhvr>
                                        <p:cTn id="67" dur="166" decel="50000">
                                          <p:stCondLst>
                                            <p:cond delay="1834"/>
                                          </p:stCondLst>
                                        </p:cTn>
                                        <p:tgtEl>
                                          <p:spTgt spid="25499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build="p"/>
      <p:bldP spid="254982" grpId="0"/>
      <p:bldP spid="254983" grpId="0"/>
      <p:bldP spid="254984" grpId="0"/>
      <p:bldP spid="254997" grpId="0"/>
      <p:bldP spid="254998" grpId="0"/>
      <p:bldP spid="25500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6" name="Text Box 4"/>
          <p:cNvSpPr txBox="1">
            <a:spLocks noChangeArrowheads="1"/>
          </p:cNvSpPr>
          <p:nvPr/>
        </p:nvSpPr>
        <p:spPr bwMode="auto">
          <a:xfrm>
            <a:off x="2674938" y="3325813"/>
            <a:ext cx="5029200" cy="396875"/>
          </a:xfrm>
          <a:prstGeom prst="rect">
            <a:avLst/>
          </a:prstGeom>
          <a:noFill/>
          <a:ln w="9525">
            <a:noFill/>
            <a:miter lim="800000"/>
            <a:headEnd/>
            <a:tailEnd/>
          </a:ln>
        </p:spPr>
        <p:txBody>
          <a:bodyPr>
            <a:spAutoFit/>
          </a:bodyPr>
          <a:lstStyle/>
          <a:p>
            <a:pPr algn="ctr">
              <a:lnSpc>
                <a:spcPct val="100000"/>
              </a:lnSpc>
              <a:spcBef>
                <a:spcPct val="50000"/>
              </a:spcBef>
            </a:pPr>
            <a:r>
              <a:rPr lang="zh-CN" altLang="en-US" sz="2000">
                <a:solidFill>
                  <a:schemeClr val="hlink"/>
                </a:solidFill>
                <a:latin typeface="Times New Roman" pitchFamily="18" charset="0"/>
              </a:rPr>
              <a:t>图</a:t>
            </a:r>
            <a:r>
              <a:rPr lang="en-US" altLang="zh-CN" sz="2000">
                <a:solidFill>
                  <a:schemeClr val="hlink"/>
                </a:solidFill>
                <a:latin typeface="Times New Roman" pitchFamily="18" charset="0"/>
              </a:rPr>
              <a:t>  </a:t>
            </a:r>
            <a:r>
              <a:rPr lang="zh-CN" altLang="en-US" sz="2000">
                <a:solidFill>
                  <a:schemeClr val="hlink"/>
                </a:solidFill>
                <a:latin typeface="Times New Roman" pitchFamily="18" charset="0"/>
              </a:rPr>
              <a:t>交</a:t>
            </a:r>
            <a:r>
              <a:rPr lang="en-US" altLang="zh-CN" sz="2000">
                <a:solidFill>
                  <a:schemeClr val="hlink"/>
                </a:solidFill>
                <a:latin typeface="Times New Roman" pitchFamily="18" charset="0"/>
              </a:rPr>
              <a:t>-</a:t>
            </a:r>
            <a:r>
              <a:rPr lang="zh-CN" altLang="en-US" sz="2000">
                <a:solidFill>
                  <a:schemeClr val="hlink"/>
                </a:solidFill>
                <a:latin typeface="Times New Roman" pitchFamily="18" charset="0"/>
              </a:rPr>
              <a:t>交（直接）变压变频器</a:t>
            </a:r>
            <a:endParaRPr lang="zh-CN" altLang="en-US">
              <a:solidFill>
                <a:schemeClr val="tx1"/>
              </a:solidFill>
              <a:latin typeface="Times New Roman" pitchFamily="18" charset="0"/>
            </a:endParaRPr>
          </a:p>
        </p:txBody>
      </p:sp>
      <p:grpSp>
        <p:nvGrpSpPr>
          <p:cNvPr id="114691" name="Group 5"/>
          <p:cNvGrpSpPr>
            <a:grpSpLocks/>
          </p:cNvGrpSpPr>
          <p:nvPr/>
        </p:nvGrpSpPr>
        <p:grpSpPr bwMode="auto">
          <a:xfrm>
            <a:off x="1824038" y="876300"/>
            <a:ext cx="6858000" cy="2324100"/>
            <a:chOff x="816" y="1368"/>
            <a:chExt cx="4320" cy="1464"/>
          </a:xfrm>
        </p:grpSpPr>
        <p:sp>
          <p:nvSpPr>
            <p:cNvPr id="114706" name="Rectangle 6"/>
            <p:cNvSpPr>
              <a:spLocks noChangeArrowheads="1"/>
            </p:cNvSpPr>
            <p:nvPr/>
          </p:nvSpPr>
          <p:spPr bwMode="auto">
            <a:xfrm>
              <a:off x="2160" y="1824"/>
              <a:ext cx="1680" cy="1008"/>
            </a:xfrm>
            <a:prstGeom prst="rect">
              <a:avLst/>
            </a:prstGeom>
            <a:solidFill>
              <a:srgbClr val="00FFFF"/>
            </a:solidFill>
            <a:ln w="28575">
              <a:solidFill>
                <a:schemeClr val="tx1"/>
              </a:solidFill>
              <a:miter lim="800000"/>
              <a:headEnd/>
              <a:tailEnd/>
            </a:ln>
          </p:spPr>
          <p:txBody>
            <a:bodyPr wrap="none" anchor="ctr"/>
            <a:lstStyle/>
            <a:p>
              <a:pPr algn="ctr"/>
              <a:endParaRPr lang="zh-CN" altLang="en-US"/>
            </a:p>
          </p:txBody>
        </p:sp>
        <p:sp>
          <p:nvSpPr>
            <p:cNvPr id="114707" name="Text Box 7"/>
            <p:cNvSpPr txBox="1">
              <a:spLocks noChangeArrowheads="1"/>
            </p:cNvSpPr>
            <p:nvPr/>
          </p:nvSpPr>
          <p:spPr bwMode="auto">
            <a:xfrm>
              <a:off x="2352" y="2169"/>
              <a:ext cx="1296" cy="327"/>
            </a:xfrm>
            <a:prstGeom prst="rect">
              <a:avLst/>
            </a:prstGeom>
            <a:noFill/>
            <a:ln w="9525">
              <a:noFill/>
              <a:miter lim="800000"/>
              <a:headEnd/>
              <a:tailEnd/>
            </a:ln>
          </p:spPr>
          <p:txBody>
            <a:bodyPr>
              <a:spAutoFit/>
            </a:bodyPr>
            <a:lstStyle/>
            <a:p>
              <a:pPr algn="ctr">
                <a:lnSpc>
                  <a:spcPct val="100000"/>
                </a:lnSpc>
                <a:spcBef>
                  <a:spcPct val="50000"/>
                </a:spcBef>
              </a:pPr>
              <a:r>
                <a:rPr lang="zh-CN" altLang="en-US" sz="2800">
                  <a:solidFill>
                    <a:schemeClr val="hlink"/>
                  </a:solidFill>
                  <a:latin typeface="Tahoma" pitchFamily="34" charset="0"/>
                </a:rPr>
                <a:t>交－交变频</a:t>
              </a:r>
              <a:endParaRPr lang="zh-CN" altLang="en-US" sz="2800" b="0">
                <a:solidFill>
                  <a:schemeClr val="tx1"/>
                </a:solidFill>
                <a:latin typeface="Tahoma" pitchFamily="34" charset="0"/>
              </a:endParaRPr>
            </a:p>
          </p:txBody>
        </p:sp>
        <p:sp>
          <p:nvSpPr>
            <p:cNvPr id="114708" name="Line 8"/>
            <p:cNvSpPr>
              <a:spLocks noChangeShapeType="1"/>
            </p:cNvSpPr>
            <p:nvPr/>
          </p:nvSpPr>
          <p:spPr bwMode="auto">
            <a:xfrm>
              <a:off x="3840" y="2640"/>
              <a:ext cx="576" cy="0"/>
            </a:xfrm>
            <a:prstGeom prst="line">
              <a:avLst/>
            </a:prstGeom>
            <a:noFill/>
            <a:ln w="19050">
              <a:solidFill>
                <a:schemeClr val="tx1"/>
              </a:solidFill>
              <a:miter lim="800000"/>
              <a:headEnd/>
              <a:tailEnd type="triangle" w="med" len="med"/>
            </a:ln>
          </p:spPr>
          <p:txBody>
            <a:bodyPr/>
            <a:lstStyle/>
            <a:p>
              <a:endParaRPr lang="zh-CN" altLang="en-US"/>
            </a:p>
          </p:txBody>
        </p:sp>
        <p:sp>
          <p:nvSpPr>
            <p:cNvPr id="114709" name="Line 9"/>
            <p:cNvSpPr>
              <a:spLocks noChangeShapeType="1"/>
            </p:cNvSpPr>
            <p:nvPr/>
          </p:nvSpPr>
          <p:spPr bwMode="auto">
            <a:xfrm>
              <a:off x="3840" y="2331"/>
              <a:ext cx="576" cy="0"/>
            </a:xfrm>
            <a:prstGeom prst="line">
              <a:avLst/>
            </a:prstGeom>
            <a:noFill/>
            <a:ln w="19050">
              <a:solidFill>
                <a:schemeClr val="tx1"/>
              </a:solidFill>
              <a:miter lim="800000"/>
              <a:headEnd/>
              <a:tailEnd type="triangle" w="med" len="med"/>
            </a:ln>
          </p:spPr>
          <p:txBody>
            <a:bodyPr/>
            <a:lstStyle/>
            <a:p>
              <a:endParaRPr lang="zh-CN" altLang="en-US"/>
            </a:p>
          </p:txBody>
        </p:sp>
        <p:sp>
          <p:nvSpPr>
            <p:cNvPr id="114710" name="Line 10"/>
            <p:cNvSpPr>
              <a:spLocks noChangeShapeType="1"/>
            </p:cNvSpPr>
            <p:nvPr/>
          </p:nvSpPr>
          <p:spPr bwMode="auto">
            <a:xfrm>
              <a:off x="3840" y="2016"/>
              <a:ext cx="576" cy="0"/>
            </a:xfrm>
            <a:prstGeom prst="line">
              <a:avLst/>
            </a:prstGeom>
            <a:noFill/>
            <a:ln w="19050">
              <a:solidFill>
                <a:schemeClr val="tx1"/>
              </a:solidFill>
              <a:miter lim="800000"/>
              <a:headEnd/>
              <a:tailEnd type="triangle" w="med" len="med"/>
            </a:ln>
          </p:spPr>
          <p:txBody>
            <a:bodyPr/>
            <a:lstStyle/>
            <a:p>
              <a:endParaRPr lang="zh-CN" altLang="en-US"/>
            </a:p>
          </p:txBody>
        </p:sp>
        <p:grpSp>
          <p:nvGrpSpPr>
            <p:cNvPr id="114711" name="Group 11"/>
            <p:cNvGrpSpPr>
              <a:grpSpLocks/>
            </p:cNvGrpSpPr>
            <p:nvPr/>
          </p:nvGrpSpPr>
          <p:grpSpPr bwMode="auto">
            <a:xfrm>
              <a:off x="1536" y="1968"/>
              <a:ext cx="627" cy="48"/>
              <a:chOff x="1437" y="2139"/>
              <a:chExt cx="627" cy="48"/>
            </a:xfrm>
          </p:grpSpPr>
          <p:sp>
            <p:nvSpPr>
              <p:cNvPr id="114723" name="Line 12"/>
              <p:cNvSpPr>
                <a:spLocks noChangeShapeType="1"/>
              </p:cNvSpPr>
              <p:nvPr/>
            </p:nvSpPr>
            <p:spPr bwMode="auto">
              <a:xfrm flipH="1">
                <a:off x="1488" y="2160"/>
                <a:ext cx="576" cy="0"/>
              </a:xfrm>
              <a:prstGeom prst="line">
                <a:avLst/>
              </a:prstGeom>
              <a:noFill/>
              <a:ln w="19050">
                <a:solidFill>
                  <a:schemeClr val="tx1"/>
                </a:solidFill>
                <a:miter lim="800000"/>
                <a:headEnd/>
                <a:tailEnd/>
              </a:ln>
            </p:spPr>
            <p:txBody>
              <a:bodyPr/>
              <a:lstStyle/>
              <a:p>
                <a:endParaRPr lang="zh-CN" altLang="en-US"/>
              </a:p>
            </p:txBody>
          </p:sp>
          <p:sp>
            <p:nvSpPr>
              <p:cNvPr id="114724" name="Oval 13"/>
              <p:cNvSpPr>
                <a:spLocks noChangeArrowheads="1"/>
              </p:cNvSpPr>
              <p:nvPr/>
            </p:nvSpPr>
            <p:spPr bwMode="auto">
              <a:xfrm>
                <a:off x="1437" y="2139"/>
                <a:ext cx="48" cy="48"/>
              </a:xfrm>
              <a:prstGeom prst="ellipse">
                <a:avLst/>
              </a:prstGeom>
              <a:noFill/>
              <a:ln w="19050">
                <a:solidFill>
                  <a:schemeClr val="tx1"/>
                </a:solidFill>
                <a:miter lim="800000"/>
                <a:headEnd/>
                <a:tailEnd/>
              </a:ln>
            </p:spPr>
            <p:txBody>
              <a:bodyPr wrap="none" anchor="ctr"/>
              <a:lstStyle/>
              <a:p>
                <a:pPr algn="ctr"/>
                <a:endParaRPr lang="zh-CN" altLang="en-US"/>
              </a:p>
            </p:txBody>
          </p:sp>
        </p:grpSp>
        <p:sp>
          <p:nvSpPr>
            <p:cNvPr id="114712" name="Text Box 14"/>
            <p:cNvSpPr txBox="1">
              <a:spLocks noChangeArrowheads="1"/>
            </p:cNvSpPr>
            <p:nvPr/>
          </p:nvSpPr>
          <p:spPr bwMode="auto">
            <a:xfrm>
              <a:off x="984" y="2100"/>
              <a:ext cx="528" cy="288"/>
            </a:xfrm>
            <a:prstGeom prst="rect">
              <a:avLst/>
            </a:prstGeom>
            <a:noFill/>
            <a:ln w="9525">
              <a:noFill/>
              <a:miter lim="800000"/>
              <a:headEnd/>
              <a:tailEnd/>
            </a:ln>
          </p:spPr>
          <p:txBody>
            <a:bodyPr>
              <a:spAutoFit/>
            </a:bodyPr>
            <a:lstStyle/>
            <a:p>
              <a:pPr>
                <a:lnSpc>
                  <a:spcPct val="100000"/>
                </a:lnSpc>
                <a:spcBef>
                  <a:spcPct val="50000"/>
                </a:spcBef>
              </a:pPr>
              <a:r>
                <a:rPr lang="en-US" altLang="zh-CN" b="0">
                  <a:solidFill>
                    <a:schemeClr val="tx2"/>
                  </a:solidFill>
                  <a:latin typeface="Times New Roman" pitchFamily="18" charset="0"/>
                </a:rPr>
                <a:t>AC</a:t>
              </a:r>
            </a:p>
          </p:txBody>
        </p:sp>
        <p:sp>
          <p:nvSpPr>
            <p:cNvPr id="114713" name="Text Box 15"/>
            <p:cNvSpPr txBox="1">
              <a:spLocks noChangeArrowheads="1"/>
            </p:cNvSpPr>
            <p:nvPr/>
          </p:nvSpPr>
          <p:spPr bwMode="auto">
            <a:xfrm>
              <a:off x="816" y="2352"/>
              <a:ext cx="768" cy="288"/>
            </a:xfrm>
            <a:prstGeom prst="rect">
              <a:avLst/>
            </a:prstGeom>
            <a:noFill/>
            <a:ln w="9525">
              <a:noFill/>
              <a:miter lim="800000"/>
              <a:headEnd/>
              <a:tailEnd/>
            </a:ln>
          </p:spPr>
          <p:txBody>
            <a:bodyPr>
              <a:spAutoFit/>
            </a:bodyPr>
            <a:lstStyle/>
            <a:p>
              <a:pPr>
                <a:lnSpc>
                  <a:spcPct val="100000"/>
                </a:lnSpc>
                <a:spcBef>
                  <a:spcPct val="50000"/>
                </a:spcBef>
              </a:pPr>
              <a:r>
                <a:rPr lang="en-US" altLang="zh-CN" b="0">
                  <a:solidFill>
                    <a:schemeClr val="tx2"/>
                  </a:solidFill>
                  <a:latin typeface="Times New Roman" pitchFamily="18" charset="0"/>
                </a:rPr>
                <a:t>50Hz~</a:t>
              </a:r>
              <a:endParaRPr lang="en-US" altLang="zh-CN" b="0">
                <a:solidFill>
                  <a:schemeClr val="tx1"/>
                </a:solidFill>
                <a:latin typeface="Times New Roman" pitchFamily="18" charset="0"/>
              </a:endParaRPr>
            </a:p>
          </p:txBody>
        </p:sp>
        <p:grpSp>
          <p:nvGrpSpPr>
            <p:cNvPr id="114714" name="Group 16"/>
            <p:cNvGrpSpPr>
              <a:grpSpLocks/>
            </p:cNvGrpSpPr>
            <p:nvPr/>
          </p:nvGrpSpPr>
          <p:grpSpPr bwMode="auto">
            <a:xfrm>
              <a:off x="1536" y="2304"/>
              <a:ext cx="627" cy="48"/>
              <a:chOff x="1437" y="2139"/>
              <a:chExt cx="627" cy="48"/>
            </a:xfrm>
          </p:grpSpPr>
          <p:sp>
            <p:nvSpPr>
              <p:cNvPr id="114721" name="Line 17"/>
              <p:cNvSpPr>
                <a:spLocks noChangeShapeType="1"/>
              </p:cNvSpPr>
              <p:nvPr/>
            </p:nvSpPr>
            <p:spPr bwMode="auto">
              <a:xfrm flipH="1">
                <a:off x="1488" y="2160"/>
                <a:ext cx="576" cy="0"/>
              </a:xfrm>
              <a:prstGeom prst="line">
                <a:avLst/>
              </a:prstGeom>
              <a:noFill/>
              <a:ln w="19050">
                <a:solidFill>
                  <a:schemeClr val="tx1"/>
                </a:solidFill>
                <a:miter lim="800000"/>
                <a:headEnd/>
                <a:tailEnd/>
              </a:ln>
            </p:spPr>
            <p:txBody>
              <a:bodyPr/>
              <a:lstStyle/>
              <a:p>
                <a:endParaRPr lang="zh-CN" altLang="en-US"/>
              </a:p>
            </p:txBody>
          </p:sp>
          <p:sp>
            <p:nvSpPr>
              <p:cNvPr id="114722" name="Oval 18"/>
              <p:cNvSpPr>
                <a:spLocks noChangeArrowheads="1"/>
              </p:cNvSpPr>
              <p:nvPr/>
            </p:nvSpPr>
            <p:spPr bwMode="auto">
              <a:xfrm>
                <a:off x="1437" y="2139"/>
                <a:ext cx="48" cy="48"/>
              </a:xfrm>
              <a:prstGeom prst="ellipse">
                <a:avLst/>
              </a:prstGeom>
              <a:noFill/>
              <a:ln w="19050">
                <a:solidFill>
                  <a:schemeClr val="tx1"/>
                </a:solidFill>
                <a:miter lim="800000"/>
                <a:headEnd/>
                <a:tailEnd/>
              </a:ln>
            </p:spPr>
            <p:txBody>
              <a:bodyPr wrap="none" anchor="ctr"/>
              <a:lstStyle/>
              <a:p>
                <a:pPr algn="ctr"/>
                <a:endParaRPr lang="zh-CN" altLang="en-US"/>
              </a:p>
            </p:txBody>
          </p:sp>
        </p:grpSp>
        <p:grpSp>
          <p:nvGrpSpPr>
            <p:cNvPr id="114715" name="Group 19"/>
            <p:cNvGrpSpPr>
              <a:grpSpLocks/>
            </p:cNvGrpSpPr>
            <p:nvPr/>
          </p:nvGrpSpPr>
          <p:grpSpPr bwMode="auto">
            <a:xfrm>
              <a:off x="1536" y="2640"/>
              <a:ext cx="627" cy="48"/>
              <a:chOff x="1437" y="2139"/>
              <a:chExt cx="627" cy="48"/>
            </a:xfrm>
          </p:grpSpPr>
          <p:sp>
            <p:nvSpPr>
              <p:cNvPr id="114719" name="Line 20"/>
              <p:cNvSpPr>
                <a:spLocks noChangeShapeType="1"/>
              </p:cNvSpPr>
              <p:nvPr/>
            </p:nvSpPr>
            <p:spPr bwMode="auto">
              <a:xfrm flipH="1">
                <a:off x="1488" y="2160"/>
                <a:ext cx="576" cy="0"/>
              </a:xfrm>
              <a:prstGeom prst="line">
                <a:avLst/>
              </a:prstGeom>
              <a:noFill/>
              <a:ln w="19050">
                <a:solidFill>
                  <a:schemeClr val="tx1"/>
                </a:solidFill>
                <a:miter lim="800000"/>
                <a:headEnd/>
                <a:tailEnd/>
              </a:ln>
            </p:spPr>
            <p:txBody>
              <a:bodyPr/>
              <a:lstStyle/>
              <a:p>
                <a:endParaRPr lang="zh-CN" altLang="en-US"/>
              </a:p>
            </p:txBody>
          </p:sp>
          <p:sp>
            <p:nvSpPr>
              <p:cNvPr id="114720" name="Oval 21"/>
              <p:cNvSpPr>
                <a:spLocks noChangeArrowheads="1"/>
              </p:cNvSpPr>
              <p:nvPr/>
            </p:nvSpPr>
            <p:spPr bwMode="auto">
              <a:xfrm>
                <a:off x="1437" y="2139"/>
                <a:ext cx="48" cy="48"/>
              </a:xfrm>
              <a:prstGeom prst="ellipse">
                <a:avLst/>
              </a:prstGeom>
              <a:noFill/>
              <a:ln w="19050">
                <a:solidFill>
                  <a:schemeClr val="tx1"/>
                </a:solidFill>
                <a:miter lim="800000"/>
                <a:headEnd/>
                <a:tailEnd/>
              </a:ln>
            </p:spPr>
            <p:txBody>
              <a:bodyPr wrap="none" anchor="ctr"/>
              <a:lstStyle/>
              <a:p>
                <a:pPr algn="ctr"/>
                <a:endParaRPr lang="zh-CN" altLang="en-US"/>
              </a:p>
            </p:txBody>
          </p:sp>
        </p:grpSp>
        <p:sp>
          <p:nvSpPr>
            <p:cNvPr id="114716" name="Text Box 22"/>
            <p:cNvSpPr txBox="1">
              <a:spLocks noChangeArrowheads="1"/>
            </p:cNvSpPr>
            <p:nvPr/>
          </p:nvSpPr>
          <p:spPr bwMode="auto">
            <a:xfrm>
              <a:off x="4608" y="2208"/>
              <a:ext cx="528" cy="288"/>
            </a:xfrm>
            <a:prstGeom prst="rect">
              <a:avLst/>
            </a:prstGeom>
            <a:noFill/>
            <a:ln w="9525">
              <a:noFill/>
              <a:miter lim="800000"/>
              <a:headEnd/>
              <a:tailEnd/>
            </a:ln>
          </p:spPr>
          <p:txBody>
            <a:bodyPr>
              <a:spAutoFit/>
            </a:bodyPr>
            <a:lstStyle/>
            <a:p>
              <a:pPr>
                <a:lnSpc>
                  <a:spcPct val="100000"/>
                </a:lnSpc>
                <a:spcBef>
                  <a:spcPct val="50000"/>
                </a:spcBef>
              </a:pPr>
              <a:r>
                <a:rPr lang="en-US" altLang="zh-CN" b="0">
                  <a:solidFill>
                    <a:schemeClr val="tx2"/>
                  </a:solidFill>
                  <a:latin typeface="Times New Roman" pitchFamily="18" charset="0"/>
                </a:rPr>
                <a:t>AC</a:t>
              </a:r>
              <a:endParaRPr lang="en-US" altLang="zh-CN" b="0">
                <a:solidFill>
                  <a:schemeClr val="tx1"/>
                </a:solidFill>
                <a:latin typeface="Times New Roman" pitchFamily="18" charset="0"/>
              </a:endParaRPr>
            </a:p>
          </p:txBody>
        </p:sp>
        <p:sp>
          <p:nvSpPr>
            <p:cNvPr id="114717" name="Text Box 23"/>
            <p:cNvSpPr txBox="1">
              <a:spLocks noChangeArrowheads="1"/>
            </p:cNvSpPr>
            <p:nvPr/>
          </p:nvSpPr>
          <p:spPr bwMode="auto">
            <a:xfrm>
              <a:off x="1104" y="1368"/>
              <a:ext cx="816" cy="288"/>
            </a:xfrm>
            <a:prstGeom prst="rect">
              <a:avLst/>
            </a:prstGeom>
            <a:noFill/>
            <a:ln w="9525">
              <a:noFill/>
              <a:miter lim="800000"/>
              <a:headEnd/>
              <a:tailEnd/>
            </a:ln>
          </p:spPr>
          <p:txBody>
            <a:bodyPr>
              <a:spAutoFit/>
            </a:bodyPr>
            <a:lstStyle/>
            <a:p>
              <a:pPr>
                <a:lnSpc>
                  <a:spcPct val="100000"/>
                </a:lnSpc>
                <a:spcBef>
                  <a:spcPct val="50000"/>
                </a:spcBef>
              </a:pPr>
              <a:r>
                <a:rPr lang="en-US" altLang="zh-CN" b="0">
                  <a:solidFill>
                    <a:schemeClr val="tx2"/>
                  </a:solidFill>
                  <a:latin typeface="Times New Roman" pitchFamily="18" charset="0"/>
                </a:rPr>
                <a:t>CVCF</a:t>
              </a:r>
              <a:endParaRPr lang="en-US" altLang="zh-CN" b="0">
                <a:solidFill>
                  <a:schemeClr val="tx1"/>
                </a:solidFill>
                <a:latin typeface="Times New Roman" pitchFamily="18" charset="0"/>
              </a:endParaRPr>
            </a:p>
          </p:txBody>
        </p:sp>
        <p:sp>
          <p:nvSpPr>
            <p:cNvPr id="114718" name="Text Box 24"/>
            <p:cNvSpPr txBox="1">
              <a:spLocks noChangeArrowheads="1"/>
            </p:cNvSpPr>
            <p:nvPr/>
          </p:nvSpPr>
          <p:spPr bwMode="auto">
            <a:xfrm>
              <a:off x="3996" y="1368"/>
              <a:ext cx="768" cy="288"/>
            </a:xfrm>
            <a:prstGeom prst="rect">
              <a:avLst/>
            </a:prstGeom>
            <a:noFill/>
            <a:ln w="9525">
              <a:noFill/>
              <a:miter lim="800000"/>
              <a:headEnd/>
              <a:tailEnd/>
            </a:ln>
          </p:spPr>
          <p:txBody>
            <a:bodyPr>
              <a:spAutoFit/>
            </a:bodyPr>
            <a:lstStyle/>
            <a:p>
              <a:pPr>
                <a:lnSpc>
                  <a:spcPct val="100000"/>
                </a:lnSpc>
                <a:spcBef>
                  <a:spcPct val="50000"/>
                </a:spcBef>
              </a:pPr>
              <a:r>
                <a:rPr lang="en-US" altLang="zh-CN" b="0">
                  <a:solidFill>
                    <a:schemeClr val="tx2"/>
                  </a:solidFill>
                  <a:latin typeface="Times New Roman" pitchFamily="18" charset="0"/>
                </a:rPr>
                <a:t>VVVF</a:t>
              </a:r>
              <a:endParaRPr lang="en-US" altLang="zh-CN" b="0">
                <a:solidFill>
                  <a:schemeClr val="tx1"/>
                </a:solidFill>
                <a:latin typeface="Times New Roman" pitchFamily="18" charset="0"/>
              </a:endParaRPr>
            </a:p>
          </p:txBody>
        </p:sp>
      </p:grpSp>
      <p:sp>
        <p:nvSpPr>
          <p:cNvPr id="114692" name="Rectangle 25"/>
          <p:cNvSpPr>
            <a:spLocks noChangeArrowheads="1"/>
          </p:cNvSpPr>
          <p:nvPr/>
        </p:nvSpPr>
        <p:spPr bwMode="auto">
          <a:xfrm>
            <a:off x="1644650" y="334963"/>
            <a:ext cx="6870700" cy="563562"/>
          </a:xfrm>
          <a:prstGeom prst="rect">
            <a:avLst/>
          </a:prstGeom>
          <a:noFill/>
          <a:ln w="9525">
            <a:noFill/>
            <a:miter lim="800000"/>
            <a:headEnd/>
            <a:tailEnd/>
          </a:ln>
        </p:spPr>
        <p:txBody>
          <a:bodyPr anchor="b"/>
          <a:lstStyle/>
          <a:p>
            <a:r>
              <a:rPr lang="en-US" altLang="zh-CN" sz="2800">
                <a:solidFill>
                  <a:schemeClr val="tx1"/>
                </a:solidFill>
                <a:latin typeface="Times New Roman" pitchFamily="18" charset="0"/>
              </a:rPr>
              <a:t>2. </a:t>
            </a:r>
            <a:r>
              <a:rPr lang="zh-CN" altLang="en-US" sz="2800">
                <a:solidFill>
                  <a:schemeClr val="tx1"/>
                </a:solidFill>
                <a:latin typeface="Times New Roman" pitchFamily="18" charset="0"/>
              </a:rPr>
              <a:t>交</a:t>
            </a:r>
            <a:r>
              <a:rPr lang="en-US" altLang="zh-CN" sz="2800">
                <a:solidFill>
                  <a:schemeClr val="tx1"/>
                </a:solidFill>
                <a:latin typeface="Times New Roman" pitchFamily="18" charset="0"/>
              </a:rPr>
              <a:t>-</a:t>
            </a:r>
            <a:r>
              <a:rPr lang="zh-CN" altLang="en-US" sz="2800">
                <a:solidFill>
                  <a:schemeClr val="tx1"/>
                </a:solidFill>
                <a:latin typeface="Times New Roman" pitchFamily="18" charset="0"/>
              </a:rPr>
              <a:t>交变压变频器</a:t>
            </a:r>
            <a:r>
              <a:rPr lang="zh-CN" altLang="en-US" sz="2800">
                <a:solidFill>
                  <a:schemeClr val="tx1"/>
                </a:solidFill>
                <a:latin typeface="Arial" pitchFamily="34" charset="0"/>
              </a:rPr>
              <a:t> </a:t>
            </a:r>
          </a:p>
        </p:txBody>
      </p:sp>
      <p:pic>
        <p:nvPicPr>
          <p:cNvPr id="114693" name="Picture 40" descr="{8F4B776F-3210-4583-93EC-857AA2066523}"/>
          <p:cNvPicPr>
            <a:picLocks noChangeAspect="1" noChangeArrowheads="1"/>
          </p:cNvPicPr>
          <p:nvPr/>
        </p:nvPicPr>
        <p:blipFill>
          <a:blip r:embed="rId2" cstate="print"/>
          <a:srcRect/>
          <a:stretch>
            <a:fillRect/>
          </a:stretch>
        </p:blipFill>
        <p:spPr bwMode="auto">
          <a:xfrm>
            <a:off x="2300288" y="3900488"/>
            <a:ext cx="6264275" cy="2365375"/>
          </a:xfrm>
          <a:prstGeom prst="rect">
            <a:avLst/>
          </a:prstGeom>
          <a:noFill/>
          <a:ln w="9525">
            <a:noFill/>
            <a:miter lim="800000"/>
            <a:headEnd/>
            <a:tailEnd/>
          </a:ln>
        </p:spPr>
      </p:pic>
      <p:sp>
        <p:nvSpPr>
          <p:cNvPr id="114694" name="Text Box 42"/>
          <p:cNvSpPr txBox="1">
            <a:spLocks noChangeArrowheads="1"/>
          </p:cNvSpPr>
          <p:nvPr/>
        </p:nvSpPr>
        <p:spPr bwMode="auto">
          <a:xfrm>
            <a:off x="3452813" y="5445125"/>
            <a:ext cx="423862" cy="960438"/>
          </a:xfrm>
          <a:prstGeom prst="rect">
            <a:avLst/>
          </a:prstGeom>
          <a:noFill/>
          <a:ln w="9525">
            <a:noFill/>
            <a:miter lim="800000"/>
            <a:headEnd/>
            <a:tailEnd/>
          </a:ln>
        </p:spPr>
        <p:txBody>
          <a:bodyPr/>
          <a:lstStyle/>
          <a:p>
            <a:pPr>
              <a:lnSpc>
                <a:spcPct val="100000"/>
              </a:lnSpc>
            </a:pPr>
            <a:r>
              <a:rPr lang="zh-CN" altLang="de-DE" sz="1800">
                <a:solidFill>
                  <a:schemeClr val="tx1"/>
                </a:solidFill>
                <a:latin typeface="Times New Roman" pitchFamily="18" charset="0"/>
              </a:rPr>
              <a:t>正整流</a:t>
            </a:r>
            <a:endParaRPr lang="zh-CN" altLang="de-DE" sz="1800">
              <a:solidFill>
                <a:schemeClr val="tx1"/>
              </a:solidFill>
              <a:latin typeface="Siemens Sans" pitchFamily="2" charset="0"/>
              <a:cs typeface="Times New Roman" pitchFamily="18" charset="0"/>
            </a:endParaRPr>
          </a:p>
        </p:txBody>
      </p:sp>
      <p:sp>
        <p:nvSpPr>
          <p:cNvPr id="114695" name="Text Box 41"/>
          <p:cNvSpPr txBox="1">
            <a:spLocks noChangeArrowheads="1"/>
          </p:cNvSpPr>
          <p:nvPr/>
        </p:nvSpPr>
        <p:spPr bwMode="auto">
          <a:xfrm>
            <a:off x="6942138" y="5502275"/>
            <a:ext cx="385762" cy="906463"/>
          </a:xfrm>
          <a:prstGeom prst="rect">
            <a:avLst/>
          </a:prstGeom>
          <a:noFill/>
          <a:ln w="9525">
            <a:noFill/>
            <a:miter lim="800000"/>
            <a:headEnd/>
            <a:tailEnd/>
          </a:ln>
        </p:spPr>
        <p:txBody>
          <a:bodyPr/>
          <a:lstStyle/>
          <a:p>
            <a:pPr>
              <a:lnSpc>
                <a:spcPct val="100000"/>
              </a:lnSpc>
            </a:pPr>
            <a:r>
              <a:rPr lang="zh-CN" altLang="de-DE" sz="1800">
                <a:solidFill>
                  <a:schemeClr val="tx1"/>
                </a:solidFill>
                <a:latin typeface="Times New Roman" pitchFamily="18" charset="0"/>
              </a:rPr>
              <a:t>反整流</a:t>
            </a:r>
            <a:endParaRPr lang="zh-CN" altLang="de-DE" sz="1800">
              <a:solidFill>
                <a:schemeClr val="tx1"/>
              </a:solidFill>
              <a:latin typeface="Siemens Sans" pitchFamily="2" charset="0"/>
              <a:cs typeface="Times New Roman" pitchFamily="18" charset="0"/>
            </a:endParaRPr>
          </a:p>
        </p:txBody>
      </p:sp>
      <p:sp>
        <p:nvSpPr>
          <p:cNvPr id="114696" name="Rectangle 43"/>
          <p:cNvSpPr>
            <a:spLocks noChangeArrowheads="1"/>
          </p:cNvSpPr>
          <p:nvPr/>
        </p:nvSpPr>
        <p:spPr bwMode="auto">
          <a:xfrm>
            <a:off x="0" y="254158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14697" name="Rectangle 44"/>
          <p:cNvSpPr>
            <a:spLocks noChangeArrowheads="1"/>
          </p:cNvSpPr>
          <p:nvPr/>
        </p:nvSpPr>
        <p:spPr bwMode="auto">
          <a:xfrm>
            <a:off x="0" y="254158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14698" name="Rectangle 45"/>
          <p:cNvSpPr>
            <a:spLocks noChangeArrowheads="1"/>
          </p:cNvSpPr>
          <p:nvPr/>
        </p:nvSpPr>
        <p:spPr bwMode="auto">
          <a:xfrm>
            <a:off x="2959100" y="6461125"/>
            <a:ext cx="4659313" cy="396875"/>
          </a:xfrm>
          <a:prstGeom prst="rect">
            <a:avLst/>
          </a:prstGeom>
          <a:noFill/>
          <a:ln w="9525">
            <a:noFill/>
            <a:miter lim="800000"/>
            <a:headEnd/>
            <a:tailEnd/>
          </a:ln>
        </p:spPr>
        <p:txBody>
          <a:bodyPr wrap="none" anchor="ctr">
            <a:spAutoFit/>
          </a:bodyPr>
          <a:lstStyle/>
          <a:p>
            <a:pPr algn="ctr">
              <a:lnSpc>
                <a:spcPct val="100000"/>
              </a:lnSpc>
              <a:tabLst>
                <a:tab pos="3076575" algn="l"/>
              </a:tabLst>
            </a:pPr>
            <a:r>
              <a:rPr lang="zh-CN" altLang="de-DE" sz="2000">
                <a:solidFill>
                  <a:schemeClr val="hlink"/>
                </a:solidFill>
                <a:latin typeface="宋体" pitchFamily="2" charset="-122"/>
              </a:rPr>
              <a:t>图</a:t>
            </a:r>
            <a:r>
              <a:rPr lang="zh-CN" altLang="en-US" sz="2000">
                <a:solidFill>
                  <a:schemeClr val="hlink"/>
                </a:solidFill>
                <a:latin typeface="宋体" pitchFamily="2" charset="-122"/>
              </a:rPr>
              <a:t>  </a:t>
            </a:r>
            <a:r>
              <a:rPr lang="zh-CN" altLang="de-DE" sz="2000">
                <a:solidFill>
                  <a:schemeClr val="hlink"/>
                </a:solidFill>
                <a:latin typeface="宋体" pitchFamily="2" charset="-122"/>
              </a:rPr>
              <a:t>交</a:t>
            </a:r>
            <a:r>
              <a:rPr lang="en-US" altLang="zh-CN" sz="2000">
                <a:solidFill>
                  <a:schemeClr val="hlink"/>
                </a:solidFill>
                <a:latin typeface="宋体" pitchFamily="2" charset="-122"/>
              </a:rPr>
              <a:t>-</a:t>
            </a:r>
            <a:r>
              <a:rPr lang="zh-CN" altLang="de-DE" sz="2000">
                <a:solidFill>
                  <a:schemeClr val="hlink"/>
                </a:solidFill>
                <a:latin typeface="宋体" pitchFamily="2" charset="-122"/>
              </a:rPr>
              <a:t>交变压变频器每一相的可逆线路</a:t>
            </a:r>
            <a:endParaRPr lang="zh-CN" altLang="de-DE" sz="2000">
              <a:solidFill>
                <a:schemeClr val="hlink"/>
              </a:solidFill>
              <a:latin typeface="宋体" pitchFamily="2" charset="-122"/>
              <a:cs typeface="Times New Roman" pitchFamily="18" charset="0"/>
            </a:endParaRPr>
          </a:p>
        </p:txBody>
      </p:sp>
      <p:sp>
        <p:nvSpPr>
          <p:cNvPr id="469038" name="Rectangle 46"/>
          <p:cNvSpPr>
            <a:spLocks noChangeArrowheads="1"/>
          </p:cNvSpPr>
          <p:nvPr/>
        </p:nvSpPr>
        <p:spPr bwMode="auto">
          <a:xfrm>
            <a:off x="3144838" y="2855913"/>
            <a:ext cx="4814887" cy="822325"/>
          </a:xfrm>
          <a:prstGeom prst="rect">
            <a:avLst/>
          </a:prstGeom>
          <a:solidFill>
            <a:schemeClr val="bg1"/>
          </a:solidFill>
          <a:ln w="9525">
            <a:noFill/>
            <a:miter lim="800000"/>
          </a:ln>
          <a:effectLst/>
        </p:spPr>
        <p:txBody>
          <a:bodyPr anchor="ctr">
            <a:spAutoFit/>
          </a:bodyPr>
          <a:lstStyle/>
          <a:p>
            <a:pPr algn="ctr">
              <a:lnSpc>
                <a:spcPct val="100000"/>
              </a:lnSpc>
              <a:defRPr/>
            </a:pPr>
            <a:r>
              <a:rPr lang="zh-CN" altLang="en-US">
                <a:solidFill>
                  <a:srgbClr val="CC0000"/>
                </a:solidFill>
                <a:effectLst>
                  <a:outerShdw blurRad="38100" dist="38100" dir="2700000" algn="tl">
                    <a:srgbClr val="C0C0C0"/>
                  </a:outerShdw>
                </a:effectLst>
              </a:rPr>
              <a:t>每一相都是一个由正、反两组晶闸管可控整流装置反并联可逆线路</a:t>
            </a:r>
            <a:r>
              <a:rPr lang="zh-CN" altLang="de-DE">
                <a:solidFill>
                  <a:srgbClr val="CC0000"/>
                </a:solidFill>
                <a:effectLst>
                  <a:outerShdw blurRad="38100" dist="38100" dir="2700000" algn="tl">
                    <a:srgbClr val="C0C0C0"/>
                  </a:outerShdw>
                </a:effectLst>
              </a:rPr>
              <a:t> </a:t>
            </a:r>
          </a:p>
        </p:txBody>
      </p:sp>
      <p:sp>
        <p:nvSpPr>
          <p:cNvPr id="37"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8"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9"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40"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41"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42"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grpId="0" nodeType="withEffect">
                                  <p:stCondLst>
                                    <p:cond delay="0"/>
                                  </p:stCondLst>
                                  <p:childTnLst>
                                    <p:set>
                                      <p:cBhvr>
                                        <p:cTn id="6" dur="1" fill="hold">
                                          <p:stCondLst>
                                            <p:cond delay="0"/>
                                          </p:stCondLst>
                                        </p:cTn>
                                        <p:tgtEl>
                                          <p:spTgt spid="468996"/>
                                        </p:tgtEl>
                                        <p:attrNameLst>
                                          <p:attrName>style.visibility</p:attrName>
                                        </p:attrNameLst>
                                      </p:cBhvr>
                                      <p:to>
                                        <p:strVal val="visible"/>
                                      </p:to>
                                    </p:set>
                                    <p:anim from="(-#ppt_w/2)" to="(#ppt_x)" calcmode="lin" valueType="num">
                                      <p:cBhvr>
                                        <p:cTn id="7" dur="600" fill="hold">
                                          <p:stCondLst>
                                            <p:cond delay="0"/>
                                          </p:stCondLst>
                                        </p:cTn>
                                        <p:tgtEl>
                                          <p:spTgt spid="468996"/>
                                        </p:tgtEl>
                                        <p:attrNameLst>
                                          <p:attrName>ppt_x</p:attrName>
                                        </p:attrNameLst>
                                      </p:cBhvr>
                                    </p:anim>
                                    <p:anim from="0" to="-1.0" calcmode="lin" valueType="num">
                                      <p:cBhvr>
                                        <p:cTn id="8" dur="200" decel="50000" autoRev="1" fill="hold">
                                          <p:stCondLst>
                                            <p:cond delay="600"/>
                                          </p:stCondLst>
                                        </p:cTn>
                                        <p:tgtEl>
                                          <p:spTgt spid="468996"/>
                                        </p:tgtEl>
                                        <p:attrNameLst>
                                          <p:attrName>xshear</p:attrName>
                                        </p:attrNameLst>
                                      </p:cBhvr>
                                    </p:anim>
                                    <p:animScale>
                                      <p:cBhvr>
                                        <p:cTn id="9" dur="200" decel="100000" autoRev="1" fill="hold">
                                          <p:stCondLst>
                                            <p:cond delay="600"/>
                                          </p:stCondLst>
                                        </p:cTn>
                                        <p:tgtEl>
                                          <p:spTgt spid="468996"/>
                                        </p:tgtEl>
                                      </p:cBhvr>
                                      <p:from x="100000" y="100000"/>
                                      <p:to x="80000" y="100000"/>
                                    </p:animScale>
                                    <p:anim by="(#ppt_h/3+#ppt_w*0.1)" calcmode="lin" valueType="num">
                                      <p:cBhvr additive="sum">
                                        <p:cTn id="10" dur="200" decel="100000" autoRev="1" fill="hold">
                                          <p:stCondLst>
                                            <p:cond delay="600"/>
                                          </p:stCondLst>
                                        </p:cTn>
                                        <p:tgtEl>
                                          <p:spTgt spid="468996"/>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9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96" grpId="0"/>
      <p:bldP spid="46903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115715" name="Rectangle 5"/>
          <p:cNvSpPr>
            <a:spLocks noChangeArrowheads="1"/>
          </p:cNvSpPr>
          <p:nvPr/>
        </p:nvSpPr>
        <p:spPr bwMode="auto">
          <a:xfrm>
            <a:off x="0" y="2466975"/>
            <a:ext cx="9144000" cy="0"/>
          </a:xfrm>
          <a:prstGeom prst="rect">
            <a:avLst/>
          </a:prstGeom>
          <a:noFill/>
          <a:ln w="9525">
            <a:noFill/>
            <a:miter lim="800000"/>
            <a:headEnd/>
            <a:tailEnd/>
          </a:ln>
        </p:spPr>
        <p:txBody>
          <a:bodyPr wrap="none" anchor="ctr">
            <a:spAutoFit/>
          </a:bodyPr>
          <a:lstStyle/>
          <a:p>
            <a:pPr algn="ctr"/>
            <a:endParaRPr lang="zh-CN" altLang="en-US"/>
          </a:p>
        </p:txBody>
      </p:sp>
      <p:pic>
        <p:nvPicPr>
          <p:cNvPr id="115716" name="Picture 4"/>
          <p:cNvPicPr>
            <a:picLocks noChangeAspect="1" noChangeArrowheads="1"/>
          </p:cNvPicPr>
          <p:nvPr/>
        </p:nvPicPr>
        <p:blipFill>
          <a:blip r:embed="rId2" cstate="print"/>
          <a:srcRect/>
          <a:stretch>
            <a:fillRect/>
          </a:stretch>
        </p:blipFill>
        <p:spPr bwMode="auto">
          <a:xfrm>
            <a:off x="2030413" y="1057275"/>
            <a:ext cx="4867275" cy="5353050"/>
          </a:xfrm>
          <a:prstGeom prst="rect">
            <a:avLst/>
          </a:prstGeom>
          <a:noFill/>
          <a:ln w="9525">
            <a:noFill/>
            <a:miter lim="800000"/>
            <a:headEnd/>
            <a:tailEnd/>
          </a:ln>
        </p:spPr>
      </p:pic>
      <p:sp>
        <p:nvSpPr>
          <p:cNvPr id="115717" name="Rectangle 6"/>
          <p:cNvSpPr>
            <a:spLocks noChangeArrowheads="1"/>
          </p:cNvSpPr>
          <p:nvPr/>
        </p:nvSpPr>
        <p:spPr bwMode="auto">
          <a:xfrm>
            <a:off x="3808413" y="6461125"/>
            <a:ext cx="3122612" cy="396875"/>
          </a:xfrm>
          <a:prstGeom prst="rect">
            <a:avLst/>
          </a:prstGeom>
          <a:noFill/>
          <a:ln w="9525">
            <a:noFill/>
            <a:miter lim="800000"/>
            <a:headEnd/>
            <a:tailEnd/>
          </a:ln>
        </p:spPr>
        <p:txBody>
          <a:bodyPr wrap="none" anchor="ctr">
            <a:spAutoFit/>
          </a:bodyPr>
          <a:lstStyle/>
          <a:p>
            <a:pPr algn="ctr">
              <a:lnSpc>
                <a:spcPct val="100000"/>
              </a:lnSpc>
              <a:tabLst>
                <a:tab pos="3076575" algn="l"/>
              </a:tabLst>
            </a:pPr>
            <a:r>
              <a:rPr lang="zh-CN" altLang="de-DE" sz="2000">
                <a:solidFill>
                  <a:schemeClr val="hlink"/>
                </a:solidFill>
                <a:latin typeface="Times New Roman" pitchFamily="18" charset="0"/>
                <a:ea typeface="楷体_GB2312" charset="-122"/>
              </a:rPr>
              <a:t>图</a:t>
            </a:r>
            <a:r>
              <a:rPr lang="zh-CN" altLang="en-US" sz="2000">
                <a:solidFill>
                  <a:schemeClr val="hlink"/>
                </a:solidFill>
                <a:latin typeface="Times New Roman" pitchFamily="18" charset="0"/>
                <a:ea typeface="楷体_GB2312" charset="-122"/>
              </a:rPr>
              <a:t>  </a:t>
            </a:r>
            <a:r>
              <a:rPr lang="zh-CN" altLang="de-DE" sz="2000">
                <a:solidFill>
                  <a:schemeClr val="hlink"/>
                </a:solidFill>
                <a:latin typeface="Times New Roman" pitchFamily="18" charset="0"/>
                <a:ea typeface="楷体_GB2312" charset="-122"/>
              </a:rPr>
              <a:t>三相桥式交交变频电路</a:t>
            </a:r>
            <a:endParaRPr lang="zh-CN" altLang="de-DE" sz="2000">
              <a:solidFill>
                <a:schemeClr val="hlink"/>
              </a:solidFill>
              <a:latin typeface="Siemens Sans" pitchFamily="2" charset="0"/>
              <a:ea typeface="楷体_GB2312" charset="-122"/>
            </a:endParaRPr>
          </a:p>
        </p:txBody>
      </p:sp>
      <p:sp>
        <p:nvSpPr>
          <p:cNvPr id="496653" name="Rectangle 13"/>
          <p:cNvSpPr>
            <a:spLocks noChangeArrowheads="1"/>
          </p:cNvSpPr>
          <p:nvPr/>
        </p:nvSpPr>
        <p:spPr bwMode="auto">
          <a:xfrm>
            <a:off x="6923088" y="2825750"/>
            <a:ext cx="2220912" cy="2282825"/>
          </a:xfrm>
          <a:prstGeom prst="rect">
            <a:avLst/>
          </a:prstGeom>
          <a:noFill/>
          <a:ln w="9525">
            <a:noFill/>
            <a:miter lim="800000"/>
          </a:ln>
          <a:effectLst/>
        </p:spPr>
        <p:txBody>
          <a:bodyPr anchor="ctr">
            <a:spAutoFit/>
          </a:bodyPr>
          <a:lstStyle/>
          <a:p>
            <a:pPr>
              <a:lnSpc>
                <a:spcPct val="100000"/>
              </a:lnSpc>
              <a:defRPr/>
            </a:pPr>
            <a:r>
              <a:rPr lang="zh-CN" altLang="en-US">
                <a:solidFill>
                  <a:schemeClr val="tx1"/>
                </a:solidFill>
                <a:effectLst>
                  <a:outerShdw blurRad="38100" dist="38100" dir="2700000" algn="tl">
                    <a:srgbClr val="C0C0C0"/>
                  </a:outerShdw>
                </a:effectLst>
              </a:rPr>
              <a:t>每组可控整流装置都用桥式电路，含</a:t>
            </a:r>
            <a:r>
              <a:rPr lang="en-US" altLang="zh-CN">
                <a:solidFill>
                  <a:schemeClr val="tx1"/>
                </a:solidFill>
                <a:effectLst>
                  <a:outerShdw blurRad="38100" dist="38100" dir="2700000" algn="tl">
                    <a:srgbClr val="C0C0C0"/>
                  </a:outerShdw>
                </a:effectLst>
              </a:rPr>
              <a:t>6</a:t>
            </a:r>
            <a:r>
              <a:rPr lang="zh-CN" altLang="en-US">
                <a:solidFill>
                  <a:schemeClr val="tx1"/>
                </a:solidFill>
                <a:effectLst>
                  <a:outerShdw blurRad="38100" dist="38100" dir="2700000" algn="tl">
                    <a:srgbClr val="C0C0C0"/>
                  </a:outerShdw>
                </a:effectLst>
              </a:rPr>
              <a:t>个晶闸管，则三相可逆线路共需</a:t>
            </a:r>
            <a:r>
              <a:rPr lang="en-US" altLang="zh-CN">
                <a:solidFill>
                  <a:schemeClr val="tx1"/>
                </a:solidFill>
                <a:effectLst>
                  <a:outerShdw blurRad="38100" dist="38100" dir="2700000" algn="tl">
                    <a:srgbClr val="C0C0C0"/>
                  </a:outerShdw>
                </a:effectLst>
              </a:rPr>
              <a:t>36</a:t>
            </a:r>
            <a:r>
              <a:rPr lang="zh-CN" altLang="en-US">
                <a:solidFill>
                  <a:schemeClr val="tx1"/>
                </a:solidFill>
                <a:effectLst>
                  <a:outerShdw blurRad="38100" dist="38100" dir="2700000" algn="tl">
                    <a:srgbClr val="C0C0C0"/>
                  </a:outerShdw>
                </a:effectLst>
              </a:rPr>
              <a:t>个晶闸管</a:t>
            </a:r>
            <a:r>
              <a:rPr lang="zh-CN" altLang="de-DE">
                <a:solidFill>
                  <a:schemeClr val="tx1"/>
                </a:solidFill>
                <a:effectLst>
                  <a:outerShdw blurRad="38100" dist="38100" dir="2700000" algn="tl">
                    <a:srgbClr val="C0C0C0"/>
                  </a:outerShdw>
                </a:effectLst>
              </a:rPr>
              <a:t> </a:t>
            </a:r>
          </a:p>
        </p:txBody>
      </p:sp>
      <p:sp>
        <p:nvSpPr>
          <p:cNvPr id="13" name="AutoShape 104"/>
          <p:cNvSpPr>
            <a:spLocks noChangeArrowheads="1"/>
          </p:cNvSpPr>
          <p:nvPr/>
        </p:nvSpPr>
        <p:spPr bwMode="auto">
          <a:xfrm>
            <a:off x="6400800" y="996950"/>
            <a:ext cx="2743200" cy="619125"/>
          </a:xfrm>
          <a:prstGeom prst="wedgeRoundRectCallout">
            <a:avLst>
              <a:gd name="adj1" fmla="val -48032"/>
              <a:gd name="adj2" fmla="val 129764"/>
              <a:gd name="adj3" fmla="val 16667"/>
            </a:avLst>
          </a:prstGeom>
          <a:solidFill>
            <a:schemeClr val="bg1"/>
          </a:solidFill>
          <a:ln w="9525">
            <a:solidFill>
              <a:srgbClr val="0000FF"/>
            </a:solidFill>
            <a:miter lim="800000"/>
          </a:ln>
          <a:effectLst/>
        </p:spPr>
        <p:txBody>
          <a:bodyPr/>
          <a:lstStyle/>
          <a:p>
            <a:pPr algn="ctr">
              <a:buFontTx/>
              <a:buNone/>
              <a:defRPr/>
            </a:pPr>
            <a:r>
              <a:rPr lang="zh-CN" altLang="en-US" sz="2000" dirty="0">
                <a:solidFill>
                  <a:schemeClr val="tx1"/>
                </a:solidFill>
                <a:effectLst>
                  <a:outerShdw blurRad="38100" dist="38100" dir="2700000" algn="tl">
                    <a:srgbClr val="FFFFFF"/>
                  </a:outerShdw>
                </a:effectLst>
                <a:sym typeface="+mn-ea"/>
              </a:rPr>
              <a:t>适用于大容量低转速系统</a:t>
            </a:r>
          </a:p>
        </p:txBody>
      </p:sp>
      <p:sp>
        <p:nvSpPr>
          <p:cNvPr id="14"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grpId="1" nodeType="clickEffect">
                                  <p:stCondLst>
                                    <p:cond delay="0"/>
                                  </p:stCondLst>
                                  <p:childTnLst>
                                    <p:anim calcmode="lin" valueType="num">
                                      <p:cBhvr additive="base">
                                        <p:cTn id="10" dur="500"/>
                                        <p:tgtEl>
                                          <p:spTgt spid="13"/>
                                        </p:tgtEl>
                                        <p:attrNameLst>
                                          <p:attrName>ppt_x</p:attrName>
                                        </p:attrNameLst>
                                      </p:cBhvr>
                                      <p:tavLst>
                                        <p:tav tm="0">
                                          <p:val>
                                            <p:strVal val="ppt_x"/>
                                          </p:val>
                                        </p:tav>
                                        <p:tav tm="100000">
                                          <p:val>
                                            <p:strVal val="ppt_x"/>
                                          </p:val>
                                        </p:tav>
                                      </p:tavLst>
                                    </p:anim>
                                    <p:anim calcmode="lin" valueType="num">
                                      <p:cBhvr additive="base">
                                        <p:cTn id="11" dur="500"/>
                                        <p:tgtEl>
                                          <p:spTgt spid="13"/>
                                        </p:tgtEl>
                                        <p:attrNameLst>
                                          <p:attrName>ppt_y</p:attrName>
                                        </p:attrNameLst>
                                      </p:cBhvr>
                                      <p:tavLst>
                                        <p:tav tm="0">
                                          <p:val>
                                            <p:strVal val="ppt_y"/>
                                          </p:val>
                                        </p:tav>
                                        <p:tav tm="100000">
                                          <p:val>
                                            <p:strVal val="1+ppt_h/2"/>
                                          </p:val>
                                        </p:tav>
                                      </p:tavLst>
                                    </p:anim>
                                    <p:set>
                                      <p:cBhvr>
                                        <p:cTn id="1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p:txBody>
          <a:bodyPr/>
          <a:lstStyle/>
          <a:p>
            <a:pPr eaLnBrk="1" hangingPunct="1">
              <a:defRPr/>
            </a:pPr>
            <a:r>
              <a:rPr lang="zh-CN" altLang="en-US" sz="2800" smtClean="0">
                <a:effectLst>
                  <a:outerShdw blurRad="38100" dist="38100" dir="2700000" algn="tl">
                    <a:srgbClr val="C0C0C0"/>
                  </a:outerShdw>
                </a:effectLst>
                <a:ea typeface="宋体" panose="02010600030101010101" pitchFamily="2" charset="-122"/>
              </a:rPr>
              <a:t>电压源型和电流源型逆变器</a:t>
            </a:r>
            <a:r>
              <a:rPr lang="zh-CN" altLang="en-US" sz="2000" smtClean="0">
                <a:effectLst>
                  <a:outerShdw blurRad="38100" dist="38100" dir="2700000" algn="tl">
                    <a:srgbClr val="C0C0C0"/>
                  </a:outerShdw>
                </a:effectLst>
                <a:ea typeface="宋体" panose="02010600030101010101" pitchFamily="2" charset="-122"/>
              </a:rPr>
              <a:t>（补充两个概念知识）</a:t>
            </a:r>
            <a:endParaRPr lang="en-US" altLang="zh-CN" sz="3200" smtClean="0">
              <a:effectLst>
                <a:outerShdw blurRad="38100" dist="38100" dir="2700000" algn="tl">
                  <a:srgbClr val="C0C0C0"/>
                </a:outerShdw>
              </a:effectLst>
              <a:ea typeface="宋体" panose="02010600030101010101" pitchFamily="2" charset="-122"/>
            </a:endParaRPr>
          </a:p>
        </p:txBody>
      </p:sp>
      <p:sp>
        <p:nvSpPr>
          <p:cNvPr id="584707" name="Rectangle 3"/>
          <p:cNvSpPr>
            <a:spLocks noGrp="1" noChangeArrowheads="1"/>
          </p:cNvSpPr>
          <p:nvPr>
            <p:ph idx="1"/>
          </p:nvPr>
        </p:nvSpPr>
        <p:spPr>
          <a:xfrm>
            <a:off x="1708150" y="1285875"/>
            <a:ext cx="7435850" cy="4948238"/>
          </a:xfrm>
        </p:spPr>
        <p:txBody>
          <a:bodyPr/>
          <a:lstStyle/>
          <a:p>
            <a:pPr eaLnBrk="1" hangingPunct="1">
              <a:spcBef>
                <a:spcPct val="40000"/>
              </a:spcBef>
              <a:defRPr/>
            </a:pPr>
            <a:r>
              <a:rPr lang="zh-CN" altLang="en-US" sz="2400" smtClean="0">
                <a:ea typeface="宋体" panose="02010600030101010101" pitchFamily="2" charset="-122"/>
              </a:rPr>
              <a:t>在交</a:t>
            </a:r>
            <a:r>
              <a:rPr lang="en-US" altLang="zh-CN" sz="2400" smtClean="0">
                <a:ea typeface="宋体" panose="02010600030101010101" pitchFamily="2" charset="-122"/>
              </a:rPr>
              <a:t>-</a:t>
            </a:r>
            <a:r>
              <a:rPr lang="zh-CN" altLang="en-US" sz="2400" smtClean="0">
                <a:ea typeface="宋体" panose="02010600030101010101" pitchFamily="2" charset="-122"/>
              </a:rPr>
              <a:t>直</a:t>
            </a:r>
            <a:r>
              <a:rPr lang="en-US" altLang="zh-CN" sz="2400" smtClean="0">
                <a:ea typeface="宋体" panose="02010600030101010101" pitchFamily="2" charset="-122"/>
              </a:rPr>
              <a:t>-</a:t>
            </a:r>
            <a:r>
              <a:rPr lang="zh-CN" altLang="en-US" sz="2400" smtClean="0">
                <a:ea typeface="宋体" panose="02010600030101010101" pitchFamily="2" charset="-122"/>
              </a:rPr>
              <a:t>交变压变频器中，按照中间直流环节直流电源性质的不同，逆变器可以分成</a:t>
            </a:r>
            <a:r>
              <a:rPr lang="zh-CN" altLang="en-US" sz="2400" smtClean="0">
                <a:solidFill>
                  <a:srgbClr val="0000FF"/>
                </a:solidFill>
                <a:effectLst>
                  <a:outerShdw blurRad="38100" dist="38100" dir="2700000" algn="tl">
                    <a:srgbClr val="C0C0C0"/>
                  </a:outerShdw>
                </a:effectLst>
                <a:ea typeface="宋体" panose="02010600030101010101" pitchFamily="2" charset="-122"/>
              </a:rPr>
              <a:t>电压源型和电流源型两类</a:t>
            </a:r>
            <a:r>
              <a:rPr lang="zh-CN" altLang="en-US" sz="2400" smtClean="0">
                <a:ea typeface="宋体" panose="02010600030101010101" pitchFamily="2" charset="-122"/>
              </a:rPr>
              <a:t>，两种类型的实际区别在于直流环节采用怎样的滤波器。</a:t>
            </a:r>
          </a:p>
          <a:p>
            <a:pPr eaLnBrk="1" hangingPunct="1">
              <a:spcBef>
                <a:spcPct val="40000"/>
              </a:spcBef>
              <a:defRPr/>
            </a:pPr>
            <a:r>
              <a:rPr lang="zh-CN" altLang="en-US" sz="2400" smtClean="0">
                <a:solidFill>
                  <a:srgbClr val="CC0000"/>
                </a:solidFill>
                <a:effectLst>
                  <a:outerShdw blurRad="38100" dist="38100" dir="2700000" algn="tl">
                    <a:srgbClr val="C0C0C0"/>
                  </a:outerShdw>
                </a:effectLst>
                <a:ea typeface="宋体" panose="02010600030101010101" pitchFamily="2" charset="-122"/>
              </a:rPr>
              <a:t>◆电压源型逆变器（</a:t>
            </a:r>
            <a:r>
              <a:rPr lang="en-US" altLang="zh-CN" sz="2400" smtClean="0">
                <a:solidFill>
                  <a:srgbClr val="CC0000"/>
                </a:solidFill>
                <a:effectLst>
                  <a:outerShdw blurRad="38100" dist="38100" dir="2700000" algn="tl">
                    <a:srgbClr val="C0C0C0"/>
                  </a:outerShdw>
                </a:effectLst>
                <a:ea typeface="宋体" panose="02010600030101010101" pitchFamily="2" charset="-122"/>
              </a:rPr>
              <a:t>Voltage Source Inverter--VSI</a:t>
            </a:r>
            <a:r>
              <a:rPr lang="zh-CN" altLang="en-US" sz="2400" smtClean="0">
                <a:solidFill>
                  <a:srgbClr val="CC0000"/>
                </a:solidFill>
                <a:effectLst>
                  <a:outerShdw blurRad="38100" dist="38100" dir="2700000" algn="tl">
                    <a:srgbClr val="C0C0C0"/>
                  </a:outerShdw>
                </a:effectLst>
                <a:ea typeface="宋体" panose="02010600030101010101" pitchFamily="2" charset="-122"/>
              </a:rPr>
              <a:t>）</a:t>
            </a:r>
            <a:r>
              <a:rPr lang="en-US" altLang="zh-CN" sz="2400" smtClean="0">
                <a:solidFill>
                  <a:srgbClr val="CC0000"/>
                </a:solidFill>
                <a:effectLst>
                  <a:outerShdw blurRad="38100" dist="38100" dir="2700000" algn="tl">
                    <a:srgbClr val="C0C0C0"/>
                  </a:outerShdw>
                </a:effectLst>
                <a:ea typeface="宋体" panose="02010600030101010101" pitchFamily="2" charset="-122"/>
              </a:rPr>
              <a:t>:</a:t>
            </a:r>
            <a:r>
              <a:rPr lang="zh-CN" altLang="en-US" sz="2400" smtClean="0">
                <a:ea typeface="宋体" panose="02010600030101010101" pitchFamily="2" charset="-122"/>
              </a:rPr>
              <a:t>直流环节采用大电容滤波，因而直流电压波形比较平直，在理想情况下是一个内阻为零的恒压源，输出交流电压是矩形波或阶梯波，有时简称电压型逆变器。</a:t>
            </a:r>
          </a:p>
          <a:p>
            <a:pPr eaLnBrk="1" hangingPunct="1">
              <a:spcBef>
                <a:spcPct val="40000"/>
              </a:spcBef>
              <a:defRPr/>
            </a:pPr>
            <a:r>
              <a:rPr lang="zh-CN" altLang="en-US" sz="2400" smtClean="0">
                <a:solidFill>
                  <a:srgbClr val="CC0000"/>
                </a:solidFill>
                <a:effectLst>
                  <a:outerShdw blurRad="38100" dist="38100" dir="2700000" algn="tl">
                    <a:srgbClr val="C0C0C0"/>
                  </a:outerShdw>
                </a:effectLst>
                <a:ea typeface="宋体" panose="02010600030101010101" pitchFamily="2" charset="-122"/>
              </a:rPr>
              <a:t>◆电流源型逆变器（</a:t>
            </a:r>
            <a:r>
              <a:rPr lang="en-US" altLang="zh-CN" sz="2400" smtClean="0">
                <a:solidFill>
                  <a:srgbClr val="CC0000"/>
                </a:solidFill>
                <a:effectLst>
                  <a:outerShdw blurRad="38100" dist="38100" dir="2700000" algn="tl">
                    <a:srgbClr val="C0C0C0"/>
                  </a:outerShdw>
                </a:effectLst>
                <a:ea typeface="宋体" panose="02010600030101010101" pitchFamily="2" charset="-122"/>
              </a:rPr>
              <a:t>Current Source Inverter--CSI</a:t>
            </a:r>
            <a:r>
              <a:rPr lang="zh-CN" altLang="en-US" sz="2400" smtClean="0">
                <a:solidFill>
                  <a:srgbClr val="CC0000"/>
                </a:solidFill>
                <a:effectLst>
                  <a:outerShdw blurRad="38100" dist="38100" dir="2700000" algn="tl">
                    <a:srgbClr val="C0C0C0"/>
                  </a:outerShdw>
                </a:effectLst>
                <a:ea typeface="宋体" panose="02010600030101010101" pitchFamily="2" charset="-122"/>
              </a:rPr>
              <a:t>）</a:t>
            </a:r>
            <a:r>
              <a:rPr lang="en-US" altLang="zh-CN" sz="2400" smtClean="0">
                <a:solidFill>
                  <a:srgbClr val="CC0000"/>
                </a:solidFill>
                <a:effectLst>
                  <a:outerShdw blurRad="38100" dist="38100" dir="2700000" algn="tl">
                    <a:srgbClr val="C0C0C0"/>
                  </a:outerShdw>
                </a:effectLst>
                <a:ea typeface="宋体" panose="02010600030101010101" pitchFamily="2" charset="-122"/>
              </a:rPr>
              <a:t>:</a:t>
            </a:r>
            <a:r>
              <a:rPr lang="zh-CN" altLang="en-US" sz="2400" smtClean="0">
                <a:ea typeface="宋体" panose="02010600030101010101" pitchFamily="2" charset="-122"/>
              </a:rPr>
              <a:t>直流环节采用大电感滤波，直流电流波形比较平直，相当于一个恒流源，输出交流电流是矩形波或阶梯波，或简称电流型逆变器。</a:t>
            </a:r>
          </a:p>
        </p:txBody>
      </p:sp>
      <p:pic>
        <p:nvPicPr>
          <p:cNvPr id="584714" name="Picture 7"/>
          <p:cNvPicPr>
            <a:picLocks noChangeAspect="1" noChangeArrowheads="1"/>
          </p:cNvPicPr>
          <p:nvPr/>
        </p:nvPicPr>
        <p:blipFill>
          <a:blip r:embed="rId2" cstate="print">
            <a:clrChange>
              <a:clrFrom>
                <a:srgbClr val="000000"/>
              </a:clrFrom>
              <a:clrTo>
                <a:srgbClr val="000000">
                  <a:alpha val="0"/>
                </a:srgbClr>
              </a:clrTo>
            </a:clrChange>
            <a:lum bright="82000" contrast="100000"/>
          </a:blip>
          <a:srcRect/>
          <a:stretch>
            <a:fillRect/>
          </a:stretch>
        </p:blipFill>
        <p:spPr bwMode="auto">
          <a:xfrm>
            <a:off x="1982788" y="0"/>
            <a:ext cx="6848475" cy="2762250"/>
          </a:xfrm>
          <a:prstGeom prst="rect">
            <a:avLst/>
          </a:prstGeom>
          <a:solidFill>
            <a:srgbClr val="0099CC"/>
          </a:solidFill>
          <a:ln w="9525">
            <a:noFill/>
            <a:miter lim="800000"/>
            <a:headEnd/>
            <a:tailEnd/>
          </a:ln>
        </p:spPr>
      </p:pic>
      <p:sp>
        <p:nvSpPr>
          <p:cNvPr id="11"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2"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4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ChangeArrowheads="1"/>
          </p:cNvSpPr>
          <p:nvPr/>
        </p:nvSpPr>
        <p:spPr bwMode="auto">
          <a:xfrm>
            <a:off x="2641600" y="1073150"/>
            <a:ext cx="5049838" cy="457200"/>
          </a:xfrm>
          <a:prstGeom prst="rect">
            <a:avLst/>
          </a:prstGeom>
          <a:solidFill>
            <a:srgbClr val="0099CC"/>
          </a:solidFill>
          <a:ln w="9525">
            <a:noFill/>
            <a:miter lim="800000"/>
            <a:headEnd/>
            <a:tailEnd/>
          </a:ln>
        </p:spPr>
        <p:txBody>
          <a:bodyPr anchor="ctr">
            <a:spAutoFit/>
          </a:bodyPr>
          <a:lstStyle/>
          <a:p>
            <a:pPr indent="228600" algn="ctr">
              <a:lnSpc>
                <a:spcPct val="100000"/>
              </a:lnSpc>
            </a:pPr>
            <a:r>
              <a:rPr lang="zh-CN" altLang="en-US">
                <a:solidFill>
                  <a:srgbClr val="FFFF00"/>
                </a:solidFill>
                <a:latin typeface="Times New Roman" pitchFamily="18" charset="0"/>
                <a:ea typeface="楷体_GB2312" charset="-122"/>
              </a:rPr>
              <a:t>电压源</a:t>
            </a:r>
            <a:r>
              <a:rPr lang="zh-CN" altLang="en-US">
                <a:solidFill>
                  <a:schemeClr val="bg1"/>
                </a:solidFill>
                <a:latin typeface="Times New Roman" pitchFamily="18" charset="0"/>
                <a:ea typeface="楷体_GB2312" charset="-122"/>
              </a:rPr>
              <a:t>和</a:t>
            </a:r>
            <a:r>
              <a:rPr lang="zh-CN" altLang="en-US">
                <a:solidFill>
                  <a:srgbClr val="FFFF00"/>
                </a:solidFill>
                <a:latin typeface="Times New Roman" pitchFamily="18" charset="0"/>
                <a:ea typeface="楷体_GB2312" charset="-122"/>
              </a:rPr>
              <a:t>电流源</a:t>
            </a:r>
            <a:r>
              <a:rPr lang="zh-CN" altLang="en-US">
                <a:solidFill>
                  <a:schemeClr val="bg1"/>
                </a:solidFill>
                <a:latin typeface="Times New Roman" pitchFamily="18" charset="0"/>
                <a:ea typeface="楷体_GB2312" charset="-122"/>
              </a:rPr>
              <a:t>变频器特点比较</a:t>
            </a:r>
          </a:p>
        </p:txBody>
      </p:sp>
      <p:graphicFrame>
        <p:nvGraphicFramePr>
          <p:cNvPr id="596020" name="Group 52"/>
          <p:cNvGraphicFramePr>
            <a:graphicFrameLocks noGrp="1"/>
          </p:cNvGraphicFramePr>
          <p:nvPr/>
        </p:nvGraphicFramePr>
        <p:xfrm>
          <a:off x="1704975" y="1720850"/>
          <a:ext cx="7439025" cy="4067175"/>
        </p:xfrm>
        <a:graphic>
          <a:graphicData uri="http://schemas.openxmlformats.org/drawingml/2006/table">
            <a:tbl>
              <a:tblPr/>
              <a:tblGrid>
                <a:gridCol w="2090738"/>
                <a:gridCol w="2630487"/>
                <a:gridCol w="2717800"/>
              </a:tblGrid>
              <a:tr h="457200">
                <a:tc>
                  <a:txBody>
                    <a:bodyPr/>
                    <a:lstStyle/>
                    <a:p>
                      <a:pPr marL="0" marR="0" lvl="0" indent="26670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chemeClr val="bg1"/>
                          </a:solidFill>
                          <a:effectLst/>
                          <a:latin typeface="Times New Roman" panose="02020603050405020304" pitchFamily="18" charset="0"/>
                          <a:ea typeface="楷体_GB2312" charset="-122"/>
                          <a:cs typeface="Times New Roman" panose="02020603050405020304" pitchFamily="18" charset="0"/>
                        </a:rPr>
                        <a:t>变频器类型</a:t>
                      </a:r>
                    </a:p>
                  </a:txBody>
                  <a:tcPr marL="0" marR="0" marT="0" marB="0" anchor="ctr" horzOverflow="overflow">
                    <a:lnL>
                      <a:noFill/>
                    </a:lnL>
                    <a:lnR w="12700" cap="flat" cmpd="sng" algn="ctr">
                      <a:solidFill>
                        <a:schemeClr val="bg1"/>
                      </a:solidFill>
                      <a:prstDash val="solid"/>
                      <a:miter lim="800000"/>
                      <a:headEnd type="none" w="med" len="med"/>
                      <a:tailEnd type="none" w="med" len="med"/>
                    </a:lnR>
                    <a:lnT>
                      <a:noFill/>
                    </a:lnT>
                    <a:lnB w="12700" cap="flat" cmpd="sng" algn="ctr">
                      <a:solidFill>
                        <a:schemeClr val="bg1"/>
                      </a:solidFill>
                      <a:prstDash val="solid"/>
                      <a:miter lim="800000"/>
                      <a:headEnd type="none" w="med" len="med"/>
                      <a:tailEnd type="none" w="med" len="med"/>
                    </a:lnB>
                    <a:lnTlToBr>
                      <a:noFill/>
                    </a:lnTlToBr>
                    <a:lnBlToTr>
                      <a:noFill/>
                    </a:lnBlToTr>
                    <a:solidFill>
                      <a:srgbClr val="0099CC"/>
                    </a:solidFill>
                  </a:tcPr>
                </a:tc>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chemeClr val="bg1"/>
                          </a:solidFill>
                          <a:effectLst/>
                          <a:latin typeface="Times New Roman" panose="02020603050405020304" pitchFamily="18" charset="0"/>
                          <a:ea typeface="楷体_GB2312" charset="-122"/>
                          <a:cs typeface="Times New Roman" panose="02020603050405020304" pitchFamily="18" charset="0"/>
                        </a:rPr>
                        <a:t>电压源</a:t>
                      </a:r>
                    </a:p>
                  </a:txBody>
                  <a:tcPr marL="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a:noFill/>
                    </a:lnT>
                    <a:lnB w="12700" cap="flat" cmpd="sng" algn="ctr">
                      <a:solidFill>
                        <a:schemeClr val="bg1"/>
                      </a:solidFill>
                      <a:prstDash val="solid"/>
                      <a:miter lim="800000"/>
                      <a:headEnd type="none" w="med" len="med"/>
                      <a:tailEnd type="none" w="med" len="med"/>
                    </a:lnB>
                    <a:lnTlToBr>
                      <a:noFill/>
                    </a:lnTlToBr>
                    <a:lnBlToTr>
                      <a:noFill/>
                    </a:lnBlToTr>
                    <a:solidFill>
                      <a:srgbClr val="0099CC"/>
                    </a:solidFill>
                  </a:tcPr>
                </a:tc>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chemeClr val="bg1"/>
                          </a:solidFill>
                          <a:effectLst/>
                          <a:latin typeface="Times New Roman" panose="02020603050405020304" pitchFamily="18" charset="0"/>
                          <a:ea typeface="楷体_GB2312" charset="-122"/>
                          <a:cs typeface="Times New Roman" panose="02020603050405020304" pitchFamily="18" charset="0"/>
                        </a:rPr>
                        <a:t>电流源</a:t>
                      </a:r>
                    </a:p>
                  </a:txBody>
                  <a:tcPr marL="0" marR="0" marT="0" marB="0" anchor="ctr" horzOverflow="overflow">
                    <a:lnL w="12700" cap="flat" cmpd="sng" algn="ctr">
                      <a:solidFill>
                        <a:schemeClr val="bg1"/>
                      </a:solidFill>
                      <a:prstDash val="solid"/>
                      <a:miter lim="800000"/>
                      <a:headEnd type="none" w="med" len="med"/>
                      <a:tailEnd type="none" w="med" len="med"/>
                    </a:lnL>
                    <a:lnR>
                      <a:noFill/>
                    </a:lnR>
                    <a:lnT>
                      <a:noFill/>
                    </a:lnT>
                    <a:lnB w="12700" cap="flat" cmpd="sng" algn="ctr">
                      <a:solidFill>
                        <a:schemeClr val="bg1"/>
                      </a:solidFill>
                      <a:prstDash val="solid"/>
                      <a:miter lim="800000"/>
                      <a:headEnd type="none" w="med" len="med"/>
                      <a:tailEnd type="none" w="med" len="med"/>
                    </a:lnB>
                    <a:lnTlToBr>
                      <a:noFill/>
                    </a:lnTlToBr>
                    <a:lnBlToTr>
                      <a:noFill/>
                    </a:lnBlToTr>
                    <a:solidFill>
                      <a:srgbClr val="0099CC"/>
                    </a:solidFill>
                  </a:tcPr>
                </a:tc>
              </a:tr>
              <a:tr h="609600">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chemeClr val="bg1"/>
                          </a:solidFill>
                          <a:effectLst/>
                          <a:latin typeface="Times New Roman" panose="02020603050405020304" pitchFamily="18" charset="0"/>
                          <a:ea typeface="楷体_GB2312" charset="-122"/>
                          <a:cs typeface="Times New Roman" panose="02020603050405020304" pitchFamily="18" charset="0"/>
                        </a:rPr>
                        <a:t>直流回路滤波环节</a:t>
                      </a:r>
                    </a:p>
                  </a:txBody>
                  <a:tcPr marL="0" marR="0" marT="0" marB="0" anchor="ctr" horzOverflow="overflow">
                    <a:lnL>
                      <a:noFill/>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solidFill>
                      <a:srgbClr val="0099CC"/>
                    </a:solidFill>
                  </a:tcPr>
                </a:tc>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chemeClr val="bg1"/>
                          </a:solidFill>
                          <a:effectLst/>
                          <a:latin typeface="Times New Roman" panose="02020603050405020304" pitchFamily="18" charset="0"/>
                          <a:ea typeface="楷体_GB2312" charset="-122"/>
                          <a:cs typeface="Times New Roman" panose="02020603050405020304" pitchFamily="18" charset="0"/>
                        </a:rPr>
                        <a:t>电容器</a:t>
                      </a:r>
                    </a:p>
                  </a:txBody>
                  <a:tcPr marL="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solidFill>
                      <a:srgbClr val="0099CC"/>
                    </a:solidFill>
                  </a:tcPr>
                </a:tc>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chemeClr val="bg1"/>
                          </a:solidFill>
                          <a:effectLst/>
                          <a:latin typeface="Times New Roman" panose="02020603050405020304" pitchFamily="18" charset="0"/>
                          <a:ea typeface="楷体_GB2312" charset="-122"/>
                          <a:cs typeface="Times New Roman" panose="02020603050405020304" pitchFamily="18" charset="0"/>
                        </a:rPr>
                        <a:t>电抗器</a:t>
                      </a:r>
                    </a:p>
                  </a:txBody>
                  <a:tcPr marL="0" marR="0" marT="0" marB="0" anchor="ctr" horzOverflow="overflow">
                    <a:lnL w="12700" cap="flat" cmpd="sng" algn="ctr">
                      <a:solidFill>
                        <a:schemeClr val="bg1"/>
                      </a:solidFill>
                      <a:prstDash val="solid"/>
                      <a:miter lim="800000"/>
                      <a:headEnd type="none" w="med" len="med"/>
                      <a:tailEnd type="none" w="med" len="med"/>
                    </a:lnL>
                    <a:lnR>
                      <a:noFill/>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solidFill>
                      <a:srgbClr val="0099CC"/>
                    </a:solidFill>
                  </a:tcPr>
                </a:tc>
              </a:tr>
              <a:tr h="685800">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chemeClr val="bg1"/>
                          </a:solidFill>
                          <a:effectLst/>
                          <a:latin typeface="Times New Roman" panose="02020603050405020304" pitchFamily="18" charset="0"/>
                          <a:ea typeface="楷体_GB2312" charset="-122"/>
                          <a:cs typeface="Times New Roman" panose="02020603050405020304" pitchFamily="18" charset="0"/>
                        </a:rPr>
                        <a:t>输出电压波形</a:t>
                      </a:r>
                    </a:p>
                  </a:txBody>
                  <a:tcPr marL="0" marR="0" marT="0" marB="0" anchor="ctr" horzOverflow="overflow">
                    <a:lnL>
                      <a:noFill/>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solidFill>
                      <a:srgbClr val="0099CC"/>
                    </a:solidFill>
                  </a:tcPr>
                </a:tc>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chemeClr val="bg1"/>
                          </a:solidFill>
                          <a:effectLst/>
                          <a:latin typeface="Times New Roman" panose="02020603050405020304" pitchFamily="18" charset="0"/>
                          <a:ea typeface="楷体_GB2312" charset="-122"/>
                          <a:cs typeface="Times New Roman" panose="02020603050405020304" pitchFamily="18" charset="0"/>
                        </a:rPr>
                        <a:t>矩形波</a:t>
                      </a:r>
                    </a:p>
                  </a:txBody>
                  <a:tcPr marL="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solidFill>
                      <a:srgbClr val="0099CC"/>
                    </a:solidFill>
                  </a:tcPr>
                </a:tc>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chemeClr val="bg1"/>
                          </a:solidFill>
                          <a:effectLst/>
                          <a:latin typeface="Times New Roman" panose="02020603050405020304" pitchFamily="18" charset="0"/>
                          <a:ea typeface="楷体_GB2312" charset="-122"/>
                          <a:cs typeface="Times New Roman" panose="02020603050405020304" pitchFamily="18" charset="0"/>
                        </a:rPr>
                        <a:t>决定于负载，对异步电机负载近似为正弦波</a:t>
                      </a:r>
                    </a:p>
                  </a:txBody>
                  <a:tcPr marL="0" marR="0" marT="0" marB="0" anchor="ctr" horzOverflow="overflow">
                    <a:lnL w="12700" cap="flat" cmpd="sng" algn="ctr">
                      <a:solidFill>
                        <a:schemeClr val="bg1"/>
                      </a:solidFill>
                      <a:prstDash val="solid"/>
                      <a:miter lim="800000"/>
                      <a:headEnd type="none" w="med" len="med"/>
                      <a:tailEnd type="none" w="med" len="med"/>
                    </a:lnL>
                    <a:lnR>
                      <a:noFill/>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solidFill>
                      <a:srgbClr val="0099CC"/>
                    </a:solidFill>
                  </a:tcPr>
                </a:tc>
              </a:tr>
              <a:tr h="574675">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chemeClr val="bg1"/>
                          </a:solidFill>
                          <a:effectLst/>
                          <a:latin typeface="Times New Roman" panose="02020603050405020304" pitchFamily="18" charset="0"/>
                          <a:ea typeface="楷体_GB2312" charset="-122"/>
                          <a:cs typeface="Times New Roman" panose="02020603050405020304" pitchFamily="18" charset="0"/>
                        </a:rPr>
                        <a:t>输出电流波形</a:t>
                      </a:r>
                    </a:p>
                  </a:txBody>
                  <a:tcPr marL="0" marR="0" marT="0" marB="0" anchor="ctr" horzOverflow="overflow">
                    <a:lnL>
                      <a:noFill/>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solidFill>
                      <a:srgbClr val="0099CC"/>
                    </a:solidFill>
                  </a:tcPr>
                </a:tc>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chemeClr val="bg1"/>
                          </a:solidFill>
                          <a:effectLst/>
                          <a:latin typeface="Times New Roman" panose="02020603050405020304" pitchFamily="18" charset="0"/>
                          <a:ea typeface="楷体_GB2312" charset="-122"/>
                          <a:cs typeface="Times New Roman" panose="02020603050405020304" pitchFamily="18" charset="0"/>
                        </a:rPr>
                        <a:t>决定于负载的功率因数</a:t>
                      </a:r>
                    </a:p>
                  </a:txBody>
                  <a:tcPr marL="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solidFill>
                      <a:srgbClr val="0099CC"/>
                    </a:solidFill>
                  </a:tcPr>
                </a:tc>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chemeClr val="bg1"/>
                          </a:solidFill>
                          <a:effectLst/>
                          <a:latin typeface="Times New Roman" panose="02020603050405020304" pitchFamily="18" charset="0"/>
                          <a:ea typeface="楷体_GB2312" charset="-122"/>
                          <a:cs typeface="Times New Roman" panose="02020603050405020304" pitchFamily="18" charset="0"/>
                        </a:rPr>
                        <a:t>矩形波</a:t>
                      </a:r>
                    </a:p>
                  </a:txBody>
                  <a:tcPr marL="0" marR="0" marT="0" marB="0" anchor="ctr" horzOverflow="overflow">
                    <a:lnL w="12700" cap="flat" cmpd="sng" algn="ctr">
                      <a:solidFill>
                        <a:schemeClr val="bg1"/>
                      </a:solidFill>
                      <a:prstDash val="solid"/>
                      <a:miter lim="800000"/>
                      <a:headEnd type="none" w="med" len="med"/>
                      <a:tailEnd type="none" w="med" len="med"/>
                    </a:lnL>
                    <a:lnR>
                      <a:noFill/>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solidFill>
                      <a:srgbClr val="0099CC"/>
                    </a:solidFill>
                  </a:tcPr>
                </a:tc>
              </a:tr>
              <a:tr h="352425">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chemeClr val="bg1"/>
                          </a:solidFill>
                          <a:effectLst/>
                          <a:latin typeface="Times New Roman" panose="02020603050405020304" pitchFamily="18" charset="0"/>
                          <a:ea typeface="楷体_GB2312" charset="-122"/>
                          <a:cs typeface="Times New Roman" panose="02020603050405020304" pitchFamily="18" charset="0"/>
                        </a:rPr>
                        <a:t>输出阻抗</a:t>
                      </a:r>
                    </a:p>
                  </a:txBody>
                  <a:tcPr marL="0" marR="0" marT="0" marB="0" anchor="ctr" horzOverflow="overflow">
                    <a:lnL>
                      <a:noFill/>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solidFill>
                      <a:srgbClr val="0099CC"/>
                    </a:solidFill>
                  </a:tcPr>
                </a:tc>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chemeClr val="bg1"/>
                          </a:solidFill>
                          <a:effectLst/>
                          <a:latin typeface="Times New Roman" panose="02020603050405020304" pitchFamily="18" charset="0"/>
                          <a:ea typeface="楷体_GB2312" charset="-122"/>
                          <a:cs typeface="Times New Roman" panose="02020603050405020304" pitchFamily="18" charset="0"/>
                        </a:rPr>
                        <a:t>小</a:t>
                      </a:r>
                    </a:p>
                  </a:txBody>
                  <a:tcPr marL="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solidFill>
                      <a:srgbClr val="0099CC"/>
                    </a:solidFill>
                  </a:tcPr>
                </a:tc>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chemeClr val="bg1"/>
                          </a:solidFill>
                          <a:effectLst/>
                          <a:latin typeface="Times New Roman" panose="02020603050405020304" pitchFamily="18" charset="0"/>
                          <a:ea typeface="楷体_GB2312" charset="-122"/>
                          <a:cs typeface="Times New Roman" panose="02020603050405020304" pitchFamily="18" charset="0"/>
                        </a:rPr>
                        <a:t>大</a:t>
                      </a:r>
                    </a:p>
                  </a:txBody>
                  <a:tcPr marL="0" marR="0" marT="0" marB="0" anchor="ctr" horzOverflow="overflow">
                    <a:lnL w="12700" cap="flat" cmpd="sng" algn="ctr">
                      <a:solidFill>
                        <a:schemeClr val="bg1"/>
                      </a:solidFill>
                      <a:prstDash val="solid"/>
                      <a:miter lim="800000"/>
                      <a:headEnd type="none" w="med" len="med"/>
                      <a:tailEnd type="none" w="med" len="med"/>
                    </a:lnL>
                    <a:lnR>
                      <a:noFill/>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solidFill>
                      <a:srgbClr val="0099CC"/>
                    </a:solidFill>
                  </a:tcPr>
                </a:tc>
              </a:tr>
              <a:tr h="425450">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rgbClr val="FFFF00"/>
                          </a:solidFill>
                          <a:effectLst/>
                          <a:latin typeface="Times New Roman" panose="02020603050405020304" pitchFamily="18" charset="0"/>
                          <a:ea typeface="楷体_GB2312" charset="-122"/>
                          <a:cs typeface="Times New Roman" panose="02020603050405020304" pitchFamily="18" charset="0"/>
                        </a:rPr>
                        <a:t>回馈制动</a:t>
                      </a:r>
                    </a:p>
                  </a:txBody>
                  <a:tcPr marL="0" marR="0" marT="0" marB="0" anchor="ctr" horzOverflow="overflow">
                    <a:lnL>
                      <a:noFill/>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solidFill>
                      <a:srgbClr val="0099CC"/>
                    </a:solidFill>
                  </a:tcPr>
                </a:tc>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chemeClr val="bg1"/>
                          </a:solidFill>
                          <a:effectLst/>
                          <a:latin typeface="Times New Roman" panose="02020603050405020304" pitchFamily="18" charset="0"/>
                          <a:ea typeface="楷体_GB2312" charset="-122"/>
                          <a:cs typeface="Times New Roman" panose="02020603050405020304" pitchFamily="18" charset="0"/>
                        </a:rPr>
                        <a:t>在电源侧反并联逆变器</a:t>
                      </a:r>
                    </a:p>
                  </a:txBody>
                  <a:tcPr marL="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solidFill>
                      <a:srgbClr val="0099CC"/>
                    </a:solidFill>
                  </a:tcPr>
                </a:tc>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chemeClr val="bg1"/>
                          </a:solidFill>
                          <a:effectLst/>
                          <a:latin typeface="Times New Roman" panose="02020603050405020304" pitchFamily="18" charset="0"/>
                          <a:ea typeface="楷体_GB2312" charset="-122"/>
                          <a:cs typeface="Times New Roman" panose="02020603050405020304" pitchFamily="18" charset="0"/>
                        </a:rPr>
                        <a:t>主电路不需要附加设备</a:t>
                      </a:r>
                    </a:p>
                  </a:txBody>
                  <a:tcPr marL="0" marR="0" marT="0" marB="0" anchor="ctr" horzOverflow="overflow">
                    <a:lnL w="12700" cap="flat" cmpd="sng" algn="ctr">
                      <a:solidFill>
                        <a:schemeClr val="bg1"/>
                      </a:solidFill>
                      <a:prstDash val="solid"/>
                      <a:miter lim="800000"/>
                      <a:headEnd type="none" w="med" len="med"/>
                      <a:tailEnd type="none" w="med" len="med"/>
                    </a:lnL>
                    <a:lnR>
                      <a:noFill/>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solidFill>
                      <a:srgbClr val="0099CC"/>
                    </a:solidFill>
                  </a:tcPr>
                </a:tc>
              </a:tr>
              <a:tr h="352425">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rgbClr val="FFFF00"/>
                          </a:solidFill>
                          <a:effectLst/>
                          <a:latin typeface="Times New Roman" panose="02020603050405020304" pitchFamily="18" charset="0"/>
                          <a:ea typeface="楷体_GB2312" charset="-122"/>
                          <a:cs typeface="Times New Roman" panose="02020603050405020304" pitchFamily="18" charset="0"/>
                        </a:rPr>
                        <a:t>调速动态响应</a:t>
                      </a:r>
                    </a:p>
                  </a:txBody>
                  <a:tcPr marL="0" marR="0" marT="0" marB="0" anchor="ctr" horzOverflow="overflow">
                    <a:lnL>
                      <a:noFill/>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solidFill>
                      <a:srgbClr val="0099CC"/>
                    </a:solidFill>
                  </a:tcPr>
                </a:tc>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chemeClr val="bg1"/>
                          </a:solidFill>
                          <a:effectLst/>
                          <a:latin typeface="Times New Roman" panose="02020603050405020304" pitchFamily="18" charset="0"/>
                          <a:ea typeface="楷体_GB2312" charset="-122"/>
                          <a:cs typeface="Times New Roman" panose="02020603050405020304" pitchFamily="18" charset="0"/>
                        </a:rPr>
                        <a:t>较慢</a:t>
                      </a:r>
                    </a:p>
                  </a:txBody>
                  <a:tcPr marL="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solidFill>
                      <a:srgbClr val="0099CC"/>
                    </a:solidFill>
                  </a:tcPr>
                </a:tc>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chemeClr val="bg1"/>
                          </a:solidFill>
                          <a:effectLst/>
                          <a:latin typeface="Times New Roman" panose="02020603050405020304" pitchFamily="18" charset="0"/>
                          <a:ea typeface="楷体_GB2312" charset="-122"/>
                          <a:cs typeface="Times New Roman" panose="02020603050405020304" pitchFamily="18" charset="0"/>
                        </a:rPr>
                        <a:t>快</a:t>
                      </a:r>
                    </a:p>
                  </a:txBody>
                  <a:tcPr marL="0" marR="0" marT="0" marB="0" anchor="ctr" horzOverflow="overflow">
                    <a:lnL w="12700" cap="flat" cmpd="sng" algn="ctr">
                      <a:solidFill>
                        <a:schemeClr val="bg1"/>
                      </a:solidFill>
                      <a:prstDash val="solid"/>
                      <a:miter lim="800000"/>
                      <a:headEnd type="none" w="med" len="med"/>
                      <a:tailEnd type="none" w="med" len="med"/>
                    </a:lnL>
                    <a:lnR>
                      <a:noFill/>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solidFill>
                      <a:srgbClr val="0099CC"/>
                    </a:solidFill>
                  </a:tcPr>
                </a:tc>
              </a:tr>
              <a:tr h="598488">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rgbClr val="FFFF00"/>
                          </a:solidFill>
                          <a:effectLst/>
                          <a:latin typeface="Times New Roman" panose="02020603050405020304" pitchFamily="18" charset="0"/>
                          <a:ea typeface="楷体_GB2312" charset="-122"/>
                          <a:cs typeface="Times New Roman" panose="02020603050405020304" pitchFamily="18" charset="0"/>
                        </a:rPr>
                        <a:t>适用范围</a:t>
                      </a:r>
                    </a:p>
                  </a:txBody>
                  <a:tcPr marL="0" marR="0" marT="0" marB="0" anchor="ctr" horzOverflow="overflow">
                    <a:lnL>
                      <a:noFill/>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a:noFill/>
                    </a:lnB>
                    <a:lnTlToBr>
                      <a:noFill/>
                    </a:lnTlToBr>
                    <a:lnBlToTr>
                      <a:noFill/>
                    </a:lnBlToTr>
                    <a:solidFill>
                      <a:srgbClr val="0099CC"/>
                    </a:solidFill>
                  </a:tcPr>
                </a:tc>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chemeClr val="bg1"/>
                          </a:solidFill>
                          <a:effectLst/>
                          <a:latin typeface="Times New Roman" panose="02020603050405020304" pitchFamily="18" charset="0"/>
                          <a:ea typeface="楷体_GB2312" charset="-122"/>
                          <a:cs typeface="Times New Roman" panose="02020603050405020304" pitchFamily="18" charset="0"/>
                        </a:rPr>
                        <a:t>多电机拖动，</a:t>
                      </a:r>
                      <a:r>
                        <a:rPr kumimoji="1" lang="zh-CN" altLang="en-US" sz="2000" b="1" i="0" u="none" strike="noStrike" cap="none" normalizeH="0" baseline="0" smtClean="0">
                          <a:ln>
                            <a:noFill/>
                          </a:ln>
                          <a:solidFill>
                            <a:srgbClr val="FFFF00"/>
                          </a:solidFill>
                          <a:effectLst/>
                          <a:latin typeface="Times New Roman" panose="02020603050405020304" pitchFamily="18" charset="0"/>
                          <a:ea typeface="楷体_GB2312" charset="-122"/>
                          <a:cs typeface="Times New Roman" panose="02020603050405020304" pitchFamily="18" charset="0"/>
                        </a:rPr>
                        <a:t>稳频稳压电源</a:t>
                      </a:r>
                    </a:p>
                  </a:txBody>
                  <a:tcPr marL="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a:noFill/>
                    </a:lnB>
                    <a:lnTlToBr>
                      <a:noFill/>
                    </a:lnTlToBr>
                    <a:lnBlToTr>
                      <a:noFill/>
                    </a:lnBlToTr>
                    <a:solidFill>
                      <a:srgbClr val="0099CC"/>
                    </a:solidFill>
                  </a:tcPr>
                </a:tc>
                <a:tc>
                  <a:txBody>
                    <a:bodyPr/>
                    <a:lstStyle/>
                    <a:p>
                      <a:pPr marL="0" marR="0" lvl="0" indent="0" algn="l" defTabSz="914400" rtl="0" eaLnBrk="1" fontAlgn="base" latinLnBrk="0" hangingPunct="1">
                        <a:lnSpc>
                          <a:spcPct val="100000"/>
                        </a:lnSpc>
                        <a:spcBef>
                          <a:spcPct val="0"/>
                        </a:spcBef>
                        <a:spcAft>
                          <a:spcPct val="0"/>
                        </a:spcAft>
                        <a:buClr>
                          <a:srgbClr val="FF9933"/>
                        </a:buClr>
                        <a:buSzTx/>
                        <a:buFont typeface="Wingdings" panose="05000000000000000000" pitchFamily="2" charset="2"/>
                        <a:buNone/>
                      </a:pPr>
                      <a:r>
                        <a:rPr kumimoji="1" lang="zh-CN" altLang="en-US" sz="2000" b="1" i="0" u="none" strike="noStrike" cap="none" normalizeH="0" baseline="0" smtClean="0">
                          <a:ln>
                            <a:noFill/>
                          </a:ln>
                          <a:solidFill>
                            <a:schemeClr val="bg1"/>
                          </a:solidFill>
                          <a:effectLst/>
                          <a:latin typeface="Times New Roman" panose="02020603050405020304" pitchFamily="18" charset="0"/>
                          <a:ea typeface="楷体_GB2312" charset="-122"/>
                          <a:cs typeface="Times New Roman" panose="02020603050405020304" pitchFamily="18" charset="0"/>
                        </a:rPr>
                        <a:t>单电机拖动，</a:t>
                      </a:r>
                      <a:r>
                        <a:rPr kumimoji="1" lang="zh-CN" altLang="en-US" sz="2000" b="1" i="0" u="none" strike="noStrike" cap="none" normalizeH="0" baseline="0" smtClean="0">
                          <a:ln>
                            <a:noFill/>
                          </a:ln>
                          <a:solidFill>
                            <a:srgbClr val="FFFF00"/>
                          </a:solidFill>
                          <a:effectLst/>
                          <a:latin typeface="Times New Roman" panose="02020603050405020304" pitchFamily="18" charset="0"/>
                          <a:ea typeface="楷体_GB2312" charset="-122"/>
                          <a:cs typeface="Times New Roman" panose="02020603050405020304" pitchFamily="18" charset="0"/>
                        </a:rPr>
                        <a:t>可逆拖动</a:t>
                      </a:r>
                    </a:p>
                  </a:txBody>
                  <a:tcPr marL="0" marR="0" marT="0" marB="0" anchor="ctr" horzOverflow="overflow">
                    <a:lnL w="12700" cap="flat" cmpd="sng" algn="ctr">
                      <a:solidFill>
                        <a:schemeClr val="bg1"/>
                      </a:solidFill>
                      <a:prstDash val="solid"/>
                      <a:miter lim="800000"/>
                      <a:headEnd type="none" w="med" len="med"/>
                      <a:tailEnd type="none" w="med" len="med"/>
                    </a:lnL>
                    <a:lnR>
                      <a:noFill/>
                    </a:lnR>
                    <a:lnT w="12700" cap="flat" cmpd="sng" algn="ctr">
                      <a:solidFill>
                        <a:schemeClr val="bg1"/>
                      </a:solidFill>
                      <a:prstDash val="solid"/>
                      <a:miter lim="800000"/>
                      <a:headEnd type="none" w="med" len="med"/>
                      <a:tailEnd type="none" w="med" len="med"/>
                    </a:lnT>
                    <a:lnB>
                      <a:noFill/>
                    </a:lnB>
                    <a:lnTlToBr>
                      <a:noFill/>
                    </a:lnTlToBr>
                    <a:lnBlToTr>
                      <a:noFill/>
                    </a:lnBlToTr>
                    <a:solidFill>
                      <a:srgbClr val="0099CC"/>
                    </a:solidFill>
                  </a:tcPr>
                </a:tc>
              </a:tr>
            </a:tbl>
          </a:graphicData>
        </a:graphic>
      </p:graphicFrame>
      <p:sp>
        <p:nvSpPr>
          <p:cNvPr id="70932" name="Rectangle 276"/>
          <p:cNvSpPr>
            <a:spLocks noChangeArrowheads="1"/>
          </p:cNvSpPr>
          <p:nvPr/>
        </p:nvSpPr>
        <p:spPr bwMode="auto">
          <a:xfrm>
            <a:off x="2508250" y="6197600"/>
            <a:ext cx="5197475" cy="457200"/>
          </a:xfrm>
          <a:prstGeom prst="rect">
            <a:avLst/>
          </a:prstGeom>
          <a:solidFill>
            <a:srgbClr val="0099CC"/>
          </a:solidFill>
          <a:ln w="9525" algn="ctr">
            <a:noFill/>
            <a:miter lim="800000"/>
          </a:ln>
        </p:spPr>
        <p:txBody>
          <a:bodyPr>
            <a:spAutoFit/>
          </a:bodyPr>
          <a:lstStyle/>
          <a:p>
            <a:pPr algn="ctr" eaLnBrk="0" hangingPunct="0">
              <a:lnSpc>
                <a:spcPct val="100000"/>
              </a:lnSpc>
              <a:buFontTx/>
              <a:buNone/>
              <a:defRPr/>
            </a:pPr>
            <a:r>
              <a:rPr kumimoji="1" lang="zh-CN" altLang="en-US">
                <a:solidFill>
                  <a:schemeClr val="bg1"/>
                </a:solidFill>
                <a:effectLst>
                  <a:outerShdw blurRad="38100" dist="38100" dir="2700000" algn="tl">
                    <a:srgbClr val="000000"/>
                  </a:outerShdw>
                </a:effectLst>
                <a:latin typeface="Arial" panose="020B0604020202020204" pitchFamily="34" charset="0"/>
                <a:sym typeface="+mn-ea"/>
              </a:rPr>
              <a:t>变频调速系统多采用</a:t>
            </a:r>
            <a:r>
              <a:rPr kumimoji="1" lang="zh-CN" altLang="en-US">
                <a:solidFill>
                  <a:srgbClr val="CC0000"/>
                </a:solidFill>
                <a:effectLst>
                  <a:outerShdw blurRad="38100" dist="38100" dir="2700000" algn="tl">
                    <a:srgbClr val="000000"/>
                  </a:outerShdw>
                </a:effectLst>
                <a:latin typeface="Arial" panose="020B0604020202020204" pitchFamily="34" charset="0"/>
                <a:sym typeface="+mn-ea"/>
              </a:rPr>
              <a:t>电压源型变频器</a:t>
            </a:r>
          </a:p>
        </p:txBody>
      </p:sp>
      <p:sp>
        <p:nvSpPr>
          <p:cNvPr id="11"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2"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932"/>
                                        </p:tgtEl>
                                        <p:attrNameLst>
                                          <p:attrName>style.visibility</p:attrName>
                                        </p:attrNameLst>
                                      </p:cBhvr>
                                      <p:to>
                                        <p:strVal val="visible"/>
                                      </p:to>
                                    </p:set>
                                    <p:animEffect transition="in" filter="blinds(horizontal)">
                                      <p:cBhvr>
                                        <p:cTn id="7" dur="500"/>
                                        <p:tgtEl>
                                          <p:spTgt spid="70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3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Text Box 2"/>
          <p:cNvSpPr txBox="1">
            <a:spLocks noChangeArrowheads="1"/>
          </p:cNvSpPr>
          <p:nvPr/>
        </p:nvSpPr>
        <p:spPr bwMode="auto">
          <a:xfrm>
            <a:off x="1881188" y="298450"/>
            <a:ext cx="5505450" cy="519113"/>
          </a:xfrm>
          <a:prstGeom prst="rect">
            <a:avLst/>
          </a:prstGeom>
          <a:noFill/>
          <a:ln w="9525">
            <a:noFill/>
            <a:miter lim="800000"/>
          </a:ln>
          <a:effectLst/>
        </p:spPr>
        <p:txBody>
          <a:bodyPr>
            <a:spAutoFit/>
          </a:bodyPr>
          <a:lstStyle/>
          <a:p>
            <a:pPr algn="ctr">
              <a:lnSpc>
                <a:spcPct val="100000"/>
              </a:lnSpc>
              <a:spcBef>
                <a:spcPct val="50000"/>
              </a:spcBef>
              <a:buFontTx/>
              <a:buNone/>
              <a:defRPr/>
            </a:pPr>
            <a:r>
              <a:rPr lang="zh-CN" altLang="en-US" sz="2800">
                <a:solidFill>
                  <a:schemeClr val="tx1"/>
                </a:solidFill>
                <a:effectLst>
                  <a:outerShdw blurRad="38100" dist="38100" dir="2700000" algn="tl">
                    <a:srgbClr val="C0C0C0"/>
                  </a:outerShdw>
                </a:effectLst>
                <a:latin typeface="Comic Sans MS" panose="030F0702030302020204" pitchFamily="66" charset="0"/>
                <a:sym typeface="+mn-ea"/>
              </a:rPr>
              <a:t>补充材料</a:t>
            </a:r>
            <a:endParaRPr lang="zh-CN" altLang="en-US" sz="2300" b="0">
              <a:solidFill>
                <a:schemeClr val="tx1"/>
              </a:solidFill>
              <a:latin typeface="Comic Sans MS" panose="030F0702030302020204" pitchFamily="66" charset="0"/>
              <a:sym typeface="+mn-ea"/>
            </a:endParaRPr>
          </a:p>
        </p:txBody>
      </p:sp>
      <p:pic>
        <p:nvPicPr>
          <p:cNvPr id="118787" name="Picture 3"/>
          <p:cNvPicPr>
            <a:picLocks noChangeAspect="1" noChangeArrowheads="1"/>
          </p:cNvPicPr>
          <p:nvPr/>
        </p:nvPicPr>
        <p:blipFill>
          <a:blip r:embed="rId2" cstate="print"/>
          <a:srcRect/>
          <a:stretch>
            <a:fillRect/>
          </a:stretch>
        </p:blipFill>
        <p:spPr bwMode="auto">
          <a:xfrm>
            <a:off x="0" y="1341438"/>
            <a:ext cx="9144000" cy="4824412"/>
          </a:xfrm>
          <a:prstGeom prst="rect">
            <a:avLst/>
          </a:prstGeom>
          <a:noFill/>
          <a:ln w="9525">
            <a:noFill/>
            <a:miter lim="800000"/>
            <a:headEnd/>
            <a:tailEnd/>
          </a:ln>
        </p:spPr>
      </p:pic>
      <p:sp>
        <p:nvSpPr>
          <p:cNvPr id="499716" name="Rectangle 4"/>
          <p:cNvSpPr>
            <a:spLocks noChangeArrowheads="1"/>
          </p:cNvSpPr>
          <p:nvPr/>
        </p:nvSpPr>
        <p:spPr bwMode="auto">
          <a:xfrm>
            <a:off x="2065338" y="6256338"/>
            <a:ext cx="7078662" cy="476250"/>
          </a:xfrm>
          <a:prstGeom prst="rect">
            <a:avLst/>
          </a:prstGeom>
          <a:noFill/>
          <a:ln w="9525">
            <a:noFill/>
            <a:miter lim="800000"/>
          </a:ln>
          <a:effectLst/>
        </p:spPr>
        <p:txBody>
          <a:bodyPr>
            <a:spAutoFit/>
          </a:bodyPr>
          <a:lstStyle/>
          <a:p>
            <a:pPr algn="ctr">
              <a:buFontTx/>
              <a:buNone/>
              <a:defRPr/>
            </a:pPr>
            <a:r>
              <a:rPr lang="zh-CN" altLang="en-US" sz="2000" dirty="0">
                <a:solidFill>
                  <a:srgbClr val="0000FF"/>
                </a:solidFill>
                <a:effectLst>
                  <a:outerShdw blurRad="38100" dist="38100" dir="2700000" algn="tl">
                    <a:srgbClr val="C0C0C0"/>
                  </a:outerShdw>
                </a:effectLst>
                <a:sym typeface="+mn-ea"/>
              </a:rPr>
              <a:t>恒压频比控制、转速开环</a:t>
            </a:r>
            <a:r>
              <a:rPr lang="zh-CN" altLang="en-US" sz="2800" dirty="0">
                <a:solidFill>
                  <a:srgbClr val="A50021"/>
                </a:solidFill>
                <a:effectLst>
                  <a:outerShdw blurRad="38100" dist="38100" dir="2700000" algn="tl">
                    <a:srgbClr val="C0C0C0"/>
                  </a:outerShdw>
                </a:effectLst>
                <a:ea typeface="隶书" panose="02010509060101010101" pitchFamily="49" charset="-122"/>
                <a:sym typeface="+mn-ea"/>
              </a:rPr>
              <a:t>电压源</a:t>
            </a:r>
            <a:r>
              <a:rPr lang="zh-CN" altLang="en-US" sz="2000" dirty="0">
                <a:solidFill>
                  <a:srgbClr val="0000FF"/>
                </a:solidFill>
                <a:effectLst>
                  <a:outerShdw blurRad="38100" dist="38100" dir="2700000" algn="tl">
                    <a:srgbClr val="C0C0C0"/>
                  </a:outerShdw>
                </a:effectLst>
                <a:sym typeface="+mn-ea"/>
              </a:rPr>
              <a:t>变频调速系统的基本结构</a:t>
            </a:r>
          </a:p>
        </p:txBody>
      </p:sp>
    </p:spTree>
  </p:cSld>
  <p:clrMapOvr>
    <a:masterClrMapping/>
  </p:clrMapOvr>
  <p:transition spd="med">
    <p:wipe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Text Box 2"/>
          <p:cNvSpPr txBox="1">
            <a:spLocks noChangeArrowheads="1"/>
          </p:cNvSpPr>
          <p:nvPr/>
        </p:nvSpPr>
        <p:spPr bwMode="auto">
          <a:xfrm>
            <a:off x="2743200" y="287338"/>
            <a:ext cx="4486275" cy="519112"/>
          </a:xfrm>
          <a:prstGeom prst="rect">
            <a:avLst/>
          </a:prstGeom>
          <a:noFill/>
          <a:ln w="9525">
            <a:noFill/>
            <a:miter lim="800000"/>
          </a:ln>
          <a:effectLst/>
        </p:spPr>
        <p:txBody>
          <a:bodyPr>
            <a:spAutoFit/>
          </a:bodyPr>
          <a:lstStyle/>
          <a:p>
            <a:pPr algn="ctr">
              <a:lnSpc>
                <a:spcPct val="100000"/>
              </a:lnSpc>
              <a:spcBef>
                <a:spcPct val="50000"/>
              </a:spcBef>
              <a:buFontTx/>
              <a:buNone/>
              <a:defRPr/>
            </a:pPr>
            <a:r>
              <a:rPr lang="zh-CN" altLang="en-US" sz="2800">
                <a:solidFill>
                  <a:schemeClr val="tx1"/>
                </a:solidFill>
                <a:effectLst>
                  <a:outerShdw blurRad="38100" dist="38100" dir="2700000" algn="tl">
                    <a:srgbClr val="C0C0C0"/>
                  </a:outerShdw>
                </a:effectLst>
                <a:latin typeface="Comic Sans MS" panose="030F0702030302020204" pitchFamily="66" charset="0"/>
                <a:sym typeface="+mn-ea"/>
              </a:rPr>
              <a:t>补充材料</a:t>
            </a:r>
          </a:p>
        </p:txBody>
      </p:sp>
      <p:pic>
        <p:nvPicPr>
          <p:cNvPr id="119811" name="Picture 3"/>
          <p:cNvPicPr>
            <a:picLocks noChangeAspect="1" noChangeArrowheads="1"/>
          </p:cNvPicPr>
          <p:nvPr/>
        </p:nvPicPr>
        <p:blipFill>
          <a:blip r:embed="rId2" cstate="print"/>
          <a:srcRect/>
          <a:stretch>
            <a:fillRect/>
          </a:stretch>
        </p:blipFill>
        <p:spPr bwMode="auto">
          <a:xfrm>
            <a:off x="0" y="1557338"/>
            <a:ext cx="9144000" cy="4679950"/>
          </a:xfrm>
          <a:prstGeom prst="rect">
            <a:avLst/>
          </a:prstGeom>
          <a:noFill/>
          <a:ln w="9525">
            <a:noFill/>
            <a:miter lim="800000"/>
            <a:headEnd/>
            <a:tailEnd/>
          </a:ln>
        </p:spPr>
      </p:pic>
      <p:sp>
        <p:nvSpPr>
          <p:cNvPr id="500740" name="Rectangle 4"/>
          <p:cNvSpPr>
            <a:spLocks noChangeArrowheads="1"/>
          </p:cNvSpPr>
          <p:nvPr/>
        </p:nvSpPr>
        <p:spPr bwMode="auto">
          <a:xfrm>
            <a:off x="2093913" y="6229350"/>
            <a:ext cx="7050087" cy="476250"/>
          </a:xfrm>
          <a:prstGeom prst="rect">
            <a:avLst/>
          </a:prstGeom>
          <a:noFill/>
          <a:ln w="9525">
            <a:noFill/>
            <a:miter lim="800000"/>
          </a:ln>
          <a:effectLst/>
        </p:spPr>
        <p:txBody>
          <a:bodyPr>
            <a:spAutoFit/>
          </a:bodyPr>
          <a:lstStyle/>
          <a:p>
            <a:pPr algn="ctr">
              <a:buFontTx/>
              <a:buNone/>
              <a:defRPr/>
            </a:pPr>
            <a:r>
              <a:rPr lang="zh-CN" altLang="en-US" sz="2000" dirty="0">
                <a:solidFill>
                  <a:srgbClr val="0000FF"/>
                </a:solidFill>
                <a:effectLst>
                  <a:outerShdw blurRad="38100" dist="38100" dir="2700000" algn="tl">
                    <a:srgbClr val="C0C0C0"/>
                  </a:outerShdw>
                </a:effectLst>
                <a:sym typeface="+mn-ea"/>
              </a:rPr>
              <a:t>恒压频比控制、转速开环</a:t>
            </a:r>
            <a:r>
              <a:rPr lang="zh-CN" altLang="en-US" sz="2800" dirty="0">
                <a:solidFill>
                  <a:srgbClr val="A50021"/>
                </a:solidFill>
                <a:effectLst>
                  <a:outerShdw blurRad="38100" dist="38100" dir="2700000" algn="tl">
                    <a:srgbClr val="C0C0C0"/>
                  </a:outerShdw>
                </a:effectLst>
                <a:ea typeface="隶书" panose="02010509060101010101" pitchFamily="49" charset="-122"/>
                <a:sym typeface="+mn-ea"/>
              </a:rPr>
              <a:t>电流源</a:t>
            </a:r>
            <a:r>
              <a:rPr lang="zh-CN" altLang="en-US" sz="2000" dirty="0">
                <a:solidFill>
                  <a:srgbClr val="0000FF"/>
                </a:solidFill>
                <a:effectLst>
                  <a:outerShdw blurRad="38100" dist="38100" dir="2700000" algn="tl">
                    <a:srgbClr val="C0C0C0"/>
                  </a:outerShdw>
                </a:effectLst>
                <a:sym typeface="+mn-ea"/>
              </a:rPr>
              <a:t>变频调速系统的基本结构</a:t>
            </a:r>
          </a:p>
        </p:txBody>
      </p:sp>
    </p:spTree>
  </p:cSld>
  <p:clrMapOvr>
    <a:masterClrMapping/>
  </p:clrMapOvr>
  <p:transition spd="med">
    <p:wipe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69" name="Rectangle 33"/>
          <p:cNvSpPr>
            <a:spLocks noChangeArrowheads="1"/>
          </p:cNvSpPr>
          <p:nvPr/>
        </p:nvSpPr>
        <p:spPr bwMode="auto">
          <a:xfrm>
            <a:off x="200025" y="844550"/>
            <a:ext cx="1584325" cy="342900"/>
          </a:xfrm>
          <a:prstGeom prst="rect">
            <a:avLst/>
          </a:prstGeom>
          <a:solidFill>
            <a:srgbClr val="FFCC99"/>
          </a:solidFill>
          <a:ln w="9525">
            <a:noFill/>
            <a:miter lim="800000"/>
          </a:ln>
          <a:effectLst/>
        </p:spPr>
        <p:txBody>
          <a:bodyPr anchor="ctr">
            <a:spAutoFit/>
          </a:bodyPr>
          <a:lstStyle/>
          <a:p>
            <a:pPr algn="ctr">
              <a:buFontTx/>
              <a:buNone/>
              <a:defRPr/>
            </a:pPr>
            <a:r>
              <a:rPr lang="zh-CN" altLang="en-US" sz="1800">
                <a:solidFill>
                  <a:srgbClr val="000000"/>
                </a:solidFill>
                <a:effectLst>
                  <a:outerShdw blurRad="38100" dist="38100" dir="2700000" algn="tl">
                    <a:srgbClr val="000000">
                      <a:alpha val="43137"/>
                    </a:srgbClr>
                  </a:outerShdw>
                </a:effectLst>
                <a:latin typeface="宋体" panose="02010600030101010101" pitchFamily="2" charset="-122"/>
                <a:sym typeface="+mn-ea"/>
              </a:rPr>
              <a:t>系统分</a:t>
            </a:r>
            <a:r>
              <a:rPr lang="en-US" altLang="zh-CN" sz="1800">
                <a:solidFill>
                  <a:srgbClr val="000000"/>
                </a:solidFill>
                <a:effectLst>
                  <a:outerShdw blurRad="38100" dist="38100" dir="2700000" algn="tl">
                    <a:srgbClr val="000000">
                      <a:alpha val="43137"/>
                    </a:srgbClr>
                  </a:outerShdw>
                </a:effectLst>
                <a:latin typeface="宋体" panose="02010600030101010101" pitchFamily="2" charset="-122"/>
                <a:sym typeface="+mn-ea"/>
              </a:rPr>
              <a:t>5</a:t>
            </a:r>
            <a:r>
              <a:rPr lang="zh-CN" altLang="en-US" sz="1800">
                <a:solidFill>
                  <a:srgbClr val="000000"/>
                </a:solidFill>
                <a:effectLst>
                  <a:outerShdw blurRad="38100" dist="38100" dir="2700000" algn="tl">
                    <a:srgbClr val="000000">
                      <a:alpha val="43137"/>
                    </a:srgbClr>
                  </a:outerShdw>
                </a:effectLst>
                <a:latin typeface="宋体" panose="02010600030101010101" pitchFamily="2" charset="-122"/>
                <a:sym typeface="+mn-ea"/>
              </a:rPr>
              <a:t>部分  </a:t>
            </a:r>
          </a:p>
        </p:txBody>
      </p:sp>
      <p:sp>
        <p:nvSpPr>
          <p:cNvPr id="14370" name="Rectangle 34"/>
          <p:cNvSpPr>
            <a:spLocks noChangeArrowheads="1"/>
          </p:cNvSpPr>
          <p:nvPr/>
        </p:nvSpPr>
        <p:spPr bwMode="auto">
          <a:xfrm>
            <a:off x="1939925" y="258763"/>
            <a:ext cx="1984375" cy="342900"/>
          </a:xfrm>
          <a:prstGeom prst="rect">
            <a:avLst/>
          </a:prstGeom>
          <a:noFill/>
          <a:ln w="9525">
            <a:noFill/>
            <a:miter lim="800000"/>
          </a:ln>
          <a:effectLst/>
        </p:spPr>
        <p:txBody>
          <a:bodyPr wrap="none" anchor="ctr">
            <a:spAutoFit/>
          </a:bodyPr>
          <a:lstStyle/>
          <a:p>
            <a:pPr algn="ctr">
              <a:defRPr/>
            </a:pPr>
            <a:r>
              <a:rPr lang="zh-CN" altLang="en-US" sz="1800">
                <a:solidFill>
                  <a:srgbClr val="000000"/>
                </a:solidFill>
                <a:effectLst>
                  <a:outerShdw blurRad="38100" dist="38100" dir="2700000" algn="tl">
                    <a:srgbClr val="C0C0C0"/>
                  </a:outerShdw>
                </a:effectLst>
                <a:latin typeface="Times New Roman" pitchFamily="18" charset="0"/>
              </a:rPr>
              <a:t>（</a:t>
            </a:r>
            <a:r>
              <a:rPr lang="en-US" altLang="zh-CN" sz="1800">
                <a:solidFill>
                  <a:srgbClr val="000000"/>
                </a:solidFill>
                <a:effectLst>
                  <a:outerShdw blurRad="38100" dist="38100" dir="2700000" algn="tl">
                    <a:srgbClr val="C0C0C0"/>
                  </a:outerShdw>
                </a:effectLst>
                <a:latin typeface="Times New Roman" pitchFamily="18" charset="0"/>
              </a:rPr>
              <a:t>1</a:t>
            </a:r>
            <a:r>
              <a:rPr lang="zh-CN" altLang="en-US" sz="1800">
                <a:solidFill>
                  <a:srgbClr val="000000"/>
                </a:solidFill>
                <a:effectLst>
                  <a:outerShdw blurRad="38100" dist="38100" dir="2700000" algn="tl">
                    <a:srgbClr val="C0C0C0"/>
                  </a:outerShdw>
                </a:effectLst>
                <a:latin typeface="Times New Roman" pitchFamily="18" charset="0"/>
              </a:rPr>
              <a:t>）主电路部分 </a:t>
            </a:r>
          </a:p>
        </p:txBody>
      </p:sp>
      <p:sp>
        <p:nvSpPr>
          <p:cNvPr id="14371" name="Rectangle 35"/>
          <p:cNvSpPr>
            <a:spLocks noChangeArrowheads="1"/>
          </p:cNvSpPr>
          <p:nvPr/>
        </p:nvSpPr>
        <p:spPr bwMode="auto">
          <a:xfrm>
            <a:off x="1933575" y="563563"/>
            <a:ext cx="6858000" cy="342900"/>
          </a:xfrm>
          <a:prstGeom prst="rect">
            <a:avLst/>
          </a:prstGeom>
          <a:noFill/>
          <a:ln w="9525">
            <a:noFill/>
            <a:miter lim="800000"/>
          </a:ln>
          <a:effectLst/>
        </p:spPr>
        <p:txBody>
          <a:bodyPr anchor="ctr">
            <a:spAutoFit/>
          </a:bodyPr>
          <a:lstStyle/>
          <a:p>
            <a:pPr>
              <a:buFontTx/>
              <a:buNone/>
              <a:defRPr/>
            </a:pPr>
            <a:r>
              <a:rPr lang="zh-CN" altLang="en-US" sz="1800" dirty="0">
                <a:solidFill>
                  <a:srgbClr val="000000"/>
                </a:solidFill>
                <a:effectLst>
                  <a:outerShdw blurRad="38100" dist="38100" dir="2700000" algn="tl">
                    <a:srgbClr val="000000">
                      <a:alpha val="43137"/>
                    </a:srgbClr>
                  </a:outerShdw>
                </a:effectLst>
                <a:latin typeface="Times New Roman" panose="02020603050405020304" pitchFamily="18" charset="0"/>
                <a:sym typeface="+mn-ea"/>
              </a:rPr>
              <a:t>（</a:t>
            </a:r>
            <a:r>
              <a:rPr lang="en-US" altLang="zh-CN" sz="1800" dirty="0">
                <a:solidFill>
                  <a:srgbClr val="000000"/>
                </a:solidFill>
                <a:effectLst>
                  <a:outerShdw blurRad="38100" dist="38100" dir="2700000" algn="tl">
                    <a:srgbClr val="000000">
                      <a:alpha val="43137"/>
                    </a:srgbClr>
                  </a:outerShdw>
                </a:effectLst>
                <a:latin typeface="Times New Roman" panose="02020603050405020304" pitchFamily="18" charset="0"/>
                <a:sym typeface="+mn-ea"/>
              </a:rPr>
              <a:t>2</a:t>
            </a:r>
            <a:r>
              <a:rPr lang="zh-CN" altLang="en-US" sz="1800" dirty="0">
                <a:solidFill>
                  <a:srgbClr val="000000"/>
                </a:solidFill>
                <a:effectLst>
                  <a:outerShdw blurRad="38100" dist="38100" dir="2700000" algn="tl">
                    <a:srgbClr val="000000">
                      <a:alpha val="43137"/>
                    </a:srgbClr>
                  </a:outerShdw>
                </a:effectLst>
                <a:latin typeface="Times New Roman" panose="02020603050405020304" pitchFamily="18" charset="0"/>
                <a:sym typeface="+mn-ea"/>
              </a:rPr>
              <a:t>）电压控制部分：电压检测、</a:t>
            </a:r>
            <a:r>
              <a:rPr lang="en-US" altLang="zh-CN" sz="1800" dirty="0">
                <a:solidFill>
                  <a:srgbClr val="000000"/>
                </a:solidFill>
                <a:effectLst>
                  <a:outerShdw blurRad="38100" dist="38100" dir="2700000" algn="tl">
                    <a:srgbClr val="000000">
                      <a:alpha val="43137"/>
                    </a:srgbClr>
                  </a:outerShdw>
                </a:effectLst>
                <a:latin typeface="Times New Roman" panose="02020603050405020304" pitchFamily="18" charset="0"/>
                <a:sym typeface="+mn-ea"/>
              </a:rPr>
              <a:t>AVR</a:t>
            </a:r>
            <a:r>
              <a:rPr lang="zh-CN" altLang="en-US" sz="1800" dirty="0">
                <a:solidFill>
                  <a:srgbClr val="000000"/>
                </a:solidFill>
                <a:effectLst>
                  <a:outerShdw blurRad="38100" dist="38100" dir="2700000" algn="tl">
                    <a:srgbClr val="000000">
                      <a:alpha val="43137"/>
                    </a:srgbClr>
                  </a:outerShdw>
                </a:effectLst>
                <a:latin typeface="Times New Roman" panose="02020603050405020304" pitchFamily="18" charset="0"/>
                <a:sym typeface="+mn-ea"/>
              </a:rPr>
              <a:t>、电流检测、</a:t>
            </a:r>
            <a:r>
              <a:rPr lang="en-US" altLang="zh-CN" sz="1800" dirty="0">
                <a:solidFill>
                  <a:srgbClr val="000000"/>
                </a:solidFill>
                <a:effectLst>
                  <a:outerShdw blurRad="38100" dist="38100" dir="2700000" algn="tl">
                    <a:srgbClr val="000000">
                      <a:alpha val="43137"/>
                    </a:srgbClr>
                  </a:outerShdw>
                </a:effectLst>
                <a:latin typeface="Times New Roman" panose="02020603050405020304" pitchFamily="18" charset="0"/>
                <a:sym typeface="+mn-ea"/>
              </a:rPr>
              <a:t>ACR</a:t>
            </a:r>
            <a:r>
              <a:rPr lang="zh-CN" altLang="en-US" sz="1800" dirty="0">
                <a:solidFill>
                  <a:srgbClr val="000000"/>
                </a:solidFill>
                <a:effectLst>
                  <a:outerShdw blurRad="38100" dist="38100" dir="2700000" algn="tl">
                    <a:srgbClr val="000000">
                      <a:alpha val="43137"/>
                    </a:srgbClr>
                  </a:outerShdw>
                </a:effectLst>
                <a:latin typeface="Times New Roman" panose="02020603050405020304" pitchFamily="18" charset="0"/>
                <a:sym typeface="+mn-ea"/>
              </a:rPr>
              <a:t>、</a:t>
            </a:r>
            <a:r>
              <a:rPr lang="en-US" altLang="zh-CN" sz="1800" dirty="0">
                <a:solidFill>
                  <a:srgbClr val="000000"/>
                </a:solidFill>
                <a:effectLst>
                  <a:outerShdw blurRad="38100" dist="38100" dir="2700000" algn="tl">
                    <a:srgbClr val="000000">
                      <a:alpha val="43137"/>
                    </a:srgbClr>
                  </a:outerShdw>
                </a:effectLst>
                <a:latin typeface="Times New Roman" panose="02020603050405020304" pitchFamily="18" charset="0"/>
                <a:sym typeface="+mn-ea"/>
              </a:rPr>
              <a:t>GT</a:t>
            </a:r>
          </a:p>
        </p:txBody>
      </p:sp>
      <p:sp>
        <p:nvSpPr>
          <p:cNvPr id="14372" name="Rectangle 36"/>
          <p:cNvSpPr>
            <a:spLocks noChangeArrowheads="1"/>
          </p:cNvSpPr>
          <p:nvPr/>
        </p:nvSpPr>
        <p:spPr bwMode="auto">
          <a:xfrm>
            <a:off x="1906588" y="868363"/>
            <a:ext cx="7218362" cy="342900"/>
          </a:xfrm>
          <a:prstGeom prst="rect">
            <a:avLst/>
          </a:prstGeom>
          <a:noFill/>
          <a:ln w="9525">
            <a:noFill/>
            <a:miter lim="800000"/>
          </a:ln>
          <a:effectLst/>
        </p:spPr>
        <p:txBody>
          <a:bodyPr wrap="none" anchor="ctr">
            <a:spAutoFit/>
          </a:bodyPr>
          <a:lstStyle/>
          <a:p>
            <a:pPr algn="ctr">
              <a:buFontTx/>
              <a:buNone/>
              <a:defRPr/>
            </a:pPr>
            <a:r>
              <a:rPr lang="zh-CN" altLang="en-US" sz="1800" dirty="0">
                <a:solidFill>
                  <a:srgbClr val="000000"/>
                </a:solidFill>
                <a:effectLst>
                  <a:outerShdw blurRad="38100" dist="38100" dir="2700000" algn="tl">
                    <a:srgbClr val="000000">
                      <a:alpha val="43137"/>
                    </a:srgbClr>
                  </a:outerShdw>
                </a:effectLst>
                <a:latin typeface="Times New Roman" panose="02020603050405020304" pitchFamily="18" charset="0"/>
                <a:sym typeface="+mn-ea"/>
              </a:rPr>
              <a:t>（</a:t>
            </a:r>
            <a:r>
              <a:rPr lang="en-US" altLang="zh-CN" sz="1800" dirty="0">
                <a:solidFill>
                  <a:srgbClr val="000000"/>
                </a:solidFill>
                <a:effectLst>
                  <a:outerShdw blurRad="38100" dist="38100" dir="2700000" algn="tl">
                    <a:srgbClr val="000000">
                      <a:alpha val="43137"/>
                    </a:srgbClr>
                  </a:outerShdw>
                </a:effectLst>
                <a:latin typeface="Times New Roman" panose="02020603050405020304" pitchFamily="18" charset="0"/>
                <a:sym typeface="+mn-ea"/>
              </a:rPr>
              <a:t>3</a:t>
            </a:r>
            <a:r>
              <a:rPr lang="zh-CN" altLang="en-US" sz="1800" dirty="0">
                <a:solidFill>
                  <a:srgbClr val="000000"/>
                </a:solidFill>
                <a:effectLst>
                  <a:outerShdw blurRad="38100" dist="38100" dir="2700000" algn="tl">
                    <a:srgbClr val="000000">
                      <a:alpha val="43137"/>
                    </a:srgbClr>
                  </a:outerShdw>
                </a:effectLst>
                <a:latin typeface="Times New Roman" panose="02020603050405020304" pitchFamily="18" charset="0"/>
                <a:sym typeface="+mn-ea"/>
              </a:rPr>
              <a:t>）频率控制部分：压频变换</a:t>
            </a:r>
            <a:r>
              <a:rPr lang="en-US" altLang="zh-CN" sz="1800" dirty="0">
                <a:solidFill>
                  <a:srgbClr val="000000"/>
                </a:solidFill>
                <a:effectLst>
                  <a:outerShdw blurRad="38100" dist="38100" dir="2700000" algn="tl">
                    <a:srgbClr val="000000">
                      <a:alpha val="43137"/>
                    </a:srgbClr>
                  </a:outerShdw>
                </a:effectLst>
                <a:latin typeface="Times New Roman" panose="02020603050405020304" pitchFamily="18" charset="0"/>
                <a:sym typeface="+mn-ea"/>
              </a:rPr>
              <a:t>GVF</a:t>
            </a:r>
            <a:r>
              <a:rPr lang="zh-CN" altLang="en-US" sz="1800" dirty="0">
                <a:solidFill>
                  <a:srgbClr val="000000"/>
                </a:solidFill>
                <a:effectLst>
                  <a:outerShdw blurRad="38100" dist="38100" dir="2700000" algn="tl">
                    <a:srgbClr val="000000">
                      <a:alpha val="43137"/>
                    </a:srgbClr>
                  </a:outerShdw>
                </a:effectLst>
                <a:latin typeface="Times New Roman" panose="02020603050405020304" pitchFamily="18" charset="0"/>
                <a:sym typeface="+mn-ea"/>
              </a:rPr>
              <a:t>、环形分配器</a:t>
            </a:r>
            <a:r>
              <a:rPr lang="en-US" altLang="zh-CN" sz="1800" dirty="0">
                <a:solidFill>
                  <a:srgbClr val="000000"/>
                </a:solidFill>
                <a:effectLst>
                  <a:outerShdw blurRad="38100" dist="38100" dir="2700000" algn="tl">
                    <a:srgbClr val="000000">
                      <a:alpha val="43137"/>
                    </a:srgbClr>
                  </a:outerShdw>
                </a:effectLst>
                <a:latin typeface="Times New Roman" panose="02020603050405020304" pitchFamily="18" charset="0"/>
                <a:sym typeface="+mn-ea"/>
              </a:rPr>
              <a:t>DRC</a:t>
            </a:r>
            <a:r>
              <a:rPr lang="zh-CN" altLang="en-US" sz="1800" dirty="0">
                <a:solidFill>
                  <a:srgbClr val="000000"/>
                </a:solidFill>
                <a:effectLst>
                  <a:outerShdw blurRad="38100" dist="38100" dir="2700000" algn="tl">
                    <a:srgbClr val="000000">
                      <a:alpha val="43137"/>
                    </a:srgbClr>
                  </a:outerShdw>
                </a:effectLst>
                <a:latin typeface="Times New Roman" panose="02020603050405020304" pitchFamily="18" charset="0"/>
                <a:sym typeface="+mn-ea"/>
              </a:rPr>
              <a:t>、脉冲放大</a:t>
            </a:r>
            <a:r>
              <a:rPr lang="en-US" altLang="zh-CN" sz="1800" dirty="0">
                <a:solidFill>
                  <a:srgbClr val="000000"/>
                </a:solidFill>
                <a:effectLst>
                  <a:outerShdw blurRad="38100" dist="38100" dir="2700000" algn="tl">
                    <a:srgbClr val="000000">
                      <a:alpha val="43137"/>
                    </a:srgbClr>
                  </a:outerShdw>
                </a:effectLst>
                <a:latin typeface="Times New Roman" panose="02020603050405020304" pitchFamily="18" charset="0"/>
                <a:sym typeface="+mn-ea"/>
              </a:rPr>
              <a:t>AP </a:t>
            </a:r>
          </a:p>
        </p:txBody>
      </p:sp>
      <p:sp>
        <p:nvSpPr>
          <p:cNvPr id="14373" name="Rectangle 37"/>
          <p:cNvSpPr>
            <a:spLocks noChangeArrowheads="1"/>
          </p:cNvSpPr>
          <p:nvPr/>
        </p:nvSpPr>
        <p:spPr bwMode="auto">
          <a:xfrm>
            <a:off x="1925638" y="1173163"/>
            <a:ext cx="1752600" cy="342900"/>
          </a:xfrm>
          <a:prstGeom prst="rect">
            <a:avLst/>
          </a:prstGeom>
          <a:noFill/>
          <a:ln w="9525">
            <a:noFill/>
            <a:miter lim="800000"/>
          </a:ln>
          <a:effectLst/>
        </p:spPr>
        <p:txBody>
          <a:bodyPr wrap="none" anchor="ctr">
            <a:spAutoFit/>
          </a:bodyPr>
          <a:lstStyle/>
          <a:p>
            <a:pPr algn="ctr">
              <a:defRPr/>
            </a:pPr>
            <a:r>
              <a:rPr lang="zh-CN" altLang="en-US" sz="1800">
                <a:solidFill>
                  <a:srgbClr val="000000"/>
                </a:solidFill>
                <a:effectLst>
                  <a:outerShdw blurRad="38100" dist="38100" dir="2700000" algn="tl">
                    <a:srgbClr val="C0C0C0"/>
                  </a:outerShdw>
                </a:effectLst>
                <a:latin typeface="Times New Roman" pitchFamily="18" charset="0"/>
              </a:rPr>
              <a:t>（</a:t>
            </a:r>
            <a:r>
              <a:rPr lang="en-US" altLang="zh-CN" sz="1800">
                <a:solidFill>
                  <a:srgbClr val="000000"/>
                </a:solidFill>
                <a:effectLst>
                  <a:outerShdw blurRad="38100" dist="38100" dir="2700000" algn="tl">
                    <a:srgbClr val="C0C0C0"/>
                  </a:outerShdw>
                </a:effectLst>
                <a:latin typeface="Times New Roman" pitchFamily="18" charset="0"/>
              </a:rPr>
              <a:t>4</a:t>
            </a:r>
            <a:r>
              <a:rPr lang="zh-CN" altLang="en-US" sz="1800">
                <a:solidFill>
                  <a:srgbClr val="000000"/>
                </a:solidFill>
                <a:effectLst>
                  <a:outerShdw blurRad="38100" dist="38100" dir="2700000" algn="tl">
                    <a:srgbClr val="C0C0C0"/>
                  </a:outerShdw>
                </a:effectLst>
                <a:latin typeface="Times New Roman" pitchFamily="18" charset="0"/>
              </a:rPr>
              <a:t>）给定部分 </a:t>
            </a:r>
          </a:p>
        </p:txBody>
      </p:sp>
      <p:sp>
        <p:nvSpPr>
          <p:cNvPr id="14382" name="Text Box 46"/>
          <p:cNvSpPr txBox="1">
            <a:spLocks noChangeArrowheads="1"/>
          </p:cNvSpPr>
          <p:nvPr/>
        </p:nvSpPr>
        <p:spPr bwMode="auto">
          <a:xfrm>
            <a:off x="1933575" y="1466850"/>
            <a:ext cx="3124200" cy="341313"/>
          </a:xfrm>
          <a:prstGeom prst="rect">
            <a:avLst/>
          </a:prstGeom>
          <a:noFill/>
          <a:ln w="12700">
            <a:noFill/>
            <a:prstDash val="sysDot"/>
            <a:miter lim="800000"/>
          </a:ln>
          <a:effectLst/>
        </p:spPr>
        <p:txBody>
          <a:bodyPr>
            <a:spAutoFit/>
          </a:bodyPr>
          <a:lstStyle/>
          <a:p>
            <a:pPr>
              <a:buFontTx/>
              <a:buNone/>
              <a:defRPr/>
            </a:pPr>
            <a:r>
              <a:rPr lang="zh-CN" altLang="en-US" sz="1800" dirty="0">
                <a:solidFill>
                  <a:srgbClr val="000000"/>
                </a:solidFill>
                <a:effectLst>
                  <a:outerShdw blurRad="38100" dist="38100" dir="2700000" algn="tl">
                    <a:srgbClr val="000000">
                      <a:alpha val="43137"/>
                    </a:srgbClr>
                  </a:outerShdw>
                </a:effectLst>
                <a:latin typeface="Times New Roman" panose="02020603050405020304" pitchFamily="18" charset="0"/>
                <a:sym typeface="+mn-ea"/>
              </a:rPr>
              <a:t>（</a:t>
            </a:r>
            <a:r>
              <a:rPr lang="en-US" altLang="zh-CN" sz="1800" dirty="0">
                <a:solidFill>
                  <a:srgbClr val="000000"/>
                </a:solidFill>
                <a:effectLst>
                  <a:outerShdw blurRad="38100" dist="38100" dir="2700000" algn="tl">
                    <a:srgbClr val="000000">
                      <a:alpha val="43137"/>
                    </a:srgbClr>
                  </a:outerShdw>
                </a:effectLst>
                <a:latin typeface="Times New Roman" panose="02020603050405020304" pitchFamily="18" charset="0"/>
                <a:sym typeface="+mn-ea"/>
              </a:rPr>
              <a:t>5</a:t>
            </a:r>
            <a:r>
              <a:rPr lang="zh-CN" altLang="en-US" sz="1800" dirty="0">
                <a:solidFill>
                  <a:srgbClr val="000000"/>
                </a:solidFill>
                <a:effectLst>
                  <a:outerShdw blurRad="38100" dist="38100" dir="2700000" algn="tl">
                    <a:srgbClr val="000000">
                      <a:alpha val="43137"/>
                    </a:srgbClr>
                  </a:outerShdw>
                </a:effectLst>
                <a:latin typeface="Times New Roman" panose="02020603050405020304" pitchFamily="18" charset="0"/>
                <a:sym typeface="+mn-ea"/>
              </a:rPr>
              <a:t>）动态校正器</a:t>
            </a:r>
            <a:r>
              <a:rPr lang="en-US" altLang="zh-CN" sz="1800" dirty="0">
                <a:solidFill>
                  <a:srgbClr val="000000"/>
                </a:solidFill>
                <a:effectLst>
                  <a:outerShdw blurRad="38100" dist="38100" dir="2700000" algn="tl">
                    <a:srgbClr val="000000">
                      <a:alpha val="43137"/>
                    </a:srgbClr>
                  </a:outerShdw>
                </a:effectLst>
                <a:latin typeface="Times New Roman" panose="02020603050405020304" pitchFamily="18" charset="0"/>
                <a:sym typeface="+mn-ea"/>
              </a:rPr>
              <a:t>GFC </a:t>
            </a:r>
            <a:endParaRPr lang="en-US" sz="1800" dirty="0">
              <a:solidFill>
                <a:srgbClr val="000000"/>
              </a:solidFill>
              <a:effectLst>
                <a:outerShdw blurRad="38100" dist="38100" dir="2700000" algn="tl">
                  <a:srgbClr val="000000">
                    <a:alpha val="43137"/>
                  </a:srgbClr>
                </a:outerShdw>
              </a:effectLst>
              <a:latin typeface="Times New Roman" panose="02020603050405020304" pitchFamily="18" charset="0"/>
              <a:sym typeface="+mn-ea"/>
            </a:endParaRPr>
          </a:p>
        </p:txBody>
      </p:sp>
      <p:graphicFrame>
        <p:nvGraphicFramePr>
          <p:cNvPr id="38914" name="Object 2"/>
          <p:cNvGraphicFramePr>
            <a:graphicFrameLocks/>
          </p:cNvGraphicFramePr>
          <p:nvPr/>
        </p:nvGraphicFramePr>
        <p:xfrm>
          <a:off x="66675" y="1858963"/>
          <a:ext cx="8991600" cy="4595812"/>
        </p:xfrm>
        <a:graphic>
          <a:graphicData uri="http://schemas.openxmlformats.org/presentationml/2006/ole">
            <p:oleObj spid="_x0000_s38914" r:id="rId3" imgW="6511780" imgH="3292409" progId="">
              <p:embed/>
            </p:oleObj>
          </a:graphicData>
        </a:graphic>
      </p:graphicFrame>
      <p:sp>
        <p:nvSpPr>
          <p:cNvPr id="14395" name="AutoShape 59"/>
          <p:cNvSpPr/>
          <p:nvPr/>
        </p:nvSpPr>
        <p:spPr bwMode="auto">
          <a:xfrm>
            <a:off x="1781175" y="461963"/>
            <a:ext cx="304800" cy="1219200"/>
          </a:xfrm>
          <a:prstGeom prst="leftBrace">
            <a:avLst>
              <a:gd name="adj1" fmla="val 33333"/>
              <a:gd name="adj2" fmla="val 50000"/>
            </a:avLst>
          </a:prstGeom>
          <a:noFill/>
          <a:ln w="19050">
            <a:solidFill>
              <a:srgbClr val="000000"/>
            </a:solidFill>
            <a:round/>
          </a:ln>
          <a:effectLst/>
        </p:spPr>
        <p:txBody>
          <a:bodyPr wrap="none" anchor="ctr"/>
          <a:lstStyle/>
          <a:p>
            <a:pPr algn="ctr">
              <a:buFontTx/>
              <a:buNone/>
              <a:defRPr/>
            </a:pPr>
            <a:endParaRPr lang="zh-CN" altLang="en-US" sz="1800">
              <a:effectLst>
                <a:outerShdw blurRad="38100" dist="38100" dir="2700000" algn="tl">
                  <a:srgbClr val="000000">
                    <a:alpha val="43137"/>
                  </a:srgbClr>
                </a:outerShdw>
              </a:effectLst>
            </a:endParaRPr>
          </a:p>
        </p:txBody>
      </p:sp>
      <p:sp>
        <p:nvSpPr>
          <p:cNvPr id="11" name="Rectangle 4"/>
          <p:cNvSpPr>
            <a:spLocks noChangeArrowheads="1"/>
          </p:cNvSpPr>
          <p:nvPr/>
        </p:nvSpPr>
        <p:spPr bwMode="auto">
          <a:xfrm>
            <a:off x="1784350" y="6389688"/>
            <a:ext cx="7050088" cy="476250"/>
          </a:xfrm>
          <a:prstGeom prst="rect">
            <a:avLst/>
          </a:prstGeom>
          <a:noFill/>
          <a:ln w="9525">
            <a:noFill/>
            <a:miter lim="800000"/>
          </a:ln>
          <a:effectLst/>
        </p:spPr>
        <p:txBody>
          <a:bodyPr>
            <a:spAutoFit/>
          </a:bodyPr>
          <a:lstStyle/>
          <a:p>
            <a:pPr algn="ctr">
              <a:buFontTx/>
              <a:buNone/>
              <a:defRPr/>
            </a:pPr>
            <a:r>
              <a:rPr lang="zh-CN" altLang="en-US" sz="2000" dirty="0">
                <a:solidFill>
                  <a:srgbClr val="0000FF"/>
                </a:solidFill>
                <a:effectLst>
                  <a:outerShdw blurRad="38100" dist="38100" dir="2700000" algn="tl">
                    <a:srgbClr val="C0C0C0"/>
                  </a:outerShdw>
                </a:effectLst>
                <a:sym typeface="+mn-ea"/>
              </a:rPr>
              <a:t>恒压频比控制、转速开环</a:t>
            </a:r>
            <a:r>
              <a:rPr lang="zh-CN" altLang="en-US" sz="2800" dirty="0">
                <a:solidFill>
                  <a:srgbClr val="A50021"/>
                </a:solidFill>
                <a:effectLst>
                  <a:outerShdw blurRad="38100" dist="38100" dir="2700000" algn="tl">
                    <a:srgbClr val="C0C0C0"/>
                  </a:outerShdw>
                </a:effectLst>
                <a:ea typeface="隶书" panose="02010509060101010101" pitchFamily="49" charset="-122"/>
                <a:sym typeface="+mn-ea"/>
              </a:rPr>
              <a:t>电流源</a:t>
            </a:r>
            <a:r>
              <a:rPr lang="zh-CN" altLang="en-US" sz="2000" dirty="0">
                <a:solidFill>
                  <a:srgbClr val="0000FF"/>
                </a:solidFill>
                <a:effectLst>
                  <a:outerShdw blurRad="38100" dist="38100" dir="2700000" algn="tl">
                    <a:srgbClr val="C0C0C0"/>
                  </a:outerShdw>
                </a:effectLst>
                <a:sym typeface="+mn-ea"/>
              </a:rPr>
              <a:t>变频调速系统的基本结构</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4369">
                                            <p:txEl>
                                              <p:charRg st="4294967295" end="4294967295"/>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437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4371"/>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14372"/>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14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69" grpId="0"/>
      <p:bldP spid="14370" grpId="0"/>
      <p:bldP spid="14371" grpId="0"/>
      <p:bldP spid="14372" grpId="0"/>
      <p:bldP spid="1437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eaLnBrk="1" hangingPunct="1"/>
            <a:r>
              <a:rPr lang="zh-CN" altLang="en-US" smtClean="0">
                <a:ea typeface="宋体" pitchFamily="2" charset="-122"/>
              </a:rPr>
              <a:t>控制各开关器件轮流导通和关断换流方式</a:t>
            </a:r>
          </a:p>
        </p:txBody>
      </p:sp>
      <p:sp>
        <p:nvSpPr>
          <p:cNvPr id="39940" name="Text Box 26"/>
          <p:cNvSpPr txBox="1">
            <a:spLocks noChangeArrowheads="1"/>
          </p:cNvSpPr>
          <p:nvPr/>
        </p:nvSpPr>
        <p:spPr bwMode="auto">
          <a:xfrm>
            <a:off x="3822700" y="4953000"/>
            <a:ext cx="2803525" cy="396875"/>
          </a:xfrm>
          <a:prstGeom prst="rect">
            <a:avLst/>
          </a:prstGeom>
          <a:noFill/>
          <a:ln w="9525">
            <a:noFill/>
            <a:miter lim="800000"/>
            <a:headEnd/>
            <a:tailEnd/>
          </a:ln>
        </p:spPr>
        <p:txBody>
          <a:bodyPr wrap="none">
            <a:spAutoFit/>
          </a:bodyPr>
          <a:lstStyle/>
          <a:p>
            <a:pPr>
              <a:lnSpc>
                <a:spcPct val="100000"/>
              </a:lnSpc>
            </a:pPr>
            <a:r>
              <a:rPr lang="en-US" altLang="zh-CN" sz="2000">
                <a:solidFill>
                  <a:schemeClr val="hlink"/>
                </a:solidFill>
                <a:latin typeface="Times New Roman" pitchFamily="18" charset="0"/>
              </a:rPr>
              <a:t> </a:t>
            </a:r>
            <a:r>
              <a:rPr lang="zh-CN" altLang="en-US" sz="2000">
                <a:solidFill>
                  <a:schemeClr val="hlink"/>
                </a:solidFill>
                <a:latin typeface="Times New Roman" pitchFamily="18" charset="0"/>
              </a:rPr>
              <a:t>三相桥式逆变器主电路</a:t>
            </a:r>
            <a:endParaRPr lang="zh-CN" altLang="en-US">
              <a:solidFill>
                <a:schemeClr val="tx1"/>
              </a:solidFill>
              <a:latin typeface="Times New Roman" pitchFamily="18" charset="0"/>
            </a:endParaRPr>
          </a:p>
        </p:txBody>
      </p:sp>
      <p:grpSp>
        <p:nvGrpSpPr>
          <p:cNvPr id="39941" name="Group 44"/>
          <p:cNvGrpSpPr>
            <a:grpSpLocks/>
          </p:cNvGrpSpPr>
          <p:nvPr/>
        </p:nvGrpSpPr>
        <p:grpSpPr bwMode="auto">
          <a:xfrm>
            <a:off x="2017713" y="1576388"/>
            <a:ext cx="6778625" cy="3429000"/>
            <a:chOff x="1279" y="961"/>
            <a:chExt cx="4270" cy="2160"/>
          </a:xfrm>
        </p:grpSpPr>
        <p:grpSp>
          <p:nvGrpSpPr>
            <p:cNvPr id="39950" name="Group 6"/>
            <p:cNvGrpSpPr>
              <a:grpSpLocks/>
            </p:cNvGrpSpPr>
            <p:nvPr/>
          </p:nvGrpSpPr>
          <p:grpSpPr bwMode="auto">
            <a:xfrm>
              <a:off x="1279" y="961"/>
              <a:ext cx="4270" cy="2160"/>
              <a:chOff x="432" y="1440"/>
              <a:chExt cx="5088" cy="2160"/>
            </a:xfrm>
          </p:grpSpPr>
          <p:graphicFrame>
            <p:nvGraphicFramePr>
              <p:cNvPr id="39938" name="Object 7"/>
              <p:cNvGraphicFramePr>
                <a:graphicFrameLocks/>
              </p:cNvGraphicFramePr>
              <p:nvPr/>
            </p:nvGraphicFramePr>
            <p:xfrm>
              <a:off x="432" y="1440"/>
              <a:ext cx="5088" cy="2160"/>
            </p:xfrm>
            <a:graphic>
              <a:graphicData uri="http://schemas.openxmlformats.org/presentationml/2006/ole">
                <p:oleObj spid="_x0000_s39938" r:id="rId3" imgW="5257800" imgH="2065020" progId="">
                  <p:embed/>
                </p:oleObj>
              </a:graphicData>
            </a:graphic>
          </p:graphicFrame>
          <p:sp>
            <p:nvSpPr>
              <p:cNvPr id="39968" name="Oval 8"/>
              <p:cNvSpPr>
                <a:spLocks noChangeArrowheads="1"/>
              </p:cNvSpPr>
              <p:nvPr/>
            </p:nvSpPr>
            <p:spPr bwMode="auto">
              <a:xfrm>
                <a:off x="2544" y="2256"/>
                <a:ext cx="48" cy="48"/>
              </a:xfrm>
              <a:prstGeom prst="ellipse">
                <a:avLst/>
              </a:prstGeom>
              <a:solidFill>
                <a:schemeClr val="tx1"/>
              </a:solidFill>
              <a:ln w="9525">
                <a:solidFill>
                  <a:schemeClr val="tx1"/>
                </a:solidFill>
                <a:miter lim="800000"/>
                <a:headEnd/>
                <a:tailEnd/>
              </a:ln>
            </p:spPr>
            <p:txBody>
              <a:bodyPr wrap="none" anchor="ctr"/>
              <a:lstStyle/>
              <a:p>
                <a:pPr algn="ctr"/>
                <a:endParaRPr lang="zh-CN" altLang="en-US"/>
              </a:p>
            </p:txBody>
          </p:sp>
          <p:sp>
            <p:nvSpPr>
              <p:cNvPr id="39969" name="Oval 9"/>
              <p:cNvSpPr>
                <a:spLocks noChangeArrowheads="1"/>
              </p:cNvSpPr>
              <p:nvPr/>
            </p:nvSpPr>
            <p:spPr bwMode="auto">
              <a:xfrm>
                <a:off x="2988" y="2496"/>
                <a:ext cx="48" cy="48"/>
              </a:xfrm>
              <a:prstGeom prst="ellipse">
                <a:avLst/>
              </a:prstGeom>
              <a:solidFill>
                <a:schemeClr val="tx1"/>
              </a:solidFill>
              <a:ln w="9525">
                <a:solidFill>
                  <a:schemeClr val="tx1"/>
                </a:solidFill>
                <a:miter lim="800000"/>
                <a:headEnd/>
                <a:tailEnd/>
              </a:ln>
            </p:spPr>
            <p:txBody>
              <a:bodyPr wrap="none" anchor="ctr"/>
              <a:lstStyle/>
              <a:p>
                <a:pPr algn="ctr"/>
                <a:endParaRPr lang="zh-CN" altLang="en-US"/>
              </a:p>
            </p:txBody>
          </p:sp>
          <p:sp>
            <p:nvSpPr>
              <p:cNvPr id="39970" name="Oval 10"/>
              <p:cNvSpPr>
                <a:spLocks noChangeArrowheads="1"/>
              </p:cNvSpPr>
              <p:nvPr/>
            </p:nvSpPr>
            <p:spPr bwMode="auto">
              <a:xfrm>
                <a:off x="3432" y="2736"/>
                <a:ext cx="48" cy="48"/>
              </a:xfrm>
              <a:prstGeom prst="ellipse">
                <a:avLst/>
              </a:prstGeom>
              <a:solidFill>
                <a:schemeClr val="tx1"/>
              </a:solidFill>
              <a:ln w="9525">
                <a:solidFill>
                  <a:schemeClr val="tx1"/>
                </a:solidFill>
                <a:miter lim="800000"/>
                <a:headEnd/>
                <a:tailEnd/>
              </a:ln>
            </p:spPr>
            <p:txBody>
              <a:bodyPr wrap="none" anchor="ctr"/>
              <a:lstStyle/>
              <a:p>
                <a:pPr algn="ctr"/>
                <a:endParaRPr lang="zh-CN" altLang="en-US"/>
              </a:p>
            </p:txBody>
          </p:sp>
          <p:sp>
            <p:nvSpPr>
              <p:cNvPr id="39971" name="Oval 11"/>
              <p:cNvSpPr>
                <a:spLocks noChangeArrowheads="1"/>
              </p:cNvSpPr>
              <p:nvPr/>
            </p:nvSpPr>
            <p:spPr bwMode="auto">
              <a:xfrm>
                <a:off x="780" y="2496"/>
                <a:ext cx="48" cy="48"/>
              </a:xfrm>
              <a:prstGeom prst="ellipse">
                <a:avLst/>
              </a:prstGeom>
              <a:solidFill>
                <a:schemeClr val="tx1"/>
              </a:solidFill>
              <a:ln w="9525">
                <a:solidFill>
                  <a:schemeClr val="tx1"/>
                </a:solidFill>
                <a:miter lim="800000"/>
                <a:headEnd/>
                <a:tailEnd/>
              </a:ln>
            </p:spPr>
            <p:txBody>
              <a:bodyPr wrap="none" anchor="ctr"/>
              <a:lstStyle/>
              <a:p>
                <a:pPr algn="ctr"/>
                <a:endParaRPr lang="zh-CN" altLang="en-US"/>
              </a:p>
            </p:txBody>
          </p:sp>
          <p:sp>
            <p:nvSpPr>
              <p:cNvPr id="39972" name="Text Box 12"/>
              <p:cNvSpPr txBox="1">
                <a:spLocks noChangeArrowheads="1"/>
              </p:cNvSpPr>
              <p:nvPr/>
            </p:nvSpPr>
            <p:spPr bwMode="auto">
              <a:xfrm>
                <a:off x="1814" y="2366"/>
                <a:ext cx="367" cy="288"/>
              </a:xfrm>
              <a:prstGeom prst="rect">
                <a:avLst/>
              </a:prstGeom>
              <a:noFill/>
              <a:ln w="9525">
                <a:noFill/>
                <a:miter lim="800000"/>
                <a:headEnd/>
                <a:tailEnd/>
              </a:ln>
            </p:spPr>
            <p:txBody>
              <a:bodyPr wrap="none">
                <a:spAutoFit/>
              </a:bodyPr>
              <a:lstStyle/>
              <a:p>
                <a:pPr>
                  <a:lnSpc>
                    <a:spcPct val="100000"/>
                  </a:lnSpc>
                </a:pPr>
                <a:r>
                  <a:rPr lang="en-US" altLang="zh-CN" b="0" i="1">
                    <a:solidFill>
                      <a:schemeClr val="tx1"/>
                    </a:solidFill>
                    <a:latin typeface="Times New Roman" pitchFamily="18" charset="0"/>
                  </a:rPr>
                  <a:t>C</a:t>
                </a:r>
                <a:r>
                  <a:rPr lang="en-US" altLang="zh-CN" b="0" baseline="-25000">
                    <a:solidFill>
                      <a:schemeClr val="tx1"/>
                    </a:solidFill>
                    <a:latin typeface="Times New Roman" pitchFamily="18" charset="0"/>
                  </a:rPr>
                  <a:t>d</a:t>
                </a:r>
                <a:endParaRPr lang="en-US" altLang="zh-CN" b="0">
                  <a:solidFill>
                    <a:schemeClr val="tx1"/>
                  </a:solidFill>
                  <a:latin typeface="Tahoma" pitchFamily="34" charset="0"/>
                </a:endParaRPr>
              </a:p>
            </p:txBody>
          </p:sp>
          <p:sp>
            <p:nvSpPr>
              <p:cNvPr id="39973" name="Text Box 13"/>
              <p:cNvSpPr txBox="1">
                <a:spLocks noChangeArrowheads="1"/>
              </p:cNvSpPr>
              <p:nvPr/>
            </p:nvSpPr>
            <p:spPr bwMode="auto">
              <a:xfrm>
                <a:off x="2568" y="1759"/>
                <a:ext cx="456" cy="250"/>
              </a:xfrm>
              <a:prstGeom prst="rect">
                <a:avLst/>
              </a:prstGeom>
              <a:noFill/>
              <a:ln w="9525">
                <a:noFill/>
                <a:miter lim="800000"/>
                <a:headEnd/>
                <a:tailEnd/>
              </a:ln>
            </p:spPr>
            <p:txBody>
              <a:bodyPr wrap="none">
                <a:spAutoFit/>
              </a:bodyPr>
              <a:lstStyle/>
              <a:p>
                <a:pPr>
                  <a:lnSpc>
                    <a:spcPct val="100000"/>
                  </a:lnSpc>
                </a:pPr>
                <a:r>
                  <a:rPr lang="en-US" altLang="zh-CN" sz="2000" b="0">
                    <a:solidFill>
                      <a:schemeClr val="tx1"/>
                    </a:solidFill>
                    <a:latin typeface="Times New Roman" pitchFamily="18" charset="0"/>
                  </a:rPr>
                  <a:t>VT</a:t>
                </a:r>
                <a:r>
                  <a:rPr lang="en-US" altLang="zh-CN" sz="2000" b="0" baseline="-25000">
                    <a:solidFill>
                      <a:schemeClr val="tx1"/>
                    </a:solidFill>
                    <a:latin typeface="Times New Roman" pitchFamily="18" charset="0"/>
                  </a:rPr>
                  <a:t>1</a:t>
                </a:r>
                <a:endParaRPr lang="en-US" altLang="zh-CN" sz="2000" b="0">
                  <a:solidFill>
                    <a:schemeClr val="tx1"/>
                  </a:solidFill>
                  <a:latin typeface="Tahoma" pitchFamily="34" charset="0"/>
                </a:endParaRPr>
              </a:p>
            </p:txBody>
          </p:sp>
          <p:sp>
            <p:nvSpPr>
              <p:cNvPr id="39974" name="Text Box 14"/>
              <p:cNvSpPr txBox="1">
                <a:spLocks noChangeArrowheads="1"/>
              </p:cNvSpPr>
              <p:nvPr/>
            </p:nvSpPr>
            <p:spPr bwMode="auto">
              <a:xfrm>
                <a:off x="3036" y="1759"/>
                <a:ext cx="455" cy="250"/>
              </a:xfrm>
              <a:prstGeom prst="rect">
                <a:avLst/>
              </a:prstGeom>
              <a:noFill/>
              <a:ln w="9525">
                <a:noFill/>
                <a:miter lim="800000"/>
                <a:headEnd/>
                <a:tailEnd/>
              </a:ln>
            </p:spPr>
            <p:txBody>
              <a:bodyPr wrap="none">
                <a:spAutoFit/>
              </a:bodyPr>
              <a:lstStyle/>
              <a:p>
                <a:pPr>
                  <a:lnSpc>
                    <a:spcPct val="100000"/>
                  </a:lnSpc>
                </a:pPr>
                <a:r>
                  <a:rPr lang="en-US" altLang="zh-CN" sz="2000" b="0">
                    <a:solidFill>
                      <a:schemeClr val="tx1"/>
                    </a:solidFill>
                    <a:latin typeface="Times New Roman" pitchFamily="18" charset="0"/>
                  </a:rPr>
                  <a:t>VT</a:t>
                </a:r>
                <a:r>
                  <a:rPr lang="en-US" altLang="zh-CN" sz="2000" b="0" baseline="-25000">
                    <a:solidFill>
                      <a:schemeClr val="tx1"/>
                    </a:solidFill>
                    <a:latin typeface="Times New Roman" pitchFamily="18" charset="0"/>
                  </a:rPr>
                  <a:t>3</a:t>
                </a:r>
              </a:p>
            </p:txBody>
          </p:sp>
          <p:sp>
            <p:nvSpPr>
              <p:cNvPr id="39975" name="Text Box 15"/>
              <p:cNvSpPr txBox="1">
                <a:spLocks noChangeArrowheads="1"/>
              </p:cNvSpPr>
              <p:nvPr/>
            </p:nvSpPr>
            <p:spPr bwMode="auto">
              <a:xfrm>
                <a:off x="3468" y="1759"/>
                <a:ext cx="455" cy="250"/>
              </a:xfrm>
              <a:prstGeom prst="rect">
                <a:avLst/>
              </a:prstGeom>
              <a:noFill/>
              <a:ln w="9525">
                <a:noFill/>
                <a:miter lim="800000"/>
                <a:headEnd/>
                <a:tailEnd/>
              </a:ln>
            </p:spPr>
            <p:txBody>
              <a:bodyPr wrap="none">
                <a:spAutoFit/>
              </a:bodyPr>
              <a:lstStyle/>
              <a:p>
                <a:pPr>
                  <a:lnSpc>
                    <a:spcPct val="100000"/>
                  </a:lnSpc>
                </a:pPr>
                <a:r>
                  <a:rPr lang="en-US" altLang="zh-CN" sz="2000" b="0">
                    <a:solidFill>
                      <a:schemeClr val="tx1"/>
                    </a:solidFill>
                    <a:latin typeface="Times New Roman" pitchFamily="18" charset="0"/>
                  </a:rPr>
                  <a:t>VT</a:t>
                </a:r>
                <a:r>
                  <a:rPr lang="en-US" altLang="zh-CN" sz="2000" b="0" baseline="-25000">
                    <a:solidFill>
                      <a:schemeClr val="tx1"/>
                    </a:solidFill>
                    <a:latin typeface="Times New Roman" pitchFamily="18" charset="0"/>
                  </a:rPr>
                  <a:t>5</a:t>
                </a:r>
              </a:p>
            </p:txBody>
          </p:sp>
          <p:sp>
            <p:nvSpPr>
              <p:cNvPr id="39976" name="Text Box 16"/>
              <p:cNvSpPr txBox="1">
                <a:spLocks noChangeArrowheads="1"/>
              </p:cNvSpPr>
              <p:nvPr/>
            </p:nvSpPr>
            <p:spPr bwMode="auto">
              <a:xfrm>
                <a:off x="2568" y="3007"/>
                <a:ext cx="456" cy="250"/>
              </a:xfrm>
              <a:prstGeom prst="rect">
                <a:avLst/>
              </a:prstGeom>
              <a:noFill/>
              <a:ln w="9525">
                <a:noFill/>
                <a:miter lim="800000"/>
                <a:headEnd/>
                <a:tailEnd/>
              </a:ln>
            </p:spPr>
            <p:txBody>
              <a:bodyPr wrap="none">
                <a:spAutoFit/>
              </a:bodyPr>
              <a:lstStyle/>
              <a:p>
                <a:pPr>
                  <a:lnSpc>
                    <a:spcPct val="100000"/>
                  </a:lnSpc>
                </a:pPr>
                <a:r>
                  <a:rPr lang="en-US" altLang="zh-CN" sz="2000" b="0">
                    <a:solidFill>
                      <a:schemeClr val="tx1"/>
                    </a:solidFill>
                    <a:latin typeface="Times New Roman" pitchFamily="18" charset="0"/>
                  </a:rPr>
                  <a:t>VT</a:t>
                </a:r>
                <a:r>
                  <a:rPr lang="en-US" altLang="zh-CN" sz="2000" b="0" baseline="-25000">
                    <a:solidFill>
                      <a:schemeClr val="tx1"/>
                    </a:solidFill>
                    <a:latin typeface="Times New Roman" pitchFamily="18" charset="0"/>
                  </a:rPr>
                  <a:t>4</a:t>
                </a:r>
              </a:p>
            </p:txBody>
          </p:sp>
          <p:sp>
            <p:nvSpPr>
              <p:cNvPr id="39977" name="Text Box 17"/>
              <p:cNvSpPr txBox="1">
                <a:spLocks noChangeArrowheads="1"/>
              </p:cNvSpPr>
              <p:nvPr/>
            </p:nvSpPr>
            <p:spPr bwMode="auto">
              <a:xfrm>
                <a:off x="3036" y="3007"/>
                <a:ext cx="455" cy="250"/>
              </a:xfrm>
              <a:prstGeom prst="rect">
                <a:avLst/>
              </a:prstGeom>
              <a:noFill/>
              <a:ln w="9525">
                <a:noFill/>
                <a:miter lim="800000"/>
                <a:headEnd/>
                <a:tailEnd/>
              </a:ln>
            </p:spPr>
            <p:txBody>
              <a:bodyPr wrap="none">
                <a:spAutoFit/>
              </a:bodyPr>
              <a:lstStyle/>
              <a:p>
                <a:pPr>
                  <a:lnSpc>
                    <a:spcPct val="100000"/>
                  </a:lnSpc>
                </a:pPr>
                <a:r>
                  <a:rPr lang="en-US" altLang="zh-CN" sz="2000" b="0">
                    <a:solidFill>
                      <a:schemeClr val="tx1"/>
                    </a:solidFill>
                    <a:latin typeface="Times New Roman" pitchFamily="18" charset="0"/>
                  </a:rPr>
                  <a:t>VT</a:t>
                </a:r>
                <a:r>
                  <a:rPr lang="en-US" altLang="zh-CN" sz="2000" b="0" baseline="-25000">
                    <a:solidFill>
                      <a:schemeClr val="tx1"/>
                    </a:solidFill>
                    <a:latin typeface="Times New Roman" pitchFamily="18" charset="0"/>
                  </a:rPr>
                  <a:t>6</a:t>
                </a:r>
              </a:p>
            </p:txBody>
          </p:sp>
          <p:sp>
            <p:nvSpPr>
              <p:cNvPr id="39978" name="Text Box 18"/>
              <p:cNvSpPr txBox="1">
                <a:spLocks noChangeArrowheads="1"/>
              </p:cNvSpPr>
              <p:nvPr/>
            </p:nvSpPr>
            <p:spPr bwMode="auto">
              <a:xfrm>
                <a:off x="3480" y="3007"/>
                <a:ext cx="455" cy="250"/>
              </a:xfrm>
              <a:prstGeom prst="rect">
                <a:avLst/>
              </a:prstGeom>
              <a:noFill/>
              <a:ln w="9525">
                <a:noFill/>
                <a:miter lim="800000"/>
                <a:headEnd/>
                <a:tailEnd/>
              </a:ln>
            </p:spPr>
            <p:txBody>
              <a:bodyPr wrap="none">
                <a:spAutoFit/>
              </a:bodyPr>
              <a:lstStyle/>
              <a:p>
                <a:pPr>
                  <a:lnSpc>
                    <a:spcPct val="100000"/>
                  </a:lnSpc>
                </a:pPr>
                <a:r>
                  <a:rPr lang="en-US" altLang="zh-CN" sz="2000" b="0">
                    <a:solidFill>
                      <a:schemeClr val="tx1"/>
                    </a:solidFill>
                    <a:latin typeface="Times New Roman" pitchFamily="18" charset="0"/>
                  </a:rPr>
                  <a:t>VT</a:t>
                </a:r>
                <a:r>
                  <a:rPr lang="en-US" altLang="zh-CN" sz="2000" b="0" baseline="-25000">
                    <a:solidFill>
                      <a:schemeClr val="tx1"/>
                    </a:solidFill>
                    <a:latin typeface="Times New Roman" pitchFamily="18" charset="0"/>
                  </a:rPr>
                  <a:t>2</a:t>
                </a:r>
              </a:p>
            </p:txBody>
          </p:sp>
          <p:sp>
            <p:nvSpPr>
              <p:cNvPr id="39979" name="Text Box 19"/>
              <p:cNvSpPr txBox="1">
                <a:spLocks noChangeArrowheads="1"/>
              </p:cNvSpPr>
              <p:nvPr/>
            </p:nvSpPr>
            <p:spPr bwMode="auto">
              <a:xfrm>
                <a:off x="3647" y="2016"/>
                <a:ext cx="277" cy="288"/>
              </a:xfrm>
              <a:prstGeom prst="rect">
                <a:avLst/>
              </a:prstGeom>
              <a:noFill/>
              <a:ln w="9525">
                <a:noFill/>
                <a:miter lim="800000"/>
                <a:headEnd/>
                <a:tailEnd/>
              </a:ln>
            </p:spPr>
            <p:txBody>
              <a:bodyPr wrap="none">
                <a:spAutoFit/>
              </a:bodyPr>
              <a:lstStyle/>
              <a:p>
                <a:pPr>
                  <a:lnSpc>
                    <a:spcPct val="100000"/>
                  </a:lnSpc>
                </a:pPr>
                <a:r>
                  <a:rPr lang="en-US" altLang="zh-CN" b="0" i="1">
                    <a:solidFill>
                      <a:schemeClr val="tx1"/>
                    </a:solidFill>
                    <a:latin typeface="Times New Roman" pitchFamily="18" charset="0"/>
                  </a:rPr>
                  <a:t>A</a:t>
                </a:r>
                <a:endParaRPr lang="en-US" altLang="zh-CN" b="0">
                  <a:solidFill>
                    <a:schemeClr val="tx1"/>
                  </a:solidFill>
                  <a:latin typeface="Tahoma" pitchFamily="34" charset="0"/>
                </a:endParaRPr>
              </a:p>
            </p:txBody>
          </p:sp>
          <p:sp>
            <p:nvSpPr>
              <p:cNvPr id="39980" name="Text Box 20"/>
              <p:cNvSpPr txBox="1">
                <a:spLocks noChangeArrowheads="1"/>
              </p:cNvSpPr>
              <p:nvPr/>
            </p:nvSpPr>
            <p:spPr bwMode="auto">
              <a:xfrm>
                <a:off x="3647" y="2268"/>
                <a:ext cx="277" cy="288"/>
              </a:xfrm>
              <a:prstGeom prst="rect">
                <a:avLst/>
              </a:prstGeom>
              <a:noFill/>
              <a:ln w="9525">
                <a:noFill/>
                <a:miter lim="800000"/>
                <a:headEnd/>
                <a:tailEnd/>
              </a:ln>
            </p:spPr>
            <p:txBody>
              <a:bodyPr wrap="none">
                <a:spAutoFit/>
              </a:bodyPr>
              <a:lstStyle/>
              <a:p>
                <a:pPr>
                  <a:lnSpc>
                    <a:spcPct val="100000"/>
                  </a:lnSpc>
                </a:pPr>
                <a:r>
                  <a:rPr lang="en-US" altLang="zh-CN" b="0" i="1">
                    <a:solidFill>
                      <a:schemeClr val="tx1"/>
                    </a:solidFill>
                    <a:latin typeface="Times New Roman" pitchFamily="18" charset="0"/>
                  </a:rPr>
                  <a:t>B</a:t>
                </a:r>
                <a:endParaRPr lang="en-US" altLang="zh-CN" b="0">
                  <a:solidFill>
                    <a:schemeClr val="tx1"/>
                  </a:solidFill>
                  <a:latin typeface="Tahoma" pitchFamily="34" charset="0"/>
                </a:endParaRPr>
              </a:p>
            </p:txBody>
          </p:sp>
          <p:sp>
            <p:nvSpPr>
              <p:cNvPr id="39981" name="Text Box 21"/>
              <p:cNvSpPr txBox="1">
                <a:spLocks noChangeArrowheads="1"/>
              </p:cNvSpPr>
              <p:nvPr/>
            </p:nvSpPr>
            <p:spPr bwMode="auto">
              <a:xfrm>
                <a:off x="3647" y="2496"/>
                <a:ext cx="291" cy="288"/>
              </a:xfrm>
              <a:prstGeom prst="rect">
                <a:avLst/>
              </a:prstGeom>
              <a:noFill/>
              <a:ln w="9525">
                <a:noFill/>
                <a:miter lim="800000"/>
                <a:headEnd/>
                <a:tailEnd/>
              </a:ln>
            </p:spPr>
            <p:txBody>
              <a:bodyPr wrap="none">
                <a:spAutoFit/>
              </a:bodyPr>
              <a:lstStyle/>
              <a:p>
                <a:pPr>
                  <a:lnSpc>
                    <a:spcPct val="100000"/>
                  </a:lnSpc>
                </a:pPr>
                <a:r>
                  <a:rPr lang="en-US" altLang="zh-CN" b="0" i="1">
                    <a:solidFill>
                      <a:schemeClr val="tx1"/>
                    </a:solidFill>
                    <a:latin typeface="Times New Roman" pitchFamily="18" charset="0"/>
                  </a:rPr>
                  <a:t>C</a:t>
                </a:r>
                <a:endParaRPr lang="en-US" altLang="zh-CN" b="0">
                  <a:solidFill>
                    <a:schemeClr val="tx1"/>
                  </a:solidFill>
                  <a:latin typeface="Tahoma" pitchFamily="34" charset="0"/>
                </a:endParaRPr>
              </a:p>
            </p:txBody>
          </p:sp>
          <p:sp>
            <p:nvSpPr>
              <p:cNvPr id="39982" name="Text Box 22"/>
              <p:cNvSpPr txBox="1">
                <a:spLocks noChangeArrowheads="1"/>
              </p:cNvSpPr>
              <p:nvPr/>
            </p:nvSpPr>
            <p:spPr bwMode="auto">
              <a:xfrm>
                <a:off x="960" y="1908"/>
                <a:ext cx="380" cy="518"/>
              </a:xfrm>
              <a:prstGeom prst="rect">
                <a:avLst/>
              </a:prstGeom>
              <a:noFill/>
              <a:ln w="9525">
                <a:noFill/>
                <a:miter lim="800000"/>
                <a:headEnd/>
                <a:tailEnd/>
              </a:ln>
            </p:spPr>
            <p:txBody>
              <a:bodyPr wrap="none">
                <a:spAutoFit/>
              </a:bodyPr>
              <a:lstStyle/>
              <a:p>
                <a:pPr>
                  <a:lnSpc>
                    <a:spcPct val="100000"/>
                  </a:lnSpc>
                </a:pPr>
                <a:r>
                  <a:rPr lang="en-US" altLang="zh-CN" b="0" i="1" u="sng">
                    <a:solidFill>
                      <a:schemeClr val="tx1"/>
                    </a:solidFill>
                    <a:latin typeface="Times New Roman" pitchFamily="18" charset="0"/>
                  </a:rPr>
                  <a:t>U</a:t>
                </a:r>
                <a:r>
                  <a:rPr lang="en-US" altLang="zh-CN" b="0" baseline="-25000">
                    <a:solidFill>
                      <a:schemeClr val="tx1"/>
                    </a:solidFill>
                    <a:latin typeface="Times New Roman" pitchFamily="18" charset="0"/>
                  </a:rPr>
                  <a:t>d</a:t>
                </a:r>
                <a:endParaRPr lang="en-US" altLang="zh-CN" b="0" u="sng" baseline="-25000">
                  <a:solidFill>
                    <a:schemeClr val="tx1"/>
                  </a:solidFill>
                  <a:latin typeface="Times New Roman" pitchFamily="18" charset="0"/>
                </a:endParaRPr>
              </a:p>
              <a:p>
                <a:pPr>
                  <a:lnSpc>
                    <a:spcPct val="100000"/>
                  </a:lnSpc>
                </a:pPr>
                <a:r>
                  <a:rPr lang="en-US" altLang="zh-CN" b="0">
                    <a:solidFill>
                      <a:schemeClr val="tx1"/>
                    </a:solidFill>
                    <a:latin typeface="Times New Roman" pitchFamily="18" charset="0"/>
                  </a:rPr>
                  <a:t> 2</a:t>
                </a:r>
                <a:endParaRPr lang="en-US" altLang="zh-CN" b="0">
                  <a:solidFill>
                    <a:schemeClr val="tx1"/>
                  </a:solidFill>
                  <a:latin typeface="Tahoma" pitchFamily="34" charset="0"/>
                </a:endParaRPr>
              </a:p>
            </p:txBody>
          </p:sp>
          <p:sp>
            <p:nvSpPr>
              <p:cNvPr id="39983" name="Text Box 23"/>
              <p:cNvSpPr txBox="1">
                <a:spLocks noChangeArrowheads="1"/>
              </p:cNvSpPr>
              <p:nvPr/>
            </p:nvSpPr>
            <p:spPr bwMode="auto">
              <a:xfrm>
                <a:off x="960" y="2650"/>
                <a:ext cx="380" cy="518"/>
              </a:xfrm>
              <a:prstGeom prst="rect">
                <a:avLst/>
              </a:prstGeom>
              <a:noFill/>
              <a:ln w="9525">
                <a:noFill/>
                <a:miter lim="800000"/>
                <a:headEnd/>
                <a:tailEnd/>
              </a:ln>
            </p:spPr>
            <p:txBody>
              <a:bodyPr wrap="none">
                <a:spAutoFit/>
              </a:bodyPr>
              <a:lstStyle/>
              <a:p>
                <a:pPr>
                  <a:lnSpc>
                    <a:spcPct val="100000"/>
                  </a:lnSpc>
                </a:pPr>
                <a:r>
                  <a:rPr lang="en-US" altLang="zh-CN" b="0" i="1" u="sng">
                    <a:solidFill>
                      <a:schemeClr val="tx1"/>
                    </a:solidFill>
                    <a:latin typeface="Times New Roman" pitchFamily="18" charset="0"/>
                  </a:rPr>
                  <a:t>U</a:t>
                </a:r>
                <a:r>
                  <a:rPr lang="en-US" altLang="zh-CN" b="0" baseline="-25000">
                    <a:solidFill>
                      <a:schemeClr val="tx1"/>
                    </a:solidFill>
                    <a:latin typeface="Times New Roman" pitchFamily="18" charset="0"/>
                  </a:rPr>
                  <a:t>d</a:t>
                </a:r>
                <a:endParaRPr lang="en-US" altLang="zh-CN" b="0" u="sng" baseline="-25000">
                  <a:solidFill>
                    <a:schemeClr val="tx1"/>
                  </a:solidFill>
                  <a:latin typeface="Times New Roman" pitchFamily="18" charset="0"/>
                </a:endParaRPr>
              </a:p>
              <a:p>
                <a:pPr>
                  <a:lnSpc>
                    <a:spcPct val="100000"/>
                  </a:lnSpc>
                </a:pPr>
                <a:r>
                  <a:rPr lang="en-US" altLang="zh-CN" b="0">
                    <a:solidFill>
                      <a:schemeClr val="tx1"/>
                    </a:solidFill>
                    <a:latin typeface="Times New Roman" pitchFamily="18" charset="0"/>
                  </a:rPr>
                  <a:t> 2</a:t>
                </a:r>
                <a:endParaRPr lang="en-US" altLang="zh-CN" b="0">
                  <a:solidFill>
                    <a:schemeClr val="tx1"/>
                  </a:solidFill>
                  <a:latin typeface="Tahoma" pitchFamily="34" charset="0"/>
                </a:endParaRPr>
              </a:p>
            </p:txBody>
          </p:sp>
          <p:sp>
            <p:nvSpPr>
              <p:cNvPr id="39984" name="Text Box 24"/>
              <p:cNvSpPr txBox="1">
                <a:spLocks noChangeArrowheads="1"/>
              </p:cNvSpPr>
              <p:nvPr/>
            </p:nvSpPr>
            <p:spPr bwMode="auto">
              <a:xfrm>
                <a:off x="4112" y="1944"/>
                <a:ext cx="277" cy="288"/>
              </a:xfrm>
              <a:prstGeom prst="rect">
                <a:avLst/>
              </a:prstGeom>
              <a:noFill/>
              <a:ln w="9525">
                <a:noFill/>
                <a:miter lim="800000"/>
                <a:headEnd/>
                <a:tailEnd/>
              </a:ln>
            </p:spPr>
            <p:txBody>
              <a:bodyPr wrap="none">
                <a:spAutoFit/>
              </a:bodyPr>
              <a:lstStyle/>
              <a:p>
                <a:pPr>
                  <a:lnSpc>
                    <a:spcPct val="100000"/>
                  </a:lnSpc>
                </a:pPr>
                <a:r>
                  <a:rPr lang="en-US" altLang="zh-CN" b="0" i="1">
                    <a:solidFill>
                      <a:schemeClr val="tx1"/>
                    </a:solidFill>
                    <a:latin typeface="Times New Roman" pitchFamily="18" charset="0"/>
                  </a:rPr>
                  <a:t>R</a:t>
                </a:r>
                <a:endParaRPr lang="en-US" altLang="zh-CN" b="0">
                  <a:solidFill>
                    <a:schemeClr val="tx1"/>
                  </a:solidFill>
                  <a:latin typeface="Tahoma" pitchFamily="34" charset="0"/>
                </a:endParaRPr>
              </a:p>
            </p:txBody>
          </p:sp>
          <p:sp>
            <p:nvSpPr>
              <p:cNvPr id="39985" name="Text Box 25"/>
              <p:cNvSpPr txBox="1">
                <a:spLocks noChangeArrowheads="1"/>
              </p:cNvSpPr>
              <p:nvPr/>
            </p:nvSpPr>
            <p:spPr bwMode="auto">
              <a:xfrm>
                <a:off x="4759" y="1944"/>
                <a:ext cx="265" cy="288"/>
              </a:xfrm>
              <a:prstGeom prst="rect">
                <a:avLst/>
              </a:prstGeom>
              <a:noFill/>
              <a:ln w="9525">
                <a:noFill/>
                <a:miter lim="800000"/>
                <a:headEnd/>
                <a:tailEnd/>
              </a:ln>
            </p:spPr>
            <p:txBody>
              <a:bodyPr wrap="none">
                <a:spAutoFit/>
              </a:bodyPr>
              <a:lstStyle/>
              <a:p>
                <a:pPr>
                  <a:lnSpc>
                    <a:spcPct val="100000"/>
                  </a:lnSpc>
                </a:pPr>
                <a:r>
                  <a:rPr lang="en-US" altLang="zh-CN" b="0" i="1">
                    <a:solidFill>
                      <a:schemeClr val="tx1"/>
                    </a:solidFill>
                    <a:latin typeface="Times New Roman" pitchFamily="18" charset="0"/>
                  </a:rPr>
                  <a:t>L</a:t>
                </a:r>
                <a:endParaRPr lang="en-US" altLang="zh-CN" b="0">
                  <a:solidFill>
                    <a:schemeClr val="tx1"/>
                  </a:solidFill>
                  <a:latin typeface="Tahoma" pitchFamily="34" charset="0"/>
                </a:endParaRPr>
              </a:p>
            </p:txBody>
          </p:sp>
        </p:grpSp>
        <p:sp>
          <p:nvSpPr>
            <p:cNvPr id="39951" name="Rectangle 27"/>
            <p:cNvSpPr>
              <a:spLocks noChangeArrowheads="1"/>
            </p:cNvSpPr>
            <p:nvPr/>
          </p:nvSpPr>
          <p:spPr bwMode="auto">
            <a:xfrm>
              <a:off x="2240" y="1877"/>
              <a:ext cx="228" cy="317"/>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sp>
          <p:nvSpPr>
            <p:cNvPr id="39952" name="Line 28"/>
            <p:cNvSpPr>
              <a:spLocks noChangeShapeType="1"/>
            </p:cNvSpPr>
            <p:nvPr/>
          </p:nvSpPr>
          <p:spPr bwMode="auto">
            <a:xfrm flipH="1">
              <a:off x="2240" y="1992"/>
              <a:ext cx="191" cy="0"/>
            </a:xfrm>
            <a:prstGeom prst="line">
              <a:avLst/>
            </a:prstGeom>
            <a:noFill/>
            <a:ln w="25400">
              <a:solidFill>
                <a:schemeClr val="tx1"/>
              </a:solidFill>
              <a:miter lim="800000"/>
              <a:headEnd/>
              <a:tailEnd/>
            </a:ln>
          </p:spPr>
          <p:txBody>
            <a:bodyPr/>
            <a:lstStyle/>
            <a:p>
              <a:endParaRPr lang="zh-CN" altLang="en-US"/>
            </a:p>
          </p:txBody>
        </p:sp>
        <p:sp>
          <p:nvSpPr>
            <p:cNvPr id="39953" name="Line 29"/>
            <p:cNvSpPr>
              <a:spLocks noChangeShapeType="1"/>
            </p:cNvSpPr>
            <p:nvPr/>
          </p:nvSpPr>
          <p:spPr bwMode="auto">
            <a:xfrm flipH="1">
              <a:off x="2238" y="2062"/>
              <a:ext cx="191" cy="0"/>
            </a:xfrm>
            <a:prstGeom prst="line">
              <a:avLst/>
            </a:prstGeom>
            <a:noFill/>
            <a:ln w="25400">
              <a:solidFill>
                <a:schemeClr val="tx1"/>
              </a:solidFill>
              <a:miter lim="800000"/>
              <a:headEnd/>
              <a:tailEnd/>
            </a:ln>
          </p:spPr>
          <p:txBody>
            <a:bodyPr/>
            <a:lstStyle/>
            <a:p>
              <a:endParaRPr lang="zh-CN" altLang="en-US"/>
            </a:p>
          </p:txBody>
        </p:sp>
        <p:sp>
          <p:nvSpPr>
            <p:cNvPr id="39954" name="Line 30"/>
            <p:cNvSpPr>
              <a:spLocks noChangeShapeType="1"/>
            </p:cNvSpPr>
            <p:nvPr/>
          </p:nvSpPr>
          <p:spPr bwMode="auto">
            <a:xfrm rot="5400000" flipH="1">
              <a:off x="2221" y="1871"/>
              <a:ext cx="227" cy="0"/>
            </a:xfrm>
            <a:prstGeom prst="line">
              <a:avLst/>
            </a:prstGeom>
            <a:noFill/>
            <a:ln w="25400">
              <a:solidFill>
                <a:schemeClr val="tx1"/>
              </a:solidFill>
              <a:miter lim="800000"/>
              <a:headEnd/>
              <a:tailEnd/>
            </a:ln>
          </p:spPr>
          <p:txBody>
            <a:bodyPr/>
            <a:lstStyle/>
            <a:p>
              <a:endParaRPr lang="zh-CN" altLang="en-US"/>
            </a:p>
          </p:txBody>
        </p:sp>
        <p:sp>
          <p:nvSpPr>
            <p:cNvPr id="39955" name="Line 31"/>
            <p:cNvSpPr>
              <a:spLocks noChangeShapeType="1"/>
            </p:cNvSpPr>
            <p:nvPr/>
          </p:nvSpPr>
          <p:spPr bwMode="auto">
            <a:xfrm rot="5400000" flipH="1">
              <a:off x="2221" y="2171"/>
              <a:ext cx="227" cy="0"/>
            </a:xfrm>
            <a:prstGeom prst="line">
              <a:avLst/>
            </a:prstGeom>
            <a:noFill/>
            <a:ln w="25400">
              <a:solidFill>
                <a:schemeClr val="tx1"/>
              </a:solidFill>
              <a:miter lim="800000"/>
              <a:headEnd/>
              <a:tailEnd/>
            </a:ln>
          </p:spPr>
          <p:txBody>
            <a:bodyPr/>
            <a:lstStyle/>
            <a:p>
              <a:endParaRPr lang="zh-CN" altLang="en-US"/>
            </a:p>
          </p:txBody>
        </p:sp>
        <p:grpSp>
          <p:nvGrpSpPr>
            <p:cNvPr id="39956" name="Group 32"/>
            <p:cNvGrpSpPr>
              <a:grpSpLocks/>
            </p:cNvGrpSpPr>
            <p:nvPr/>
          </p:nvGrpSpPr>
          <p:grpSpPr bwMode="auto">
            <a:xfrm>
              <a:off x="4247" y="1720"/>
              <a:ext cx="457" cy="181"/>
              <a:chOff x="4017" y="2151"/>
              <a:chExt cx="544" cy="181"/>
            </a:xfrm>
          </p:grpSpPr>
          <p:sp>
            <p:nvSpPr>
              <p:cNvPr id="39965" name="Rectangle 33"/>
              <p:cNvSpPr>
                <a:spLocks noChangeArrowheads="1"/>
              </p:cNvSpPr>
              <p:nvPr/>
            </p:nvSpPr>
            <p:spPr bwMode="auto">
              <a:xfrm>
                <a:off x="4066" y="2151"/>
                <a:ext cx="453" cy="181"/>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sp>
            <p:nvSpPr>
              <p:cNvPr id="39966" name="Line 34"/>
              <p:cNvSpPr>
                <a:spLocks noChangeShapeType="1"/>
              </p:cNvSpPr>
              <p:nvPr/>
            </p:nvSpPr>
            <p:spPr bwMode="auto">
              <a:xfrm>
                <a:off x="4017" y="2236"/>
                <a:ext cx="544" cy="0"/>
              </a:xfrm>
              <a:prstGeom prst="line">
                <a:avLst/>
              </a:prstGeom>
              <a:noFill/>
              <a:ln w="27305">
                <a:solidFill>
                  <a:schemeClr val="tx1"/>
                </a:solidFill>
                <a:miter lim="800000"/>
                <a:headEnd/>
                <a:tailEnd/>
              </a:ln>
            </p:spPr>
            <p:txBody>
              <a:bodyPr/>
              <a:lstStyle/>
              <a:p>
                <a:endParaRPr lang="zh-CN" altLang="en-US"/>
              </a:p>
            </p:txBody>
          </p:sp>
          <p:sp>
            <p:nvSpPr>
              <p:cNvPr id="39967" name="Rectangle 35"/>
              <p:cNvSpPr>
                <a:spLocks noChangeArrowheads="1"/>
              </p:cNvSpPr>
              <p:nvPr/>
            </p:nvSpPr>
            <p:spPr bwMode="auto">
              <a:xfrm>
                <a:off x="4080" y="2184"/>
                <a:ext cx="400" cy="96"/>
              </a:xfrm>
              <a:prstGeom prst="rect">
                <a:avLst/>
              </a:prstGeom>
              <a:solidFill>
                <a:schemeClr val="accent1"/>
              </a:solidFill>
              <a:ln w="19050">
                <a:solidFill>
                  <a:schemeClr val="tx1"/>
                </a:solidFill>
                <a:miter lim="800000"/>
                <a:headEnd/>
                <a:tailEnd/>
              </a:ln>
            </p:spPr>
            <p:txBody>
              <a:bodyPr wrap="none" anchor="ctr"/>
              <a:lstStyle/>
              <a:p>
                <a:pPr algn="ctr"/>
                <a:endParaRPr lang="zh-CN" altLang="en-US"/>
              </a:p>
            </p:txBody>
          </p:sp>
        </p:grpSp>
        <p:grpSp>
          <p:nvGrpSpPr>
            <p:cNvPr id="39957" name="Group 36"/>
            <p:cNvGrpSpPr>
              <a:grpSpLocks/>
            </p:cNvGrpSpPr>
            <p:nvPr/>
          </p:nvGrpSpPr>
          <p:grpSpPr bwMode="auto">
            <a:xfrm>
              <a:off x="4247" y="1955"/>
              <a:ext cx="457" cy="181"/>
              <a:chOff x="4017" y="2151"/>
              <a:chExt cx="544" cy="181"/>
            </a:xfrm>
          </p:grpSpPr>
          <p:sp>
            <p:nvSpPr>
              <p:cNvPr id="39962" name="Rectangle 37"/>
              <p:cNvSpPr>
                <a:spLocks noChangeArrowheads="1"/>
              </p:cNvSpPr>
              <p:nvPr/>
            </p:nvSpPr>
            <p:spPr bwMode="auto">
              <a:xfrm>
                <a:off x="4066" y="2151"/>
                <a:ext cx="453" cy="181"/>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sp>
            <p:nvSpPr>
              <p:cNvPr id="39963" name="Line 38"/>
              <p:cNvSpPr>
                <a:spLocks noChangeShapeType="1"/>
              </p:cNvSpPr>
              <p:nvPr/>
            </p:nvSpPr>
            <p:spPr bwMode="auto">
              <a:xfrm>
                <a:off x="4017" y="2236"/>
                <a:ext cx="544" cy="0"/>
              </a:xfrm>
              <a:prstGeom prst="line">
                <a:avLst/>
              </a:prstGeom>
              <a:noFill/>
              <a:ln w="27305">
                <a:solidFill>
                  <a:schemeClr val="tx1"/>
                </a:solidFill>
                <a:miter lim="800000"/>
                <a:headEnd/>
                <a:tailEnd/>
              </a:ln>
            </p:spPr>
            <p:txBody>
              <a:bodyPr/>
              <a:lstStyle/>
              <a:p>
                <a:endParaRPr lang="zh-CN" altLang="en-US"/>
              </a:p>
            </p:txBody>
          </p:sp>
          <p:sp>
            <p:nvSpPr>
              <p:cNvPr id="39964" name="Rectangle 39"/>
              <p:cNvSpPr>
                <a:spLocks noChangeArrowheads="1"/>
              </p:cNvSpPr>
              <p:nvPr/>
            </p:nvSpPr>
            <p:spPr bwMode="auto">
              <a:xfrm>
                <a:off x="4080" y="2184"/>
                <a:ext cx="400" cy="96"/>
              </a:xfrm>
              <a:prstGeom prst="rect">
                <a:avLst/>
              </a:prstGeom>
              <a:solidFill>
                <a:schemeClr val="accent1"/>
              </a:solidFill>
              <a:ln w="19050">
                <a:solidFill>
                  <a:schemeClr val="tx1"/>
                </a:solidFill>
                <a:miter lim="800000"/>
                <a:headEnd/>
                <a:tailEnd/>
              </a:ln>
            </p:spPr>
            <p:txBody>
              <a:bodyPr wrap="none" anchor="ctr"/>
              <a:lstStyle/>
              <a:p>
                <a:pPr algn="ctr"/>
                <a:endParaRPr lang="zh-CN" altLang="en-US"/>
              </a:p>
            </p:txBody>
          </p:sp>
        </p:grpSp>
        <p:grpSp>
          <p:nvGrpSpPr>
            <p:cNvPr id="39958" name="Group 40"/>
            <p:cNvGrpSpPr>
              <a:grpSpLocks/>
            </p:cNvGrpSpPr>
            <p:nvPr/>
          </p:nvGrpSpPr>
          <p:grpSpPr bwMode="auto">
            <a:xfrm>
              <a:off x="4252" y="2195"/>
              <a:ext cx="457" cy="181"/>
              <a:chOff x="4017" y="2151"/>
              <a:chExt cx="544" cy="181"/>
            </a:xfrm>
          </p:grpSpPr>
          <p:sp>
            <p:nvSpPr>
              <p:cNvPr id="39959" name="Rectangle 41"/>
              <p:cNvSpPr>
                <a:spLocks noChangeArrowheads="1"/>
              </p:cNvSpPr>
              <p:nvPr/>
            </p:nvSpPr>
            <p:spPr bwMode="auto">
              <a:xfrm>
                <a:off x="4066" y="2151"/>
                <a:ext cx="453" cy="181"/>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sp>
            <p:nvSpPr>
              <p:cNvPr id="39960" name="Line 42"/>
              <p:cNvSpPr>
                <a:spLocks noChangeShapeType="1"/>
              </p:cNvSpPr>
              <p:nvPr/>
            </p:nvSpPr>
            <p:spPr bwMode="auto">
              <a:xfrm>
                <a:off x="4017" y="2236"/>
                <a:ext cx="544" cy="0"/>
              </a:xfrm>
              <a:prstGeom prst="line">
                <a:avLst/>
              </a:prstGeom>
              <a:noFill/>
              <a:ln w="27305">
                <a:solidFill>
                  <a:schemeClr val="tx1"/>
                </a:solidFill>
                <a:miter lim="800000"/>
                <a:headEnd/>
                <a:tailEnd/>
              </a:ln>
            </p:spPr>
            <p:txBody>
              <a:bodyPr/>
              <a:lstStyle/>
              <a:p>
                <a:endParaRPr lang="zh-CN" altLang="en-US"/>
              </a:p>
            </p:txBody>
          </p:sp>
          <p:sp>
            <p:nvSpPr>
              <p:cNvPr id="39961" name="Rectangle 43"/>
              <p:cNvSpPr>
                <a:spLocks noChangeArrowheads="1"/>
              </p:cNvSpPr>
              <p:nvPr/>
            </p:nvSpPr>
            <p:spPr bwMode="auto">
              <a:xfrm>
                <a:off x="4080" y="2184"/>
                <a:ext cx="400" cy="96"/>
              </a:xfrm>
              <a:prstGeom prst="rect">
                <a:avLst/>
              </a:prstGeom>
              <a:solidFill>
                <a:schemeClr val="accent1"/>
              </a:solidFill>
              <a:ln w="19050">
                <a:solidFill>
                  <a:schemeClr val="tx1"/>
                </a:solidFill>
                <a:miter lim="800000"/>
                <a:headEnd/>
                <a:tailEnd/>
              </a:ln>
            </p:spPr>
            <p:txBody>
              <a:bodyPr wrap="none" anchor="ctr"/>
              <a:lstStyle/>
              <a:p>
                <a:pPr algn="ctr"/>
                <a:endParaRPr lang="zh-CN" altLang="en-US"/>
              </a:p>
            </p:txBody>
          </p:sp>
        </p:grpSp>
      </p:grpSp>
      <p:sp>
        <p:nvSpPr>
          <p:cNvPr id="501811" name="Rectangle 51"/>
          <p:cNvSpPr>
            <a:spLocks noChangeArrowheads="1"/>
          </p:cNvSpPr>
          <p:nvPr/>
        </p:nvSpPr>
        <p:spPr bwMode="auto">
          <a:xfrm>
            <a:off x="1800225" y="1182688"/>
            <a:ext cx="6164263" cy="457200"/>
          </a:xfrm>
          <a:prstGeom prst="rect">
            <a:avLst/>
          </a:prstGeom>
          <a:noFill/>
          <a:ln w="9525">
            <a:noFill/>
            <a:miter lim="800000"/>
          </a:ln>
          <a:effectLst/>
        </p:spPr>
        <p:txBody>
          <a:bodyPr wrap="none" anchor="ctr">
            <a:spAutoFit/>
          </a:bodyPr>
          <a:lstStyle/>
          <a:p>
            <a:pPr>
              <a:lnSpc>
                <a:spcPct val="100000"/>
              </a:lnSpc>
              <a:defRPr/>
            </a:pPr>
            <a:r>
              <a:rPr lang="zh-CN" altLang="en-US">
                <a:solidFill>
                  <a:srgbClr val="CC0000"/>
                </a:solidFill>
                <a:effectLst>
                  <a:outerShdw blurRad="38100" dist="38100" dir="2700000" algn="tl">
                    <a:srgbClr val="C0C0C0"/>
                  </a:outerShdw>
                </a:effectLst>
                <a:latin typeface="宋体" pitchFamily="2" charset="-122"/>
              </a:rPr>
              <a:t>有</a:t>
            </a:r>
            <a:r>
              <a:rPr lang="en-US" altLang="zh-CN">
                <a:solidFill>
                  <a:srgbClr val="CC0000"/>
                </a:solidFill>
                <a:effectLst>
                  <a:outerShdw blurRad="38100" dist="38100" dir="2700000" algn="tl">
                    <a:srgbClr val="C0C0C0"/>
                  </a:outerShdw>
                </a:effectLst>
                <a:latin typeface="宋体" pitchFamily="2" charset="-122"/>
              </a:rPr>
              <a:t>180°</a:t>
            </a:r>
            <a:r>
              <a:rPr lang="zh-CN" altLang="en-US">
                <a:solidFill>
                  <a:srgbClr val="CC0000"/>
                </a:solidFill>
                <a:effectLst>
                  <a:outerShdw blurRad="38100" dist="38100" dir="2700000" algn="tl">
                    <a:srgbClr val="C0C0C0"/>
                  </a:outerShdw>
                </a:effectLst>
                <a:latin typeface="宋体" pitchFamily="2" charset="-122"/>
              </a:rPr>
              <a:t>导通型和</a:t>
            </a:r>
            <a:r>
              <a:rPr lang="en-US" altLang="zh-CN">
                <a:solidFill>
                  <a:srgbClr val="CC0000"/>
                </a:solidFill>
                <a:effectLst>
                  <a:outerShdw blurRad="38100" dist="38100" dir="2700000" algn="tl">
                    <a:srgbClr val="C0C0C0"/>
                  </a:outerShdw>
                </a:effectLst>
                <a:latin typeface="宋体" pitchFamily="2" charset="-122"/>
              </a:rPr>
              <a:t>120°</a:t>
            </a:r>
            <a:r>
              <a:rPr lang="zh-CN" altLang="en-US">
                <a:solidFill>
                  <a:srgbClr val="CC0000"/>
                </a:solidFill>
                <a:effectLst>
                  <a:outerShdw blurRad="38100" dist="38100" dir="2700000" algn="tl">
                    <a:srgbClr val="C0C0C0"/>
                  </a:outerShdw>
                </a:effectLst>
                <a:latin typeface="宋体" pitchFamily="2" charset="-122"/>
              </a:rPr>
              <a:t>导通型两种换流方式</a:t>
            </a:r>
            <a:r>
              <a:rPr lang="zh-CN" altLang="de-DE">
                <a:solidFill>
                  <a:srgbClr val="CC0000"/>
                </a:solidFill>
                <a:effectLst>
                  <a:outerShdw blurRad="38100" dist="38100" dir="2700000" algn="tl">
                    <a:srgbClr val="C0C0C0"/>
                  </a:outerShdw>
                </a:effectLst>
                <a:latin typeface="宋体" pitchFamily="2" charset="-122"/>
              </a:rPr>
              <a:t> </a:t>
            </a:r>
          </a:p>
        </p:txBody>
      </p:sp>
      <p:sp>
        <p:nvSpPr>
          <p:cNvPr id="501813" name="Rectangle 53"/>
          <p:cNvSpPr>
            <a:spLocks noChangeArrowheads="1"/>
          </p:cNvSpPr>
          <p:nvPr/>
        </p:nvSpPr>
        <p:spPr bwMode="auto">
          <a:xfrm>
            <a:off x="1698625" y="5407025"/>
            <a:ext cx="7445375" cy="1371600"/>
          </a:xfrm>
          <a:prstGeom prst="rect">
            <a:avLst/>
          </a:prstGeom>
          <a:noFill/>
          <a:ln w="9525">
            <a:noFill/>
            <a:miter lim="800000"/>
          </a:ln>
          <a:effectLst/>
        </p:spPr>
        <p:txBody>
          <a:bodyPr>
            <a:spAutoFit/>
          </a:bodyPr>
          <a:lstStyle/>
          <a:p>
            <a:pPr>
              <a:lnSpc>
                <a:spcPct val="100000"/>
              </a:lnSpc>
              <a:spcBef>
                <a:spcPct val="20000"/>
              </a:spcBef>
              <a:buFontTx/>
              <a:buNone/>
              <a:defRPr/>
            </a:pPr>
            <a:r>
              <a:rPr lang="en-US" altLang="zh-CN" sz="2000">
                <a:solidFill>
                  <a:srgbClr val="CC0000"/>
                </a:solidFill>
                <a:effectLst>
                  <a:outerShdw blurRad="38100" dist="38100" dir="2700000" algn="tl">
                    <a:srgbClr val="C0C0C0"/>
                  </a:outerShdw>
                </a:effectLst>
                <a:latin typeface="Times New Roman" panose="02020603050405020304" pitchFamily="18" charset="0"/>
                <a:sym typeface="+mn-ea"/>
              </a:rPr>
              <a:t>180°</a:t>
            </a:r>
            <a:r>
              <a:rPr lang="zh-CN" altLang="en-US" sz="2000">
                <a:solidFill>
                  <a:srgbClr val="CC0000"/>
                </a:solidFill>
                <a:effectLst>
                  <a:outerShdw blurRad="38100" dist="38100" dir="2700000" algn="tl">
                    <a:srgbClr val="C0C0C0"/>
                  </a:outerShdw>
                </a:effectLst>
                <a:latin typeface="Times New Roman" panose="02020603050405020304" pitchFamily="18" charset="0"/>
                <a:sym typeface="+mn-ea"/>
              </a:rPr>
              <a:t>导通型控制方式：</a:t>
            </a:r>
            <a:r>
              <a:rPr lang="zh-CN" altLang="en-US" sz="2000">
                <a:solidFill>
                  <a:schemeClr val="tx1"/>
                </a:solidFill>
                <a:latin typeface="Times New Roman" panose="02020603050405020304" pitchFamily="18" charset="0"/>
                <a:sym typeface="+mn-ea"/>
              </a:rPr>
              <a:t>同一桥臂上、下两管之间互相换流的逆变器称作</a:t>
            </a:r>
            <a:r>
              <a:rPr lang="en-US" altLang="zh-CN" sz="2000">
                <a:solidFill>
                  <a:schemeClr val="tx1"/>
                </a:solidFill>
                <a:latin typeface="Times New Roman" panose="02020603050405020304" pitchFamily="18" charset="0"/>
                <a:sym typeface="+mn-ea"/>
              </a:rPr>
              <a:t>180°</a:t>
            </a:r>
            <a:r>
              <a:rPr lang="zh-CN" altLang="en-US" sz="2000">
                <a:solidFill>
                  <a:schemeClr val="tx1"/>
                </a:solidFill>
                <a:latin typeface="Times New Roman" panose="02020603050405020304" pitchFamily="18" charset="0"/>
                <a:sym typeface="+mn-ea"/>
              </a:rPr>
              <a:t>导通型逆变器。</a:t>
            </a:r>
          </a:p>
          <a:p>
            <a:pPr>
              <a:lnSpc>
                <a:spcPct val="100000"/>
              </a:lnSpc>
              <a:spcBef>
                <a:spcPct val="20000"/>
              </a:spcBef>
              <a:buFontTx/>
              <a:buNone/>
              <a:defRPr/>
            </a:pPr>
            <a:r>
              <a:rPr lang="en-US" altLang="zh-CN" sz="2000">
                <a:solidFill>
                  <a:srgbClr val="CC0000"/>
                </a:solidFill>
                <a:effectLst>
                  <a:outerShdw blurRad="38100" dist="38100" dir="2700000" algn="tl">
                    <a:srgbClr val="C0C0C0"/>
                  </a:outerShdw>
                </a:effectLst>
                <a:latin typeface="Times New Roman" panose="02020603050405020304" pitchFamily="18" charset="0"/>
                <a:sym typeface="+mn-ea"/>
              </a:rPr>
              <a:t>120°</a:t>
            </a:r>
            <a:r>
              <a:rPr lang="zh-CN" altLang="en-US" sz="2000">
                <a:solidFill>
                  <a:srgbClr val="CC0000"/>
                </a:solidFill>
                <a:effectLst>
                  <a:outerShdw blurRad="38100" dist="38100" dir="2700000" algn="tl">
                    <a:srgbClr val="C0C0C0"/>
                  </a:outerShdw>
                </a:effectLst>
                <a:latin typeface="Times New Roman" panose="02020603050405020304" pitchFamily="18" charset="0"/>
                <a:sym typeface="+mn-ea"/>
              </a:rPr>
              <a:t>导通型控制方式：</a:t>
            </a:r>
            <a:r>
              <a:rPr lang="zh-CN" altLang="en-US" sz="2000">
                <a:solidFill>
                  <a:schemeClr val="tx1"/>
                </a:solidFill>
                <a:latin typeface="Times New Roman" panose="02020603050405020304" pitchFamily="18" charset="0"/>
                <a:sym typeface="+mn-ea"/>
              </a:rPr>
              <a:t>不同桥臂中同一排左、右两管之间进行的。</a:t>
            </a:r>
          </a:p>
        </p:txBody>
      </p:sp>
      <p:sp>
        <p:nvSpPr>
          <p:cNvPr id="50"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51"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52"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53"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54"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55"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3"/>
          <p:cNvSpPr>
            <a:spLocks noChangeArrowheads="1"/>
          </p:cNvSpPr>
          <p:nvPr/>
        </p:nvSpPr>
        <p:spPr bwMode="auto">
          <a:xfrm>
            <a:off x="1687513" y="957263"/>
            <a:ext cx="7456487" cy="1616075"/>
          </a:xfrm>
          <a:prstGeom prst="rect">
            <a:avLst/>
          </a:prstGeom>
          <a:noFill/>
          <a:ln w="9525">
            <a:noFill/>
            <a:miter lim="800000"/>
            <a:headEnd/>
            <a:tailEnd/>
          </a:ln>
        </p:spPr>
        <p:txBody>
          <a:bodyPr anchor="ctr">
            <a:spAutoFit/>
          </a:bodyPr>
          <a:lstStyle/>
          <a:p>
            <a:pPr algn="just">
              <a:lnSpc>
                <a:spcPct val="100000"/>
              </a:lnSpc>
              <a:buClr>
                <a:schemeClr val="folHlink"/>
              </a:buClr>
              <a:buSzPct val="75000"/>
              <a:buFont typeface="Wingdings" pitchFamily="2" charset="2"/>
              <a:buNone/>
            </a:pPr>
            <a:r>
              <a:rPr lang="zh-CN" altLang="en-US" sz="2000">
                <a:solidFill>
                  <a:schemeClr val="tx1"/>
                </a:solidFill>
                <a:latin typeface="Times New Roman" pitchFamily="18" charset="0"/>
              </a:rPr>
              <a:t>现代变频器中用得最多的控制技术是脉冲宽度调制（</a:t>
            </a:r>
            <a:r>
              <a:rPr lang="en-US" altLang="zh-CN" sz="2000">
                <a:solidFill>
                  <a:schemeClr val="tx1"/>
                </a:solidFill>
                <a:latin typeface="Times New Roman" pitchFamily="18" charset="0"/>
              </a:rPr>
              <a:t>Pulse Width Modulation</a:t>
            </a:r>
            <a:r>
              <a:rPr lang="zh-CN" altLang="en-US" sz="2000">
                <a:solidFill>
                  <a:schemeClr val="tx1"/>
                </a:solidFill>
                <a:latin typeface="Times New Roman" pitchFamily="18" charset="0"/>
              </a:rPr>
              <a:t>），简称</a:t>
            </a:r>
            <a:r>
              <a:rPr lang="en-US" altLang="zh-CN" sz="2000">
                <a:solidFill>
                  <a:schemeClr val="tx1"/>
                </a:solidFill>
                <a:latin typeface="Times New Roman" pitchFamily="18" charset="0"/>
              </a:rPr>
              <a:t>PWM</a:t>
            </a:r>
            <a:r>
              <a:rPr lang="zh-CN" altLang="en-US" sz="2000">
                <a:solidFill>
                  <a:schemeClr val="tx1"/>
                </a:solidFill>
                <a:latin typeface="Times New Roman" pitchFamily="18" charset="0"/>
              </a:rPr>
              <a:t>。</a:t>
            </a:r>
          </a:p>
          <a:p>
            <a:pPr algn="just">
              <a:lnSpc>
                <a:spcPct val="100000"/>
              </a:lnSpc>
              <a:buClr>
                <a:schemeClr val="folHlink"/>
              </a:buClr>
              <a:buSzPct val="75000"/>
              <a:buFont typeface="Wingdings" pitchFamily="2" charset="2"/>
              <a:buNone/>
            </a:pPr>
            <a:r>
              <a:rPr lang="zh-CN" altLang="en-US" sz="2000">
                <a:solidFill>
                  <a:schemeClr val="tx1"/>
                </a:solidFill>
                <a:latin typeface="Times New Roman" pitchFamily="18" charset="0"/>
              </a:rPr>
              <a:t>基本思想：是控制逆变器中电力电子器件的开通或关断，输出电压为幅值相等、宽度按一定规律变化的脉冲序列，用这样的高频脉冲序列代替期望的输出电压。</a:t>
            </a:r>
          </a:p>
        </p:txBody>
      </p:sp>
      <p:sp>
        <p:nvSpPr>
          <p:cNvPr id="120835" name="Rectangle 11"/>
          <p:cNvSpPr>
            <a:spLocks noChangeArrowheads="1"/>
          </p:cNvSpPr>
          <p:nvPr/>
        </p:nvSpPr>
        <p:spPr bwMode="auto">
          <a:xfrm>
            <a:off x="1697038" y="168275"/>
            <a:ext cx="5662612" cy="762000"/>
          </a:xfrm>
          <a:prstGeom prst="rect">
            <a:avLst/>
          </a:prstGeom>
          <a:noFill/>
          <a:ln w="9525">
            <a:noFill/>
            <a:miter lim="800000"/>
            <a:headEnd/>
            <a:tailEnd/>
          </a:ln>
        </p:spPr>
        <p:txBody>
          <a:bodyPr lIns="0" tIns="0" bIns="0" anchor="ctr"/>
          <a:lstStyle/>
          <a:p>
            <a:pPr marL="838200" indent="-838200"/>
            <a:r>
              <a:rPr lang="en-US" altLang="zh-CN" sz="2800">
                <a:solidFill>
                  <a:schemeClr val="tx1"/>
                </a:solidFill>
                <a:latin typeface="Arial" pitchFamily="34" charset="0"/>
              </a:rPr>
              <a:t>6.4.1 PWM</a:t>
            </a:r>
            <a:r>
              <a:rPr lang="zh-CN" altLang="en-US" sz="2800">
                <a:solidFill>
                  <a:schemeClr val="tx1"/>
                </a:solidFill>
                <a:latin typeface="Arial" pitchFamily="34" charset="0"/>
              </a:rPr>
              <a:t>变频器主回路</a:t>
            </a:r>
          </a:p>
        </p:txBody>
      </p:sp>
      <p:sp>
        <p:nvSpPr>
          <p:cNvPr id="120836" name="Rectangle 12"/>
          <p:cNvSpPr>
            <a:spLocks noChangeArrowheads="1"/>
          </p:cNvSpPr>
          <p:nvPr/>
        </p:nvSpPr>
        <p:spPr bwMode="auto">
          <a:xfrm>
            <a:off x="2016125" y="6070600"/>
            <a:ext cx="7127875" cy="396875"/>
          </a:xfrm>
          <a:prstGeom prst="rect">
            <a:avLst/>
          </a:prstGeom>
          <a:noFill/>
          <a:ln w="9525">
            <a:noFill/>
            <a:miter lim="800000"/>
            <a:headEnd/>
            <a:tailEnd/>
          </a:ln>
        </p:spPr>
        <p:txBody>
          <a:bodyPr anchor="ctr">
            <a:spAutoFit/>
          </a:bodyPr>
          <a:lstStyle/>
          <a:p>
            <a:pPr algn="ctr">
              <a:lnSpc>
                <a:spcPct val="100000"/>
              </a:lnSpc>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6-15  </a:t>
            </a:r>
            <a:r>
              <a:rPr lang="zh-CN" altLang="en-US" sz="2000">
                <a:solidFill>
                  <a:schemeClr val="tx1"/>
                </a:solidFill>
                <a:latin typeface="Times New Roman" pitchFamily="18" charset="0"/>
              </a:rPr>
              <a:t>交</a:t>
            </a:r>
            <a:r>
              <a:rPr lang="en-US" altLang="zh-CN" sz="2000">
                <a:solidFill>
                  <a:schemeClr val="tx1"/>
                </a:solidFill>
                <a:latin typeface="Times New Roman" pitchFamily="18" charset="0"/>
              </a:rPr>
              <a:t>-</a:t>
            </a:r>
            <a:r>
              <a:rPr lang="zh-CN" altLang="en-US" sz="2000">
                <a:solidFill>
                  <a:schemeClr val="tx1"/>
                </a:solidFill>
                <a:latin typeface="Times New Roman" pitchFamily="18" charset="0"/>
              </a:rPr>
              <a:t>直</a:t>
            </a:r>
            <a:r>
              <a:rPr lang="en-US" altLang="zh-CN" sz="2000">
                <a:solidFill>
                  <a:schemeClr val="tx1"/>
                </a:solidFill>
                <a:latin typeface="Times New Roman" pitchFamily="18" charset="0"/>
              </a:rPr>
              <a:t>-</a:t>
            </a:r>
            <a:r>
              <a:rPr lang="zh-CN" altLang="en-US" sz="2000">
                <a:solidFill>
                  <a:schemeClr val="tx1"/>
                </a:solidFill>
                <a:latin typeface="Times New Roman" pitchFamily="18" charset="0"/>
              </a:rPr>
              <a:t>交变频器主回路结构图</a:t>
            </a:r>
          </a:p>
        </p:txBody>
      </p:sp>
      <p:pic>
        <p:nvPicPr>
          <p:cNvPr id="120837" name="Picture 13" descr="0515"/>
          <p:cNvPicPr>
            <a:picLocks noChangeAspect="1" noChangeArrowheads="1"/>
          </p:cNvPicPr>
          <p:nvPr/>
        </p:nvPicPr>
        <p:blipFill>
          <a:blip r:embed="rId2" cstate="print"/>
          <a:srcRect/>
          <a:stretch>
            <a:fillRect/>
          </a:stretch>
        </p:blipFill>
        <p:spPr bwMode="auto">
          <a:xfrm>
            <a:off x="1884363" y="3101975"/>
            <a:ext cx="7259637" cy="2068513"/>
          </a:xfrm>
          <a:prstGeom prst="rect">
            <a:avLst/>
          </a:prstGeom>
          <a:noFill/>
          <a:ln w="9525">
            <a:noFill/>
            <a:miter lim="800000"/>
            <a:headEnd/>
            <a:tailEnd/>
          </a:ln>
        </p:spPr>
      </p:pic>
      <p:sp>
        <p:nvSpPr>
          <p:cNvPr id="13"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3"/>
          <p:cNvSpPr>
            <a:spLocks noChangeArrowheads="1"/>
          </p:cNvSpPr>
          <p:nvPr/>
        </p:nvSpPr>
        <p:spPr bwMode="auto">
          <a:xfrm>
            <a:off x="1711325" y="1004888"/>
            <a:ext cx="7432675" cy="1477962"/>
          </a:xfrm>
          <a:prstGeom prst="rect">
            <a:avLst/>
          </a:prstGeom>
          <a:solidFill>
            <a:schemeClr val="bg1"/>
          </a:solidFill>
          <a:ln w="9525">
            <a:noFill/>
            <a:miter lim="800000"/>
          </a:ln>
        </p:spPr>
        <p:txBody>
          <a:bodyPr anchor="ctr">
            <a:spAutoFit/>
          </a:bodyPr>
          <a:lstStyle/>
          <a:p>
            <a:pPr>
              <a:lnSpc>
                <a:spcPct val="100000"/>
              </a:lnSpc>
              <a:spcBef>
                <a:spcPts val="1800"/>
              </a:spcBef>
              <a:buClr>
                <a:schemeClr val="folHlink"/>
              </a:buClr>
              <a:buSzPct val="75000"/>
              <a:buFontTx/>
              <a:buNone/>
              <a:defRPr/>
            </a:pPr>
            <a:r>
              <a:rPr lang="zh-CN" altLang="en-US" sz="2000" dirty="0">
                <a:solidFill>
                  <a:srgbClr val="C00000"/>
                </a:solidFill>
                <a:effectLst>
                  <a:outerShdw blurRad="38100" dist="38100" dir="2700000" algn="tl">
                    <a:srgbClr val="000000">
                      <a:alpha val="43137"/>
                    </a:srgbClr>
                  </a:outerShdw>
                </a:effectLst>
                <a:sym typeface="+mn-ea"/>
              </a:rPr>
              <a:t>左边</a:t>
            </a:r>
            <a:r>
              <a:rPr lang="zh-CN" altLang="en-US" sz="2000" dirty="0">
                <a:solidFill>
                  <a:schemeClr val="tx1"/>
                </a:solidFill>
                <a:sym typeface="+mn-ea"/>
              </a:rPr>
              <a:t>是</a:t>
            </a:r>
            <a:r>
              <a:rPr lang="zh-CN" altLang="en-US" sz="2000" dirty="0">
                <a:solidFill>
                  <a:srgbClr val="0000FF"/>
                </a:solidFill>
                <a:effectLst>
                  <a:outerShdw blurRad="38100" dist="38100" dir="2700000" algn="tl">
                    <a:srgbClr val="000000">
                      <a:alpha val="43137"/>
                    </a:srgbClr>
                  </a:outerShdw>
                </a:effectLst>
                <a:sym typeface="+mn-ea"/>
              </a:rPr>
              <a:t>不可控整流桥</a:t>
            </a:r>
            <a:r>
              <a:rPr lang="zh-CN" altLang="en-US" sz="2000" dirty="0">
                <a:solidFill>
                  <a:schemeClr val="tx1"/>
                </a:solidFill>
                <a:sym typeface="+mn-ea"/>
              </a:rPr>
              <a:t>，将三相交流电整流成电压恒定的直流电压。</a:t>
            </a:r>
          </a:p>
          <a:p>
            <a:pPr>
              <a:lnSpc>
                <a:spcPct val="100000"/>
              </a:lnSpc>
              <a:spcBef>
                <a:spcPts val="1800"/>
              </a:spcBef>
              <a:buClr>
                <a:schemeClr val="folHlink"/>
              </a:buClr>
              <a:buSzPct val="75000"/>
              <a:buFontTx/>
              <a:buNone/>
              <a:defRPr/>
            </a:pPr>
            <a:r>
              <a:rPr lang="zh-CN" altLang="en-US" sz="2000" dirty="0">
                <a:solidFill>
                  <a:srgbClr val="C00000"/>
                </a:solidFill>
                <a:effectLst>
                  <a:outerShdw blurRad="38100" dist="38100" dir="2700000" algn="tl">
                    <a:srgbClr val="000000">
                      <a:alpha val="43137"/>
                    </a:srgbClr>
                  </a:outerShdw>
                </a:effectLst>
                <a:sym typeface="+mn-ea"/>
              </a:rPr>
              <a:t>右边</a:t>
            </a:r>
            <a:r>
              <a:rPr lang="zh-CN" altLang="en-US" sz="2000" dirty="0">
                <a:solidFill>
                  <a:schemeClr val="tx1"/>
                </a:solidFill>
                <a:sym typeface="+mn-ea"/>
              </a:rPr>
              <a:t>是</a:t>
            </a:r>
            <a:r>
              <a:rPr lang="zh-CN" altLang="en-US" sz="2000" dirty="0">
                <a:solidFill>
                  <a:srgbClr val="0000FF"/>
                </a:solidFill>
                <a:effectLst>
                  <a:outerShdw blurRad="38100" dist="38100" dir="2700000" algn="tl">
                    <a:srgbClr val="000000">
                      <a:alpha val="43137"/>
                    </a:srgbClr>
                  </a:outerShdw>
                </a:effectLst>
                <a:sym typeface="+mn-ea"/>
              </a:rPr>
              <a:t>逆变器</a:t>
            </a:r>
            <a:r>
              <a:rPr lang="zh-CN" altLang="en-US" sz="2000" dirty="0">
                <a:solidFill>
                  <a:schemeClr val="tx1"/>
                </a:solidFill>
                <a:sym typeface="+mn-ea"/>
              </a:rPr>
              <a:t>，将直流电压变换为频率与电压均可调的交流电。</a:t>
            </a:r>
          </a:p>
          <a:p>
            <a:pPr>
              <a:lnSpc>
                <a:spcPct val="100000"/>
              </a:lnSpc>
              <a:spcBef>
                <a:spcPts val="1800"/>
              </a:spcBef>
              <a:buClr>
                <a:schemeClr val="folHlink"/>
              </a:buClr>
              <a:buSzPct val="75000"/>
              <a:buFontTx/>
              <a:buNone/>
              <a:defRPr/>
            </a:pPr>
            <a:r>
              <a:rPr lang="zh-CN" altLang="en-US" sz="2000" dirty="0">
                <a:solidFill>
                  <a:srgbClr val="C00000"/>
                </a:solidFill>
                <a:effectLst>
                  <a:outerShdw blurRad="38100" dist="38100" dir="2700000" algn="tl">
                    <a:srgbClr val="000000">
                      <a:alpha val="43137"/>
                    </a:srgbClr>
                  </a:outerShdw>
                </a:effectLst>
                <a:sym typeface="+mn-ea"/>
              </a:rPr>
              <a:t>中间</a:t>
            </a:r>
            <a:r>
              <a:rPr lang="zh-CN" altLang="en-US" sz="2000" dirty="0">
                <a:solidFill>
                  <a:schemeClr val="tx1"/>
                </a:solidFill>
                <a:sym typeface="+mn-ea"/>
              </a:rPr>
              <a:t>的</a:t>
            </a:r>
            <a:r>
              <a:rPr lang="zh-CN" altLang="en-US" sz="2000" dirty="0">
                <a:solidFill>
                  <a:srgbClr val="0000FF"/>
                </a:solidFill>
                <a:effectLst>
                  <a:outerShdw blurRad="38100" dist="38100" dir="2700000" algn="tl">
                    <a:srgbClr val="000000">
                      <a:alpha val="43137"/>
                    </a:srgbClr>
                  </a:outerShdw>
                </a:effectLst>
                <a:sym typeface="+mn-ea"/>
              </a:rPr>
              <a:t>滤波环节</a:t>
            </a:r>
            <a:r>
              <a:rPr lang="zh-CN" altLang="en-US" sz="2000" dirty="0">
                <a:solidFill>
                  <a:schemeClr val="tx1"/>
                </a:solidFill>
                <a:sym typeface="+mn-ea"/>
              </a:rPr>
              <a:t>是为了减小直流电压脉动而设置的。</a:t>
            </a:r>
          </a:p>
        </p:txBody>
      </p:sp>
      <p:sp>
        <p:nvSpPr>
          <p:cNvPr id="333838" name="Rectangle 14"/>
          <p:cNvSpPr>
            <a:spLocks noChangeArrowheads="1"/>
          </p:cNvSpPr>
          <p:nvPr/>
        </p:nvSpPr>
        <p:spPr bwMode="auto">
          <a:xfrm>
            <a:off x="1684338" y="982663"/>
            <a:ext cx="7459662" cy="1509712"/>
          </a:xfrm>
          <a:prstGeom prst="rect">
            <a:avLst/>
          </a:prstGeom>
          <a:solidFill>
            <a:srgbClr val="FFFFFF"/>
          </a:solidFill>
          <a:ln w="9525">
            <a:noFill/>
            <a:miter lim="800000"/>
          </a:ln>
        </p:spPr>
        <p:txBody>
          <a:bodyPr anchor="ctr">
            <a:spAutoFit/>
          </a:bodyPr>
          <a:lstStyle/>
          <a:p>
            <a:pPr>
              <a:lnSpc>
                <a:spcPct val="100000"/>
              </a:lnSpc>
              <a:spcBef>
                <a:spcPct val="65000"/>
              </a:spcBef>
              <a:buClr>
                <a:schemeClr val="folHlink"/>
              </a:buClr>
              <a:buSzPct val="75000"/>
              <a:buFont typeface="Wingdings" panose="05000000000000000000" pitchFamily="2" charset="2"/>
              <a:buNone/>
              <a:defRPr/>
            </a:pPr>
            <a:r>
              <a:rPr kumimoji="1" lang="zh-CN" altLang="en-US" sz="2000" dirty="0">
                <a:solidFill>
                  <a:schemeClr val="tx1"/>
                </a:solidFill>
                <a:latin typeface="Times New Roman" panose="02020603050405020304" pitchFamily="18" charset="0"/>
                <a:sym typeface="+mn-ea"/>
              </a:rPr>
              <a:t>主回路只有一套可控功率级，具有结构、控制方便的</a:t>
            </a:r>
            <a:r>
              <a:rPr kumimoji="1" lang="zh-CN" altLang="en-US" sz="2000" dirty="0">
                <a:solidFill>
                  <a:srgbClr val="C00000"/>
                </a:solidFill>
                <a:effectLst>
                  <a:outerShdw blurRad="38100" dist="38100" dir="2700000" algn="tl">
                    <a:srgbClr val="000000">
                      <a:alpha val="43137"/>
                    </a:srgbClr>
                  </a:outerShdw>
                </a:effectLst>
                <a:latin typeface="Times New Roman" panose="02020603050405020304" pitchFamily="18" charset="0"/>
                <a:sym typeface="+mn-ea"/>
              </a:rPr>
              <a:t>优点</a:t>
            </a:r>
            <a:r>
              <a:rPr kumimoji="1" lang="zh-CN" altLang="en-US" sz="2000" dirty="0">
                <a:solidFill>
                  <a:schemeClr val="tx1"/>
                </a:solidFill>
                <a:latin typeface="Times New Roman" panose="02020603050405020304" pitchFamily="18" charset="0"/>
                <a:sym typeface="+mn-ea"/>
              </a:rPr>
              <a:t>，采用脉宽调制的方法，输出谐波分量小。</a:t>
            </a:r>
          </a:p>
          <a:p>
            <a:pPr>
              <a:lnSpc>
                <a:spcPct val="100000"/>
              </a:lnSpc>
              <a:spcBef>
                <a:spcPct val="65000"/>
              </a:spcBef>
              <a:buClr>
                <a:schemeClr val="folHlink"/>
              </a:buClr>
              <a:buSzPct val="75000"/>
              <a:buFont typeface="Wingdings" panose="05000000000000000000" pitchFamily="2" charset="2"/>
              <a:buNone/>
              <a:defRPr/>
            </a:pPr>
            <a:r>
              <a:rPr kumimoji="1" lang="zh-CN" altLang="en-US" sz="2000" dirty="0">
                <a:solidFill>
                  <a:srgbClr val="C00000"/>
                </a:solidFill>
                <a:effectLst>
                  <a:outerShdw blurRad="38100" dist="38100" dir="2700000" algn="tl">
                    <a:srgbClr val="000000">
                      <a:alpha val="43137"/>
                    </a:srgbClr>
                  </a:outerShdw>
                </a:effectLst>
                <a:latin typeface="Times New Roman" panose="02020603050405020304" pitchFamily="18" charset="0"/>
                <a:sym typeface="+mn-ea"/>
              </a:rPr>
              <a:t>缺点</a:t>
            </a:r>
            <a:r>
              <a:rPr kumimoji="1" lang="zh-CN" altLang="en-US" sz="2000" dirty="0">
                <a:solidFill>
                  <a:schemeClr val="tx1"/>
                </a:solidFill>
                <a:latin typeface="Times New Roman" panose="02020603050405020304" pitchFamily="18" charset="0"/>
                <a:sym typeface="+mn-ea"/>
              </a:rPr>
              <a:t>是当电动机工作在回馈制动状态时能量不能回馈至电网，造成直流侧电压上升，称作泵升电压。</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3838"/>
                                        </p:tgtEl>
                                        <p:attrNameLst>
                                          <p:attrName>style.visibility</p:attrName>
                                        </p:attrNameLst>
                                      </p:cBhvr>
                                      <p:to>
                                        <p:strVal val="visible"/>
                                      </p:to>
                                    </p:set>
                                    <p:anim calcmode="lin" valueType="num">
                                      <p:cBhvr additive="base">
                                        <p:cTn id="13" dur="500" fill="hold"/>
                                        <p:tgtEl>
                                          <p:spTgt spid="333838"/>
                                        </p:tgtEl>
                                        <p:attrNameLst>
                                          <p:attrName>ppt_x</p:attrName>
                                        </p:attrNameLst>
                                      </p:cBhvr>
                                      <p:tavLst>
                                        <p:tav tm="0">
                                          <p:val>
                                            <p:strVal val="#ppt_x"/>
                                          </p:val>
                                        </p:tav>
                                        <p:tav tm="100000">
                                          <p:val>
                                            <p:strVal val="#ppt_x"/>
                                          </p:val>
                                        </p:tav>
                                      </p:tavLst>
                                    </p:anim>
                                    <p:anim calcmode="lin" valueType="num">
                                      <p:cBhvr additive="base">
                                        <p:cTn id="14" dur="500" fill="hold"/>
                                        <p:tgtEl>
                                          <p:spTgt spid="3338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33838"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1956" name="Rectangle 4"/>
          <p:cNvSpPr>
            <a:spLocks noGrp="1" noRot="1" noChangeArrowheads="1"/>
          </p:cNvSpPr>
          <p:nvPr>
            <p:ph type="body" idx="4294967295"/>
          </p:nvPr>
        </p:nvSpPr>
        <p:spPr>
          <a:xfrm>
            <a:off x="1704975" y="3790950"/>
            <a:ext cx="7391400" cy="1828800"/>
          </a:xfrm>
          <a:solidFill>
            <a:srgbClr val="0099CC"/>
          </a:solidFill>
        </p:spPr>
        <p:txBody>
          <a:bodyPr lIns="91440" tIns="45720" rIns="91440" bIns="45720"/>
          <a:lstStyle/>
          <a:p>
            <a:pPr eaLnBrk="1" hangingPunct="1">
              <a:lnSpc>
                <a:spcPct val="125000"/>
              </a:lnSpc>
              <a:buClr>
                <a:srgbClr val="CC0000"/>
              </a:buClr>
              <a:buFont typeface="Wingdings" pitchFamily="2" charset="2"/>
              <a:buChar char="Ø"/>
            </a:pPr>
            <a:r>
              <a:rPr lang="zh-CN" altLang="en-US" sz="2200" smtClean="0">
                <a:solidFill>
                  <a:schemeClr val="bg1"/>
                </a:solidFill>
                <a:ea typeface="宋体" pitchFamily="2" charset="-122"/>
              </a:rPr>
              <a:t>主电路只有一个可控的功率环节，简化了结构</a:t>
            </a:r>
          </a:p>
          <a:p>
            <a:pPr eaLnBrk="1" hangingPunct="1">
              <a:lnSpc>
                <a:spcPct val="125000"/>
              </a:lnSpc>
              <a:buClr>
                <a:srgbClr val="CC0000"/>
              </a:buClr>
              <a:buFont typeface="Wingdings" pitchFamily="2" charset="2"/>
              <a:buChar char="Ø"/>
            </a:pPr>
            <a:r>
              <a:rPr lang="zh-CN" altLang="en-US" sz="2200" smtClean="0">
                <a:solidFill>
                  <a:schemeClr val="bg1"/>
                </a:solidFill>
                <a:ea typeface="宋体" pitchFamily="2" charset="-122"/>
              </a:rPr>
              <a:t>使用了不可控整流器，电网功率因数接近于</a:t>
            </a:r>
            <a:r>
              <a:rPr lang="en-US" altLang="zh-CN" sz="2200" smtClean="0">
                <a:solidFill>
                  <a:schemeClr val="bg1"/>
                </a:solidFill>
                <a:ea typeface="宋体" pitchFamily="2" charset="-122"/>
              </a:rPr>
              <a:t>1</a:t>
            </a:r>
          </a:p>
          <a:p>
            <a:pPr eaLnBrk="1" hangingPunct="1">
              <a:lnSpc>
                <a:spcPct val="125000"/>
              </a:lnSpc>
              <a:buClr>
                <a:srgbClr val="CC0000"/>
              </a:buClr>
              <a:buFont typeface="Wingdings" pitchFamily="2" charset="2"/>
              <a:buChar char="Ø"/>
            </a:pPr>
            <a:r>
              <a:rPr lang="zh-CN" altLang="en-US" sz="2200" smtClean="0">
                <a:solidFill>
                  <a:schemeClr val="bg1"/>
                </a:solidFill>
                <a:ea typeface="宋体" pitchFamily="2" charset="-122"/>
              </a:rPr>
              <a:t>调频调压的实现与直流环节参数无关，加快了动态响应</a:t>
            </a:r>
          </a:p>
          <a:p>
            <a:pPr eaLnBrk="1" hangingPunct="1">
              <a:lnSpc>
                <a:spcPct val="125000"/>
              </a:lnSpc>
              <a:buClr>
                <a:srgbClr val="CC0000"/>
              </a:buClr>
              <a:buFont typeface="Wingdings" pitchFamily="2" charset="2"/>
              <a:buChar char="Ø"/>
            </a:pPr>
            <a:r>
              <a:rPr lang="zh-CN" altLang="en-US" sz="2200" smtClean="0">
                <a:solidFill>
                  <a:schemeClr val="bg1"/>
                </a:solidFill>
                <a:ea typeface="宋体" pitchFamily="2" charset="-122"/>
              </a:rPr>
              <a:t>负载电机在近似正弦波的电压下运行，转矩脉动小</a:t>
            </a:r>
          </a:p>
        </p:txBody>
      </p:sp>
      <p:sp>
        <p:nvSpPr>
          <p:cNvPr id="121859" name="Rectangle 5"/>
          <p:cNvSpPr>
            <a:spLocks noChangeArrowheads="1"/>
          </p:cNvSpPr>
          <p:nvPr/>
        </p:nvSpPr>
        <p:spPr bwMode="auto">
          <a:xfrm>
            <a:off x="1733550" y="1443038"/>
            <a:ext cx="5029200" cy="457200"/>
          </a:xfrm>
          <a:prstGeom prst="rect">
            <a:avLst/>
          </a:prstGeom>
          <a:solidFill>
            <a:srgbClr val="0099CC"/>
          </a:solidFill>
          <a:ln w="9525">
            <a:noFill/>
            <a:miter lim="800000"/>
            <a:headEnd/>
            <a:tailEnd/>
          </a:ln>
        </p:spPr>
        <p:txBody>
          <a:bodyPr/>
          <a:lstStyle/>
          <a:p>
            <a:pPr>
              <a:lnSpc>
                <a:spcPct val="100000"/>
              </a:lnSpc>
              <a:spcBef>
                <a:spcPct val="20000"/>
              </a:spcBef>
              <a:buClr>
                <a:srgbClr val="FFCC00"/>
              </a:buClr>
              <a:buFont typeface="Wingdings" pitchFamily="2" charset="2"/>
              <a:buChar char="Ø"/>
            </a:pPr>
            <a:r>
              <a:rPr lang="en-US" altLang="zh-CN">
                <a:solidFill>
                  <a:schemeClr val="bg1"/>
                </a:solidFill>
                <a:latin typeface="宋体" pitchFamily="2" charset="-122"/>
              </a:rPr>
              <a:t> SPWM</a:t>
            </a:r>
            <a:r>
              <a:rPr lang="zh-CN" altLang="en-US">
                <a:solidFill>
                  <a:schemeClr val="bg1"/>
                </a:solidFill>
                <a:latin typeface="宋体" pitchFamily="2" charset="-122"/>
              </a:rPr>
              <a:t>变频器特点</a:t>
            </a:r>
          </a:p>
        </p:txBody>
      </p:sp>
      <p:grpSp>
        <p:nvGrpSpPr>
          <p:cNvPr id="121860" name="Group 27"/>
          <p:cNvGrpSpPr>
            <a:grpSpLocks/>
          </p:cNvGrpSpPr>
          <p:nvPr/>
        </p:nvGrpSpPr>
        <p:grpSpPr bwMode="auto">
          <a:xfrm>
            <a:off x="1757363" y="2335213"/>
            <a:ext cx="7265987" cy="873125"/>
            <a:chOff x="1107" y="1210"/>
            <a:chExt cx="4577" cy="550"/>
          </a:xfrm>
        </p:grpSpPr>
        <p:sp>
          <p:nvSpPr>
            <p:cNvPr id="121868" name="Text Box 6"/>
            <p:cNvSpPr txBox="1">
              <a:spLocks noChangeArrowheads="1"/>
            </p:cNvSpPr>
            <p:nvPr/>
          </p:nvSpPr>
          <p:spPr bwMode="auto">
            <a:xfrm>
              <a:off x="5193" y="1328"/>
              <a:ext cx="491" cy="250"/>
            </a:xfrm>
            <a:prstGeom prst="rect">
              <a:avLst/>
            </a:prstGeom>
            <a:solidFill>
              <a:srgbClr val="0099CC"/>
            </a:solidFill>
            <a:ln w="28575">
              <a:noFill/>
              <a:miter lim="800000"/>
              <a:headEnd/>
              <a:tailEnd/>
            </a:ln>
          </p:spPr>
          <p:txBody>
            <a:bodyPr>
              <a:spAutoFit/>
            </a:bodyPr>
            <a:lstStyle/>
            <a:p>
              <a:pPr>
                <a:lnSpc>
                  <a:spcPct val="100000"/>
                </a:lnSpc>
                <a:spcBef>
                  <a:spcPct val="50000"/>
                </a:spcBef>
                <a:buClr>
                  <a:srgbClr val="FFCC00"/>
                </a:buClr>
              </a:pPr>
              <a:r>
                <a:rPr lang="en-US" altLang="zh-CN" sz="2000">
                  <a:solidFill>
                    <a:schemeClr val="bg1"/>
                  </a:solidFill>
                  <a:latin typeface="Times New Roman" pitchFamily="18" charset="0"/>
                </a:rPr>
                <a:t>AC</a:t>
              </a:r>
            </a:p>
          </p:txBody>
        </p:sp>
        <p:sp>
          <p:nvSpPr>
            <p:cNvPr id="121869" name="Rectangle 8"/>
            <p:cNvSpPr>
              <a:spLocks noChangeArrowheads="1"/>
            </p:cNvSpPr>
            <p:nvPr/>
          </p:nvSpPr>
          <p:spPr bwMode="auto">
            <a:xfrm>
              <a:off x="3931" y="1225"/>
              <a:ext cx="767" cy="480"/>
            </a:xfrm>
            <a:prstGeom prst="rect">
              <a:avLst/>
            </a:prstGeom>
            <a:solidFill>
              <a:srgbClr val="0099CC"/>
            </a:solidFill>
            <a:ln w="28575">
              <a:solidFill>
                <a:schemeClr val="tx1"/>
              </a:solidFill>
              <a:miter lim="800000"/>
              <a:headEnd/>
              <a:tailEnd/>
            </a:ln>
          </p:spPr>
          <p:txBody>
            <a:bodyPr wrap="none" anchor="ctr"/>
            <a:lstStyle/>
            <a:p>
              <a:pPr eaLnBrk="0" hangingPunct="0">
                <a:lnSpc>
                  <a:spcPct val="100000"/>
                </a:lnSpc>
              </a:pPr>
              <a:endParaRPr lang="zh-CN" altLang="en-US" sz="2000">
                <a:solidFill>
                  <a:schemeClr val="bg1"/>
                </a:solidFill>
                <a:latin typeface="Arial" pitchFamily="34" charset="0"/>
              </a:endParaRPr>
            </a:p>
          </p:txBody>
        </p:sp>
        <p:sp>
          <p:nvSpPr>
            <p:cNvPr id="121870" name="Text Box 9"/>
            <p:cNvSpPr txBox="1">
              <a:spLocks noChangeArrowheads="1"/>
            </p:cNvSpPr>
            <p:nvPr/>
          </p:nvSpPr>
          <p:spPr bwMode="auto">
            <a:xfrm>
              <a:off x="3940" y="1210"/>
              <a:ext cx="688" cy="442"/>
            </a:xfrm>
            <a:prstGeom prst="rect">
              <a:avLst/>
            </a:prstGeom>
            <a:solidFill>
              <a:srgbClr val="0099CC"/>
            </a:solidFill>
            <a:ln w="28575">
              <a:noFill/>
              <a:miter lim="800000"/>
              <a:headEnd/>
              <a:tailEnd/>
            </a:ln>
          </p:spPr>
          <p:txBody>
            <a:bodyPr lIns="0" rIns="0">
              <a:spAutoFit/>
            </a:bodyPr>
            <a:lstStyle/>
            <a:p>
              <a:pPr algn="ctr">
                <a:lnSpc>
                  <a:spcPct val="100000"/>
                </a:lnSpc>
                <a:spcBef>
                  <a:spcPct val="50000"/>
                </a:spcBef>
                <a:buClr>
                  <a:srgbClr val="FFCC00"/>
                </a:buClr>
              </a:pPr>
              <a:r>
                <a:rPr lang="en-US" altLang="zh-CN" sz="2000">
                  <a:solidFill>
                    <a:schemeClr val="bg1"/>
                  </a:solidFill>
                  <a:latin typeface="Times New Roman" pitchFamily="18" charset="0"/>
                  <a:ea typeface="楷体_GB2312" charset="-122"/>
                </a:rPr>
                <a:t>SPWM</a:t>
              </a:r>
              <a:r>
                <a:rPr lang="zh-CN" altLang="en-US" sz="2000">
                  <a:solidFill>
                    <a:schemeClr val="bg1"/>
                  </a:solidFill>
                  <a:latin typeface="Tahoma" pitchFamily="34" charset="0"/>
                  <a:ea typeface="楷体_GB2312" charset="-122"/>
                </a:rPr>
                <a:t>逆变</a:t>
              </a:r>
            </a:p>
          </p:txBody>
        </p:sp>
        <p:sp>
          <p:nvSpPr>
            <p:cNvPr id="121871" name="Line 10"/>
            <p:cNvSpPr>
              <a:spLocks noChangeShapeType="1"/>
            </p:cNvSpPr>
            <p:nvPr/>
          </p:nvSpPr>
          <p:spPr bwMode="auto">
            <a:xfrm>
              <a:off x="3122" y="1299"/>
              <a:ext cx="809" cy="0"/>
            </a:xfrm>
            <a:prstGeom prst="line">
              <a:avLst/>
            </a:prstGeom>
            <a:noFill/>
            <a:ln w="28575">
              <a:solidFill>
                <a:schemeClr val="tx1"/>
              </a:solidFill>
              <a:miter lim="800000"/>
              <a:headEnd/>
              <a:tailEnd/>
            </a:ln>
          </p:spPr>
          <p:txBody>
            <a:bodyPr/>
            <a:lstStyle/>
            <a:p>
              <a:endParaRPr lang="zh-CN" altLang="en-US"/>
            </a:p>
          </p:txBody>
        </p:sp>
        <p:sp>
          <p:nvSpPr>
            <p:cNvPr id="121872" name="Line 11"/>
            <p:cNvSpPr>
              <a:spLocks noChangeShapeType="1"/>
            </p:cNvSpPr>
            <p:nvPr/>
          </p:nvSpPr>
          <p:spPr bwMode="auto">
            <a:xfrm>
              <a:off x="3122" y="1622"/>
              <a:ext cx="809" cy="0"/>
            </a:xfrm>
            <a:prstGeom prst="line">
              <a:avLst/>
            </a:prstGeom>
            <a:noFill/>
            <a:ln w="28575">
              <a:solidFill>
                <a:schemeClr val="tx1"/>
              </a:solidFill>
              <a:miter lim="800000"/>
              <a:headEnd/>
              <a:tailEnd/>
            </a:ln>
          </p:spPr>
          <p:txBody>
            <a:bodyPr/>
            <a:lstStyle/>
            <a:p>
              <a:endParaRPr lang="zh-CN" altLang="en-US"/>
            </a:p>
          </p:txBody>
        </p:sp>
        <p:sp>
          <p:nvSpPr>
            <p:cNvPr id="121873" name="Text Box 12"/>
            <p:cNvSpPr txBox="1">
              <a:spLocks noChangeArrowheads="1"/>
            </p:cNvSpPr>
            <p:nvPr/>
          </p:nvSpPr>
          <p:spPr bwMode="auto">
            <a:xfrm>
              <a:off x="3377" y="1345"/>
              <a:ext cx="382" cy="250"/>
            </a:xfrm>
            <a:prstGeom prst="rect">
              <a:avLst/>
            </a:prstGeom>
            <a:solidFill>
              <a:srgbClr val="0099CC"/>
            </a:solidFill>
            <a:ln w="28575">
              <a:noFill/>
              <a:miter lim="800000"/>
              <a:headEnd/>
              <a:tailEnd/>
            </a:ln>
          </p:spPr>
          <p:txBody>
            <a:bodyPr>
              <a:spAutoFit/>
            </a:bodyPr>
            <a:lstStyle/>
            <a:p>
              <a:pPr>
                <a:lnSpc>
                  <a:spcPct val="100000"/>
                </a:lnSpc>
                <a:spcBef>
                  <a:spcPct val="50000"/>
                </a:spcBef>
                <a:buClr>
                  <a:srgbClr val="FFCC00"/>
                </a:buClr>
              </a:pPr>
              <a:r>
                <a:rPr lang="en-US" altLang="zh-CN" sz="2000">
                  <a:solidFill>
                    <a:schemeClr val="bg1"/>
                  </a:solidFill>
                  <a:latin typeface="Times New Roman" pitchFamily="18" charset="0"/>
                </a:rPr>
                <a:t>DC</a:t>
              </a:r>
            </a:p>
          </p:txBody>
        </p:sp>
        <p:sp>
          <p:nvSpPr>
            <p:cNvPr id="121874" name="Text Box 13"/>
            <p:cNvSpPr txBox="1">
              <a:spLocks noChangeArrowheads="1"/>
            </p:cNvSpPr>
            <p:nvPr/>
          </p:nvSpPr>
          <p:spPr bwMode="auto">
            <a:xfrm>
              <a:off x="1202" y="1226"/>
              <a:ext cx="469" cy="250"/>
            </a:xfrm>
            <a:prstGeom prst="rect">
              <a:avLst/>
            </a:prstGeom>
            <a:solidFill>
              <a:srgbClr val="0099CC"/>
            </a:solidFill>
            <a:ln w="28575">
              <a:noFill/>
              <a:miter lim="800000"/>
              <a:headEnd/>
              <a:tailEnd/>
            </a:ln>
          </p:spPr>
          <p:txBody>
            <a:bodyPr>
              <a:spAutoFit/>
            </a:bodyPr>
            <a:lstStyle/>
            <a:p>
              <a:pPr>
                <a:lnSpc>
                  <a:spcPct val="100000"/>
                </a:lnSpc>
                <a:spcBef>
                  <a:spcPct val="50000"/>
                </a:spcBef>
                <a:buClr>
                  <a:srgbClr val="FFCC00"/>
                </a:buClr>
              </a:pPr>
              <a:r>
                <a:rPr lang="en-US" altLang="zh-CN" sz="2000">
                  <a:solidFill>
                    <a:schemeClr val="bg1"/>
                  </a:solidFill>
                  <a:latin typeface="Times New Roman" pitchFamily="18" charset="0"/>
                </a:rPr>
                <a:t>AC</a:t>
              </a:r>
            </a:p>
          </p:txBody>
        </p:sp>
        <p:sp>
          <p:nvSpPr>
            <p:cNvPr id="121875" name="Text Box 14"/>
            <p:cNvSpPr txBox="1">
              <a:spLocks noChangeArrowheads="1"/>
            </p:cNvSpPr>
            <p:nvPr/>
          </p:nvSpPr>
          <p:spPr bwMode="auto">
            <a:xfrm>
              <a:off x="1107" y="1510"/>
              <a:ext cx="681" cy="250"/>
            </a:xfrm>
            <a:prstGeom prst="rect">
              <a:avLst/>
            </a:prstGeom>
            <a:solidFill>
              <a:srgbClr val="0099CC"/>
            </a:solidFill>
            <a:ln w="28575">
              <a:noFill/>
              <a:miter lim="800000"/>
              <a:headEnd/>
              <a:tailEnd/>
            </a:ln>
          </p:spPr>
          <p:txBody>
            <a:bodyPr>
              <a:spAutoFit/>
            </a:bodyPr>
            <a:lstStyle/>
            <a:p>
              <a:pPr>
                <a:lnSpc>
                  <a:spcPct val="100000"/>
                </a:lnSpc>
                <a:spcBef>
                  <a:spcPct val="50000"/>
                </a:spcBef>
                <a:buClr>
                  <a:srgbClr val="FFCC00"/>
                </a:buClr>
              </a:pPr>
              <a:r>
                <a:rPr lang="en-US" altLang="zh-CN" sz="2000">
                  <a:solidFill>
                    <a:schemeClr val="bg1"/>
                  </a:solidFill>
                  <a:latin typeface="Times New Roman" pitchFamily="18" charset="0"/>
                </a:rPr>
                <a:t>~</a:t>
              </a:r>
              <a:r>
                <a:rPr lang="en-US" altLang="zh-CN" sz="2000">
                  <a:solidFill>
                    <a:schemeClr val="hlink"/>
                  </a:solidFill>
                  <a:latin typeface="Times New Roman" pitchFamily="18" charset="0"/>
                </a:rPr>
                <a:t> </a:t>
              </a:r>
              <a:r>
                <a:rPr lang="en-US" altLang="zh-CN" sz="2000">
                  <a:solidFill>
                    <a:schemeClr val="bg1"/>
                  </a:solidFill>
                  <a:latin typeface="Times New Roman" pitchFamily="18" charset="0"/>
                </a:rPr>
                <a:t>50Hz</a:t>
              </a:r>
            </a:p>
          </p:txBody>
        </p:sp>
        <p:sp>
          <p:nvSpPr>
            <p:cNvPr id="121876" name="Rectangle 15"/>
            <p:cNvSpPr>
              <a:spLocks noChangeArrowheads="1"/>
            </p:cNvSpPr>
            <p:nvPr/>
          </p:nvSpPr>
          <p:spPr bwMode="auto">
            <a:xfrm>
              <a:off x="2354" y="1225"/>
              <a:ext cx="768" cy="480"/>
            </a:xfrm>
            <a:prstGeom prst="rect">
              <a:avLst/>
            </a:prstGeom>
            <a:solidFill>
              <a:srgbClr val="0099CC"/>
            </a:solidFill>
            <a:ln w="28575">
              <a:solidFill>
                <a:schemeClr val="tx1"/>
              </a:solidFill>
              <a:miter lim="800000"/>
              <a:headEnd/>
              <a:tailEnd/>
            </a:ln>
          </p:spPr>
          <p:txBody>
            <a:bodyPr wrap="none" anchor="ctr"/>
            <a:lstStyle/>
            <a:p>
              <a:pPr eaLnBrk="0" hangingPunct="0">
                <a:lnSpc>
                  <a:spcPct val="100000"/>
                </a:lnSpc>
              </a:pPr>
              <a:endParaRPr lang="zh-CN" altLang="en-US" sz="2000">
                <a:solidFill>
                  <a:schemeClr val="bg1"/>
                </a:solidFill>
                <a:latin typeface="Arial" pitchFamily="34" charset="0"/>
              </a:endParaRPr>
            </a:p>
          </p:txBody>
        </p:sp>
        <p:sp>
          <p:nvSpPr>
            <p:cNvPr id="121877" name="Text Box 16"/>
            <p:cNvSpPr txBox="1">
              <a:spLocks noChangeArrowheads="1"/>
            </p:cNvSpPr>
            <p:nvPr/>
          </p:nvSpPr>
          <p:spPr bwMode="auto">
            <a:xfrm>
              <a:off x="2440" y="1236"/>
              <a:ext cx="597" cy="404"/>
            </a:xfrm>
            <a:prstGeom prst="rect">
              <a:avLst/>
            </a:prstGeom>
            <a:solidFill>
              <a:srgbClr val="0099CC"/>
            </a:solidFill>
            <a:ln w="28575">
              <a:noFill/>
              <a:miter lim="800000"/>
              <a:headEnd/>
              <a:tailEnd/>
            </a:ln>
          </p:spPr>
          <p:txBody>
            <a:bodyPr>
              <a:spAutoFit/>
            </a:bodyPr>
            <a:lstStyle/>
            <a:p>
              <a:pPr algn="ctr">
                <a:buClr>
                  <a:srgbClr val="FFCC00"/>
                </a:buClr>
              </a:pPr>
              <a:r>
                <a:rPr lang="zh-CN" altLang="en-US" sz="2000">
                  <a:solidFill>
                    <a:schemeClr val="bg1"/>
                  </a:solidFill>
                  <a:latin typeface="Tahoma" pitchFamily="34" charset="0"/>
                  <a:ea typeface="楷体_GB2312" charset="-122"/>
                </a:rPr>
                <a:t>不控整流</a:t>
              </a:r>
            </a:p>
          </p:txBody>
        </p:sp>
        <p:sp>
          <p:nvSpPr>
            <p:cNvPr id="121878" name="Oval 17"/>
            <p:cNvSpPr>
              <a:spLocks noChangeArrowheads="1"/>
            </p:cNvSpPr>
            <p:nvPr/>
          </p:nvSpPr>
          <p:spPr bwMode="auto">
            <a:xfrm>
              <a:off x="1877" y="1290"/>
              <a:ext cx="43" cy="37"/>
            </a:xfrm>
            <a:prstGeom prst="ellipse">
              <a:avLst/>
            </a:prstGeom>
            <a:solidFill>
              <a:srgbClr val="0099CC"/>
            </a:solidFill>
            <a:ln w="28575">
              <a:solidFill>
                <a:schemeClr val="tx1"/>
              </a:solidFill>
              <a:miter lim="800000"/>
              <a:headEnd/>
              <a:tailEnd/>
            </a:ln>
          </p:spPr>
          <p:txBody>
            <a:bodyPr wrap="none" anchor="ctr"/>
            <a:lstStyle/>
            <a:p>
              <a:pPr eaLnBrk="0" hangingPunct="0">
                <a:lnSpc>
                  <a:spcPct val="100000"/>
                </a:lnSpc>
              </a:pPr>
              <a:endParaRPr lang="zh-CN" altLang="en-US" sz="2000">
                <a:solidFill>
                  <a:schemeClr val="bg1"/>
                </a:solidFill>
                <a:latin typeface="Arial" pitchFamily="34" charset="0"/>
              </a:endParaRPr>
            </a:p>
          </p:txBody>
        </p:sp>
        <p:sp>
          <p:nvSpPr>
            <p:cNvPr id="121879" name="Line 18"/>
            <p:cNvSpPr>
              <a:spLocks noChangeShapeType="1"/>
            </p:cNvSpPr>
            <p:nvPr/>
          </p:nvSpPr>
          <p:spPr bwMode="auto">
            <a:xfrm flipH="1">
              <a:off x="1929" y="1465"/>
              <a:ext cx="425" cy="0"/>
            </a:xfrm>
            <a:prstGeom prst="line">
              <a:avLst/>
            </a:prstGeom>
            <a:noFill/>
            <a:ln w="28575">
              <a:solidFill>
                <a:schemeClr val="tx1"/>
              </a:solidFill>
              <a:miter lim="800000"/>
              <a:headEnd/>
              <a:tailEnd/>
            </a:ln>
          </p:spPr>
          <p:txBody>
            <a:bodyPr/>
            <a:lstStyle/>
            <a:p>
              <a:endParaRPr lang="zh-CN" altLang="en-US"/>
            </a:p>
          </p:txBody>
        </p:sp>
        <p:sp>
          <p:nvSpPr>
            <p:cNvPr id="121880" name="Oval 19"/>
            <p:cNvSpPr>
              <a:spLocks noChangeArrowheads="1"/>
            </p:cNvSpPr>
            <p:nvPr/>
          </p:nvSpPr>
          <p:spPr bwMode="auto">
            <a:xfrm>
              <a:off x="1877" y="1446"/>
              <a:ext cx="43" cy="37"/>
            </a:xfrm>
            <a:prstGeom prst="ellipse">
              <a:avLst/>
            </a:prstGeom>
            <a:solidFill>
              <a:srgbClr val="0099CC"/>
            </a:solidFill>
            <a:ln w="28575">
              <a:solidFill>
                <a:schemeClr val="tx1"/>
              </a:solidFill>
              <a:miter lim="800000"/>
              <a:headEnd/>
              <a:tailEnd/>
            </a:ln>
          </p:spPr>
          <p:txBody>
            <a:bodyPr wrap="none" anchor="ctr"/>
            <a:lstStyle/>
            <a:p>
              <a:pPr eaLnBrk="0" hangingPunct="0">
                <a:lnSpc>
                  <a:spcPct val="100000"/>
                </a:lnSpc>
              </a:pPr>
              <a:endParaRPr lang="zh-CN" altLang="en-US" sz="2000">
                <a:solidFill>
                  <a:schemeClr val="bg1"/>
                </a:solidFill>
                <a:latin typeface="Arial" pitchFamily="34" charset="0"/>
              </a:endParaRPr>
            </a:p>
          </p:txBody>
        </p:sp>
        <p:sp>
          <p:nvSpPr>
            <p:cNvPr id="121881" name="Oval 20"/>
            <p:cNvSpPr>
              <a:spLocks noChangeArrowheads="1"/>
            </p:cNvSpPr>
            <p:nvPr/>
          </p:nvSpPr>
          <p:spPr bwMode="auto">
            <a:xfrm>
              <a:off x="1877" y="1603"/>
              <a:ext cx="43" cy="37"/>
            </a:xfrm>
            <a:prstGeom prst="ellipse">
              <a:avLst/>
            </a:prstGeom>
            <a:solidFill>
              <a:srgbClr val="0099CC"/>
            </a:solidFill>
            <a:ln w="28575">
              <a:solidFill>
                <a:schemeClr val="tx1"/>
              </a:solidFill>
              <a:miter lim="800000"/>
              <a:headEnd/>
              <a:tailEnd/>
            </a:ln>
          </p:spPr>
          <p:txBody>
            <a:bodyPr wrap="none" anchor="ctr"/>
            <a:lstStyle/>
            <a:p>
              <a:pPr eaLnBrk="0" hangingPunct="0">
                <a:lnSpc>
                  <a:spcPct val="100000"/>
                </a:lnSpc>
              </a:pPr>
              <a:endParaRPr lang="zh-CN" altLang="en-US" sz="2000">
                <a:solidFill>
                  <a:schemeClr val="bg1"/>
                </a:solidFill>
                <a:latin typeface="Arial" pitchFamily="34" charset="0"/>
              </a:endParaRPr>
            </a:p>
          </p:txBody>
        </p:sp>
        <p:sp>
          <p:nvSpPr>
            <p:cNvPr id="121882" name="Line 21"/>
            <p:cNvSpPr>
              <a:spLocks noChangeShapeType="1"/>
            </p:cNvSpPr>
            <p:nvPr/>
          </p:nvSpPr>
          <p:spPr bwMode="auto">
            <a:xfrm flipH="1">
              <a:off x="1929" y="1622"/>
              <a:ext cx="425" cy="0"/>
            </a:xfrm>
            <a:prstGeom prst="line">
              <a:avLst/>
            </a:prstGeom>
            <a:noFill/>
            <a:ln w="28575">
              <a:solidFill>
                <a:schemeClr val="tx1"/>
              </a:solidFill>
              <a:miter lim="800000"/>
              <a:headEnd/>
              <a:tailEnd/>
            </a:ln>
          </p:spPr>
          <p:txBody>
            <a:bodyPr/>
            <a:lstStyle/>
            <a:p>
              <a:endParaRPr lang="zh-CN" altLang="en-US"/>
            </a:p>
          </p:txBody>
        </p:sp>
        <p:sp>
          <p:nvSpPr>
            <p:cNvPr id="121883" name="Line 22"/>
            <p:cNvSpPr>
              <a:spLocks noChangeShapeType="1"/>
            </p:cNvSpPr>
            <p:nvPr/>
          </p:nvSpPr>
          <p:spPr bwMode="auto">
            <a:xfrm flipH="1">
              <a:off x="1929" y="1308"/>
              <a:ext cx="425" cy="0"/>
            </a:xfrm>
            <a:prstGeom prst="line">
              <a:avLst/>
            </a:prstGeom>
            <a:noFill/>
            <a:ln w="28575">
              <a:solidFill>
                <a:schemeClr val="tx1"/>
              </a:solidFill>
              <a:miter lim="800000"/>
              <a:headEnd/>
              <a:tailEnd/>
            </a:ln>
          </p:spPr>
          <p:txBody>
            <a:bodyPr/>
            <a:lstStyle/>
            <a:p>
              <a:endParaRPr lang="zh-CN" altLang="en-US"/>
            </a:p>
          </p:txBody>
        </p:sp>
        <p:sp>
          <p:nvSpPr>
            <p:cNvPr id="121884" name="Line 23"/>
            <p:cNvSpPr>
              <a:spLocks noChangeShapeType="1"/>
            </p:cNvSpPr>
            <p:nvPr/>
          </p:nvSpPr>
          <p:spPr bwMode="auto">
            <a:xfrm flipH="1">
              <a:off x="4698" y="1465"/>
              <a:ext cx="426" cy="0"/>
            </a:xfrm>
            <a:prstGeom prst="line">
              <a:avLst/>
            </a:prstGeom>
            <a:noFill/>
            <a:ln w="28575">
              <a:solidFill>
                <a:schemeClr val="tx1"/>
              </a:solidFill>
              <a:miter lim="800000"/>
              <a:headEnd type="triangle" w="med" len="med"/>
              <a:tailEnd/>
            </a:ln>
          </p:spPr>
          <p:txBody>
            <a:bodyPr/>
            <a:lstStyle/>
            <a:p>
              <a:endParaRPr lang="zh-CN" altLang="en-US"/>
            </a:p>
          </p:txBody>
        </p:sp>
        <p:sp>
          <p:nvSpPr>
            <p:cNvPr id="121885" name="Line 24"/>
            <p:cNvSpPr>
              <a:spLocks noChangeShapeType="1"/>
            </p:cNvSpPr>
            <p:nvPr/>
          </p:nvSpPr>
          <p:spPr bwMode="auto">
            <a:xfrm flipH="1">
              <a:off x="4698" y="1308"/>
              <a:ext cx="426" cy="0"/>
            </a:xfrm>
            <a:prstGeom prst="line">
              <a:avLst/>
            </a:prstGeom>
            <a:noFill/>
            <a:ln w="28575">
              <a:solidFill>
                <a:schemeClr val="tx1"/>
              </a:solidFill>
              <a:miter lim="800000"/>
              <a:headEnd type="triangle" w="med" len="med"/>
              <a:tailEnd/>
            </a:ln>
          </p:spPr>
          <p:txBody>
            <a:bodyPr/>
            <a:lstStyle/>
            <a:p>
              <a:endParaRPr lang="zh-CN" altLang="en-US"/>
            </a:p>
          </p:txBody>
        </p:sp>
        <p:sp>
          <p:nvSpPr>
            <p:cNvPr id="121886" name="Line 25"/>
            <p:cNvSpPr>
              <a:spLocks noChangeShapeType="1"/>
            </p:cNvSpPr>
            <p:nvPr/>
          </p:nvSpPr>
          <p:spPr bwMode="auto">
            <a:xfrm flipH="1">
              <a:off x="4698" y="1622"/>
              <a:ext cx="426" cy="0"/>
            </a:xfrm>
            <a:prstGeom prst="line">
              <a:avLst/>
            </a:prstGeom>
            <a:noFill/>
            <a:ln w="28575">
              <a:solidFill>
                <a:schemeClr val="tx1"/>
              </a:solidFill>
              <a:miter lim="800000"/>
              <a:headEnd type="triangle" w="med" len="med"/>
              <a:tailEnd/>
            </a:ln>
          </p:spPr>
          <p:txBody>
            <a:bodyPr/>
            <a:lstStyle/>
            <a:p>
              <a:endParaRPr lang="zh-CN" altLang="en-US"/>
            </a:p>
          </p:txBody>
        </p:sp>
      </p:grpSp>
      <p:sp>
        <p:nvSpPr>
          <p:cNvPr id="381978" name="Rectangle 26"/>
          <p:cNvSpPr>
            <a:spLocks noChangeArrowheads="1"/>
          </p:cNvSpPr>
          <p:nvPr/>
        </p:nvSpPr>
        <p:spPr bwMode="auto">
          <a:xfrm>
            <a:off x="1724025" y="5738813"/>
            <a:ext cx="7419975" cy="822325"/>
          </a:xfrm>
          <a:prstGeom prst="rect">
            <a:avLst/>
          </a:prstGeom>
          <a:solidFill>
            <a:srgbClr val="0099CC"/>
          </a:solidFill>
          <a:ln w="9525">
            <a:noFill/>
            <a:miter lim="800000"/>
            <a:headEnd/>
            <a:tailEnd/>
          </a:ln>
        </p:spPr>
        <p:txBody>
          <a:bodyPr>
            <a:spAutoFit/>
          </a:bodyPr>
          <a:lstStyle/>
          <a:p>
            <a:pPr eaLnBrk="0" hangingPunct="0">
              <a:lnSpc>
                <a:spcPct val="100000"/>
              </a:lnSpc>
              <a:buClr>
                <a:srgbClr val="FFCC00"/>
              </a:buClr>
            </a:pPr>
            <a:r>
              <a:rPr lang="en-US" altLang="zh-CN">
                <a:solidFill>
                  <a:schemeClr val="bg1"/>
                </a:solidFill>
                <a:latin typeface="楷体_GB2312" charset="-122"/>
                <a:ea typeface="楷体_GB2312" charset="-122"/>
              </a:rPr>
              <a:t>SPWM</a:t>
            </a:r>
            <a:r>
              <a:rPr lang="zh-CN" altLang="en-US">
                <a:solidFill>
                  <a:schemeClr val="bg1"/>
                </a:solidFill>
                <a:latin typeface="楷体_GB2312" charset="-122"/>
                <a:ea typeface="楷体_GB2312" charset="-122"/>
              </a:rPr>
              <a:t>变频器</a:t>
            </a:r>
            <a:r>
              <a:rPr lang="zh-CN" altLang="en-US">
                <a:solidFill>
                  <a:srgbClr val="FFCC00"/>
                </a:solidFill>
                <a:latin typeface="楷体_GB2312" charset="-122"/>
                <a:ea typeface="楷体_GB2312" charset="-122"/>
              </a:rPr>
              <a:t>结构简单、性能优良</a:t>
            </a:r>
            <a:r>
              <a:rPr lang="zh-CN" altLang="en-US">
                <a:solidFill>
                  <a:schemeClr val="bg1"/>
                </a:solidFill>
                <a:latin typeface="楷体_GB2312" charset="-122"/>
                <a:ea typeface="楷体_GB2312" charset="-122"/>
              </a:rPr>
              <a:t>，成为当前应用最广的一种结构形式。</a:t>
            </a:r>
          </a:p>
        </p:txBody>
      </p:sp>
      <p:sp>
        <p:nvSpPr>
          <p:cNvPr id="31"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2"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3"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4"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5"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6"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1956">
                                            <p:txEl>
                                              <p:pRg st="0" end="0"/>
                                            </p:txEl>
                                          </p:spTgt>
                                        </p:tgtEl>
                                        <p:attrNameLst>
                                          <p:attrName>style.visibility</p:attrName>
                                        </p:attrNameLst>
                                      </p:cBhvr>
                                      <p:to>
                                        <p:strVal val="visible"/>
                                      </p:to>
                                    </p:set>
                                    <p:anim calcmode="lin" valueType="num">
                                      <p:cBhvr additive="base">
                                        <p:cTn id="7" dur="500" fill="hold"/>
                                        <p:tgtEl>
                                          <p:spTgt spid="38195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195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81956">
                                            <p:txEl>
                                              <p:pRg st="1" end="1"/>
                                            </p:txEl>
                                          </p:spTgt>
                                        </p:tgtEl>
                                        <p:attrNameLst>
                                          <p:attrName>style.visibility</p:attrName>
                                        </p:attrNameLst>
                                      </p:cBhvr>
                                      <p:to>
                                        <p:strVal val="visible"/>
                                      </p:to>
                                    </p:set>
                                    <p:anim calcmode="lin" valueType="num">
                                      <p:cBhvr additive="base">
                                        <p:cTn id="13" dur="500" fill="hold"/>
                                        <p:tgtEl>
                                          <p:spTgt spid="38195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195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81956">
                                            <p:txEl>
                                              <p:pRg st="2" end="2"/>
                                            </p:txEl>
                                          </p:spTgt>
                                        </p:tgtEl>
                                        <p:attrNameLst>
                                          <p:attrName>style.visibility</p:attrName>
                                        </p:attrNameLst>
                                      </p:cBhvr>
                                      <p:to>
                                        <p:strVal val="visible"/>
                                      </p:to>
                                    </p:set>
                                    <p:anim calcmode="lin" valueType="num">
                                      <p:cBhvr additive="base">
                                        <p:cTn id="19" dur="500" fill="hold"/>
                                        <p:tgtEl>
                                          <p:spTgt spid="38195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195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81956">
                                            <p:txEl>
                                              <p:pRg st="3" end="3"/>
                                            </p:txEl>
                                          </p:spTgt>
                                        </p:tgtEl>
                                        <p:attrNameLst>
                                          <p:attrName>style.visibility</p:attrName>
                                        </p:attrNameLst>
                                      </p:cBhvr>
                                      <p:to>
                                        <p:strVal val="visible"/>
                                      </p:to>
                                    </p:set>
                                    <p:anim calcmode="lin" valueType="num">
                                      <p:cBhvr additive="base">
                                        <p:cTn id="25" dur="500" fill="hold"/>
                                        <p:tgtEl>
                                          <p:spTgt spid="381956">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8195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81978"/>
                                        </p:tgtEl>
                                        <p:attrNameLst>
                                          <p:attrName>style.visibility</p:attrName>
                                        </p:attrNameLst>
                                      </p:cBhvr>
                                      <p:to>
                                        <p:strVal val="visible"/>
                                      </p:to>
                                    </p:set>
                                    <p:animEffect transition="in" filter="blinds(horizontal)">
                                      <p:cBhvr>
                                        <p:cTn id="31" dur="500"/>
                                        <p:tgtEl>
                                          <p:spTgt spid="381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7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1676400" y="236538"/>
            <a:ext cx="7239000" cy="741362"/>
          </a:xfrm>
        </p:spPr>
        <p:txBody>
          <a:bodyPr/>
          <a:lstStyle/>
          <a:p>
            <a:pPr eaLnBrk="1" hangingPunct="1">
              <a:defRPr/>
            </a:pPr>
            <a:r>
              <a:rPr lang="zh-CN" altLang="en-US" dirty="0" smtClean="0">
                <a:solidFill>
                  <a:srgbClr val="A50021"/>
                </a:solidFill>
                <a:effectLst>
                  <a:outerShdw blurRad="38100" dist="38100" dir="2700000" algn="tl">
                    <a:srgbClr val="C0C0C0"/>
                  </a:outerShdw>
                </a:effectLst>
                <a:ea typeface="宋体" panose="02010600030101010101" pitchFamily="2" charset="-122"/>
              </a:rPr>
              <a:t>异步电动机稳态等值电路</a:t>
            </a:r>
          </a:p>
        </p:txBody>
      </p:sp>
      <p:sp>
        <p:nvSpPr>
          <p:cNvPr id="2056" name="Rectangle 4"/>
          <p:cNvSpPr>
            <a:spLocks noChangeArrowheads="1"/>
          </p:cNvSpPr>
          <p:nvPr/>
        </p:nvSpPr>
        <p:spPr bwMode="auto">
          <a:xfrm>
            <a:off x="0" y="2352675"/>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256015" name="Rectangle 15"/>
          <p:cNvSpPr>
            <a:spLocks noChangeArrowheads="1"/>
          </p:cNvSpPr>
          <p:nvPr/>
        </p:nvSpPr>
        <p:spPr bwMode="auto">
          <a:xfrm>
            <a:off x="1739900" y="974725"/>
            <a:ext cx="3700463" cy="430213"/>
          </a:xfrm>
          <a:prstGeom prst="rect">
            <a:avLst/>
          </a:prstGeom>
          <a:noFill/>
          <a:ln w="9525">
            <a:noFill/>
            <a:miter lim="800000"/>
            <a:headEnd/>
            <a:tailEnd/>
          </a:ln>
        </p:spPr>
        <p:txBody>
          <a:bodyPr/>
          <a:lstStyle/>
          <a:p>
            <a:pPr algn="just">
              <a:buClr>
                <a:srgbClr val="FF9933"/>
              </a:buClr>
              <a:buFont typeface="Wingdings" pitchFamily="2" charset="2"/>
              <a:buNone/>
            </a:pPr>
            <a:r>
              <a:rPr lang="zh-CN" altLang="en-US" sz="2000">
                <a:solidFill>
                  <a:schemeClr val="tx1"/>
                </a:solidFill>
                <a:latin typeface="Arial" pitchFamily="34" charset="0"/>
              </a:rPr>
              <a:t>转子相电流（折合到定子侧） </a:t>
            </a:r>
          </a:p>
        </p:txBody>
      </p:sp>
      <p:graphicFrame>
        <p:nvGraphicFramePr>
          <p:cNvPr id="256017" name="Object 17"/>
          <p:cNvGraphicFramePr>
            <a:graphicFrameLocks/>
          </p:cNvGraphicFramePr>
          <p:nvPr/>
        </p:nvGraphicFramePr>
        <p:xfrm>
          <a:off x="1855788" y="1247775"/>
          <a:ext cx="3994150" cy="1254125"/>
        </p:xfrm>
        <a:graphic>
          <a:graphicData uri="http://schemas.openxmlformats.org/presentationml/2006/ole">
            <p:oleObj spid="_x0000_s2050" r:id="rId3" imgW="2527300" imgH="774700" progId="">
              <p:embed/>
            </p:oleObj>
          </a:graphicData>
        </a:graphic>
      </p:graphicFrame>
      <p:graphicFrame>
        <p:nvGraphicFramePr>
          <p:cNvPr id="256018" name="Object 18"/>
          <p:cNvGraphicFramePr>
            <a:graphicFrameLocks/>
          </p:cNvGraphicFramePr>
          <p:nvPr/>
        </p:nvGraphicFramePr>
        <p:xfrm>
          <a:off x="6427788" y="1389063"/>
          <a:ext cx="2509837" cy="652462"/>
        </p:xfrm>
        <a:graphic>
          <a:graphicData uri="http://schemas.openxmlformats.org/presentationml/2006/ole">
            <p:oleObj spid="_x0000_s2051" r:id="rId4" imgW="1688367" imgH="406224" progId="">
              <p:embed/>
            </p:oleObj>
          </a:graphicData>
        </a:graphic>
      </p:graphicFrame>
      <p:pic>
        <p:nvPicPr>
          <p:cNvPr id="256022" name="Picture 22" descr="0502"/>
          <p:cNvPicPr>
            <a:picLocks noChangeAspect="1" noChangeArrowheads="1"/>
          </p:cNvPicPr>
          <p:nvPr/>
        </p:nvPicPr>
        <p:blipFill>
          <a:blip r:embed="rId5" cstate="print"/>
          <a:srcRect/>
          <a:stretch>
            <a:fillRect/>
          </a:stretch>
        </p:blipFill>
        <p:spPr bwMode="auto">
          <a:xfrm>
            <a:off x="3617913" y="2841625"/>
            <a:ext cx="5178425" cy="2043113"/>
          </a:xfrm>
          <a:prstGeom prst="rect">
            <a:avLst/>
          </a:prstGeom>
          <a:noFill/>
          <a:ln w="9525">
            <a:noFill/>
            <a:miter lim="800000"/>
            <a:headEnd/>
            <a:tailEnd/>
          </a:ln>
        </p:spPr>
      </p:pic>
      <p:sp>
        <p:nvSpPr>
          <p:cNvPr id="256036" name="AutoShape 36"/>
          <p:cNvSpPr>
            <a:spLocks noChangeArrowheads="1"/>
          </p:cNvSpPr>
          <p:nvPr/>
        </p:nvSpPr>
        <p:spPr bwMode="auto">
          <a:xfrm>
            <a:off x="2379663" y="3381375"/>
            <a:ext cx="439737" cy="1128713"/>
          </a:xfrm>
          <a:prstGeom prst="curvedRightArrow">
            <a:avLst>
              <a:gd name="adj1" fmla="val 51336"/>
              <a:gd name="adj2" fmla="val 102672"/>
              <a:gd name="adj3" fmla="val 33324"/>
            </a:avLst>
          </a:prstGeom>
          <a:solidFill>
            <a:schemeClr val="accent1"/>
          </a:solidFill>
          <a:ln w="9525">
            <a:noFill/>
            <a:miter lim="800000"/>
            <a:headEnd/>
            <a:tailEnd/>
          </a:ln>
        </p:spPr>
        <p:txBody>
          <a:bodyPr wrap="none" anchor="ctr"/>
          <a:lstStyle/>
          <a:p>
            <a:pPr algn="ctr"/>
            <a:endParaRPr lang="zh-CN" altLang="en-US"/>
          </a:p>
        </p:txBody>
      </p:sp>
      <p:sp>
        <p:nvSpPr>
          <p:cNvPr id="20"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4"/>
          <p:cNvSpPr>
            <a:spLocks noChangeArrowheads="1"/>
          </p:cNvSpPr>
          <p:nvPr/>
        </p:nvSpPr>
        <p:spPr bwMode="auto">
          <a:xfrm>
            <a:off x="0" y="1084263"/>
            <a:ext cx="1673225" cy="835025"/>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graphicFrame>
        <p:nvGraphicFramePr>
          <p:cNvPr id="28" name="Object 32"/>
          <p:cNvGraphicFramePr>
            <a:graphicFrameLocks noGrp="1"/>
          </p:cNvGraphicFramePr>
          <p:nvPr>
            <p:ph sz="half" idx="1"/>
          </p:nvPr>
        </p:nvGraphicFramePr>
        <p:xfrm>
          <a:off x="4589463" y="4995863"/>
          <a:ext cx="1179512" cy="454025"/>
        </p:xfrm>
        <a:graphic>
          <a:graphicData uri="http://schemas.openxmlformats.org/presentationml/2006/ole">
            <p:oleObj spid="_x0000_s2052" r:id="rId12" imgW="596900" imgH="228600" progId="">
              <p:embed/>
            </p:oleObj>
          </a:graphicData>
        </a:graphic>
      </p:graphicFrame>
      <p:sp>
        <p:nvSpPr>
          <p:cNvPr id="29" name="Rectangle 21"/>
          <p:cNvSpPr>
            <a:spLocks noChangeArrowheads="1"/>
          </p:cNvSpPr>
          <p:nvPr/>
        </p:nvSpPr>
        <p:spPr bwMode="auto">
          <a:xfrm>
            <a:off x="1724025" y="2624138"/>
            <a:ext cx="2101850" cy="342900"/>
          </a:xfrm>
          <a:prstGeom prst="rect">
            <a:avLst/>
          </a:prstGeom>
          <a:noFill/>
          <a:ln w="9525">
            <a:noFill/>
            <a:miter lim="800000"/>
            <a:headEnd/>
            <a:tailEnd/>
          </a:ln>
        </p:spPr>
        <p:txBody>
          <a:bodyPr/>
          <a:lstStyle/>
          <a:p>
            <a:pPr algn="just">
              <a:buClr>
                <a:srgbClr val="FF9933"/>
              </a:buClr>
              <a:buFont typeface="Wingdings" pitchFamily="2" charset="2"/>
              <a:buNone/>
            </a:pPr>
            <a:r>
              <a:rPr lang="zh-CN" altLang="en-US" sz="2000" dirty="0">
                <a:solidFill>
                  <a:srgbClr val="FF0000"/>
                </a:solidFill>
                <a:effectLst>
                  <a:outerShdw blurRad="38100" dist="38100" dir="2700000" algn="tl">
                    <a:srgbClr val="000000">
                      <a:alpha val="43137"/>
                    </a:srgbClr>
                  </a:outerShdw>
                </a:effectLst>
                <a:latin typeface="Arial" pitchFamily="34" charset="0"/>
              </a:rPr>
              <a:t>忽略励磁电流：</a:t>
            </a:r>
          </a:p>
        </p:txBody>
      </p:sp>
      <p:sp>
        <p:nvSpPr>
          <p:cNvPr id="30" name="Rectangle 24"/>
          <p:cNvSpPr>
            <a:spLocks noChangeArrowheads="1"/>
          </p:cNvSpPr>
          <p:nvPr/>
        </p:nvSpPr>
        <p:spPr bwMode="auto">
          <a:xfrm>
            <a:off x="1857375" y="5014913"/>
            <a:ext cx="2652713" cy="376237"/>
          </a:xfrm>
          <a:prstGeom prst="rect">
            <a:avLst/>
          </a:prstGeom>
          <a:noFill/>
          <a:ln w="9525">
            <a:noFill/>
            <a:miter lim="800000"/>
            <a:headEnd/>
            <a:tailEnd/>
          </a:ln>
        </p:spPr>
        <p:txBody>
          <a:bodyPr lIns="0" tIns="0" rIns="90000" bIns="0"/>
          <a:lstStyle/>
          <a:p>
            <a:pPr>
              <a:lnSpc>
                <a:spcPct val="100000"/>
              </a:lnSpc>
              <a:buClr>
                <a:srgbClr val="FF9933"/>
              </a:buClr>
              <a:buFont typeface="Wingdings" pitchFamily="2" charset="2"/>
              <a:buNone/>
            </a:pPr>
            <a:r>
              <a:rPr lang="zh-CN" altLang="en-US" sz="2000">
                <a:solidFill>
                  <a:schemeClr val="tx1"/>
                </a:solidFill>
                <a:latin typeface="Arial" pitchFamily="34" charset="0"/>
              </a:rPr>
              <a:t>简化等效电路的相电流</a:t>
            </a:r>
          </a:p>
        </p:txBody>
      </p:sp>
      <p:graphicFrame>
        <p:nvGraphicFramePr>
          <p:cNvPr id="31" name="Object 23"/>
          <p:cNvGraphicFramePr>
            <a:graphicFrameLocks/>
          </p:cNvGraphicFramePr>
          <p:nvPr/>
        </p:nvGraphicFramePr>
        <p:xfrm>
          <a:off x="1854200" y="5435600"/>
          <a:ext cx="4638675" cy="1314450"/>
        </p:xfrm>
        <a:graphic>
          <a:graphicData uri="http://schemas.openxmlformats.org/presentationml/2006/ole">
            <p:oleObj spid="_x0000_s2053" r:id="rId13" imgW="2247900" imgH="711200" progId="">
              <p:embed/>
            </p:oleObj>
          </a:graphicData>
        </a:graphic>
      </p:graphicFrame>
      <p:graphicFrame>
        <p:nvGraphicFramePr>
          <p:cNvPr id="32" name="Object 34"/>
          <p:cNvGraphicFramePr>
            <a:graphicFrameLocks noGrp="1"/>
          </p:cNvGraphicFramePr>
          <p:nvPr>
            <p:ph sz="half" idx="2"/>
          </p:nvPr>
        </p:nvGraphicFramePr>
        <p:xfrm>
          <a:off x="6084888" y="4981575"/>
          <a:ext cx="923925" cy="455613"/>
        </p:xfrm>
        <a:graphic>
          <a:graphicData uri="http://schemas.openxmlformats.org/presentationml/2006/ole">
            <p:oleObj spid="_x0000_s2054" r:id="rId14" imgW="380835" imgH="203112" progId="">
              <p:embed/>
            </p:oleObj>
          </a:graphicData>
        </a:graphic>
      </p:graphicFrame>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56036"/>
                                        </p:tgtEl>
                                        <p:attrNameLst>
                                          <p:attrName>style.visibility</p:attrName>
                                        </p:attrNameLst>
                                      </p:cBhvr>
                                      <p:to>
                                        <p:strVal val="visible"/>
                                      </p:to>
                                    </p:set>
                                    <p:animEffect transition="in" filter="wipe(up)">
                                      <p:cBhvr>
                                        <p:cTn id="15" dur="500"/>
                                        <p:tgtEl>
                                          <p:spTgt spid="256036"/>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256022"/>
                                        </p:tgtEl>
                                        <p:attrNameLst>
                                          <p:attrName>style.visibility</p:attrName>
                                        </p:attrNameLst>
                                      </p:cBhvr>
                                      <p:to>
                                        <p:strVal val="visible"/>
                                      </p:to>
                                    </p:set>
                                    <p:animEffect transition="in" filter="wipe(down)">
                                      <p:cBhvr>
                                        <p:cTn id="20" dur="580">
                                          <p:stCondLst>
                                            <p:cond delay="0"/>
                                          </p:stCondLst>
                                        </p:cTn>
                                        <p:tgtEl>
                                          <p:spTgt spid="256022"/>
                                        </p:tgtEl>
                                      </p:cBhvr>
                                    </p:animEffect>
                                    <p:anim calcmode="lin" valueType="num">
                                      <p:cBhvr>
                                        <p:cTn id="21" dur="1822" tmFilter="0,0; 0.14,0.36; 0.43,0.73; 0.71,0.91; 1.0,1.0">
                                          <p:stCondLst>
                                            <p:cond delay="0"/>
                                          </p:stCondLst>
                                        </p:cTn>
                                        <p:tgtEl>
                                          <p:spTgt spid="256022"/>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256022"/>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256022"/>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256022"/>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256022"/>
                                        </p:tgtEl>
                                        <p:attrNameLst>
                                          <p:attrName>ppt_y</p:attrName>
                                        </p:attrNameLst>
                                      </p:cBhvr>
                                      <p:tavLst>
                                        <p:tav tm="0" fmla="#ppt_y-sin(pi*$)/81">
                                          <p:val>
                                            <p:fltVal val="0"/>
                                          </p:val>
                                        </p:tav>
                                        <p:tav tm="100000">
                                          <p:val>
                                            <p:fltVal val="1"/>
                                          </p:val>
                                        </p:tav>
                                      </p:tavLst>
                                    </p:anim>
                                    <p:animScale>
                                      <p:cBhvr>
                                        <p:cTn id="26" dur="26">
                                          <p:stCondLst>
                                            <p:cond delay="650"/>
                                          </p:stCondLst>
                                        </p:cTn>
                                        <p:tgtEl>
                                          <p:spTgt spid="256022"/>
                                        </p:tgtEl>
                                      </p:cBhvr>
                                      <p:to x="100000" y="60000"/>
                                    </p:animScale>
                                    <p:animScale>
                                      <p:cBhvr>
                                        <p:cTn id="27" dur="166" decel="50000">
                                          <p:stCondLst>
                                            <p:cond delay="676"/>
                                          </p:stCondLst>
                                        </p:cTn>
                                        <p:tgtEl>
                                          <p:spTgt spid="256022"/>
                                        </p:tgtEl>
                                      </p:cBhvr>
                                      <p:to x="100000" y="100000"/>
                                    </p:animScale>
                                    <p:animScale>
                                      <p:cBhvr>
                                        <p:cTn id="28" dur="26">
                                          <p:stCondLst>
                                            <p:cond delay="1312"/>
                                          </p:stCondLst>
                                        </p:cTn>
                                        <p:tgtEl>
                                          <p:spTgt spid="256022"/>
                                        </p:tgtEl>
                                      </p:cBhvr>
                                      <p:to x="100000" y="80000"/>
                                    </p:animScale>
                                    <p:animScale>
                                      <p:cBhvr>
                                        <p:cTn id="29" dur="166" decel="50000">
                                          <p:stCondLst>
                                            <p:cond delay="1338"/>
                                          </p:stCondLst>
                                        </p:cTn>
                                        <p:tgtEl>
                                          <p:spTgt spid="256022"/>
                                        </p:tgtEl>
                                      </p:cBhvr>
                                      <p:to x="100000" y="100000"/>
                                    </p:animScale>
                                    <p:animScale>
                                      <p:cBhvr>
                                        <p:cTn id="30" dur="26">
                                          <p:stCondLst>
                                            <p:cond delay="1642"/>
                                          </p:stCondLst>
                                        </p:cTn>
                                        <p:tgtEl>
                                          <p:spTgt spid="256022"/>
                                        </p:tgtEl>
                                      </p:cBhvr>
                                      <p:to x="100000" y="90000"/>
                                    </p:animScale>
                                    <p:animScale>
                                      <p:cBhvr>
                                        <p:cTn id="31" dur="166" decel="50000">
                                          <p:stCondLst>
                                            <p:cond delay="1668"/>
                                          </p:stCondLst>
                                        </p:cTn>
                                        <p:tgtEl>
                                          <p:spTgt spid="256022"/>
                                        </p:tgtEl>
                                      </p:cBhvr>
                                      <p:to x="100000" y="100000"/>
                                    </p:animScale>
                                    <p:animScale>
                                      <p:cBhvr>
                                        <p:cTn id="32" dur="26">
                                          <p:stCondLst>
                                            <p:cond delay="1808"/>
                                          </p:stCondLst>
                                        </p:cTn>
                                        <p:tgtEl>
                                          <p:spTgt spid="256022"/>
                                        </p:tgtEl>
                                      </p:cBhvr>
                                      <p:to x="100000" y="95000"/>
                                    </p:animScale>
                                    <p:animScale>
                                      <p:cBhvr>
                                        <p:cTn id="33" dur="166" decel="50000">
                                          <p:stCondLst>
                                            <p:cond delay="1834"/>
                                          </p:stCondLst>
                                        </p:cTn>
                                        <p:tgtEl>
                                          <p:spTgt spid="256022"/>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15" grpId="0"/>
      <p:bldP spid="256036" grpId="0" animBg="1"/>
      <p:bldP spid="29" grpId="0"/>
      <p:bldP spid="3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a:xfrm>
            <a:off x="1708150" y="182563"/>
            <a:ext cx="7132638" cy="762000"/>
          </a:xfrm>
        </p:spPr>
        <p:txBody>
          <a:bodyPr/>
          <a:lstStyle/>
          <a:p>
            <a:pPr marL="838200" indent="-838200" eaLnBrk="1" hangingPunct="1">
              <a:defRPr/>
            </a:pPr>
            <a:r>
              <a:rPr lang="en-US" altLang="zh-CN" sz="2800" dirty="0" smtClean="0">
                <a:effectLst>
                  <a:outerShdw blurRad="38100" dist="38100" dir="2700000" algn="tl">
                    <a:srgbClr val="C0C0C0"/>
                  </a:outerShdw>
                </a:effectLst>
                <a:ea typeface="宋体" panose="02010600030101010101" pitchFamily="2" charset="-122"/>
              </a:rPr>
              <a:t>6.4.2</a:t>
            </a:r>
            <a:r>
              <a:rPr lang="zh-CN" altLang="en-US" sz="2800" dirty="0" smtClean="0">
                <a:effectLst>
                  <a:outerShdw blurRad="38100" dist="38100" dir="2700000" algn="tl">
                    <a:srgbClr val="C0C0C0"/>
                  </a:outerShdw>
                </a:effectLst>
                <a:ea typeface="宋体" panose="02010600030101010101" pitchFamily="2" charset="-122"/>
              </a:rPr>
              <a:t>正弦波脉宽调制技术</a:t>
            </a:r>
          </a:p>
        </p:txBody>
      </p:sp>
      <p:sp>
        <p:nvSpPr>
          <p:cNvPr id="339971" name="Rectangle 3"/>
          <p:cNvSpPr>
            <a:spLocks noChangeArrowheads="1"/>
          </p:cNvSpPr>
          <p:nvPr/>
        </p:nvSpPr>
        <p:spPr bwMode="auto">
          <a:xfrm>
            <a:off x="1700213" y="2452688"/>
            <a:ext cx="7127875" cy="1981200"/>
          </a:xfrm>
          <a:prstGeom prst="rect">
            <a:avLst/>
          </a:prstGeom>
          <a:noFill/>
          <a:ln w="9525">
            <a:noFill/>
            <a:miter lim="800000"/>
          </a:ln>
          <a:effectLst/>
        </p:spPr>
        <p:txBody>
          <a:bodyPr anchor="ctr">
            <a:spAutoFit/>
          </a:bodyPr>
          <a:lstStyle/>
          <a:p>
            <a:pPr algn="just">
              <a:lnSpc>
                <a:spcPct val="100000"/>
              </a:lnSpc>
              <a:spcBef>
                <a:spcPct val="20000"/>
              </a:spcBef>
              <a:buClr>
                <a:schemeClr val="folHlink"/>
              </a:buClr>
              <a:buSzPct val="75000"/>
              <a:buFont typeface="Wingdings" panose="05000000000000000000" pitchFamily="2" charset="2"/>
              <a:buNone/>
              <a:defRPr/>
            </a:pPr>
            <a:r>
              <a:rPr kumimoji="1" lang="zh-CN" altLang="en-US" sz="2000">
                <a:solidFill>
                  <a:schemeClr val="tx1"/>
                </a:solidFill>
                <a:latin typeface="Times New Roman" panose="02020603050405020304" pitchFamily="18" charset="0"/>
                <a:sym typeface="+mn-ea"/>
              </a:rPr>
              <a:t>以频率与期望的输出电压波相同的正弦波作为调制波，以频率比期望波高得多的等腰三角波作为载波。</a:t>
            </a:r>
          </a:p>
          <a:p>
            <a:pPr algn="just">
              <a:lnSpc>
                <a:spcPct val="100000"/>
              </a:lnSpc>
              <a:spcBef>
                <a:spcPct val="20000"/>
              </a:spcBef>
              <a:buClr>
                <a:schemeClr val="folHlink"/>
              </a:buClr>
              <a:buSzPct val="75000"/>
              <a:buFont typeface="Wingdings" panose="05000000000000000000" pitchFamily="2" charset="2"/>
              <a:buNone/>
              <a:defRPr/>
            </a:pPr>
            <a:r>
              <a:rPr kumimoji="1" lang="zh-CN" altLang="en-US" sz="2000">
                <a:solidFill>
                  <a:schemeClr val="tx1"/>
                </a:solidFill>
                <a:latin typeface="Times New Roman" panose="02020603050405020304" pitchFamily="18" charset="0"/>
                <a:sym typeface="+mn-ea"/>
              </a:rPr>
              <a:t>由它们的</a:t>
            </a:r>
            <a:r>
              <a:rPr kumimoji="1" lang="zh-CN" altLang="en-US" sz="2000">
                <a:solidFill>
                  <a:srgbClr val="FF0000"/>
                </a:solidFill>
                <a:effectLst>
                  <a:outerShdw blurRad="38100" dist="38100" dir="2700000" algn="tl">
                    <a:srgbClr val="C0C0C0"/>
                  </a:outerShdw>
                </a:effectLst>
                <a:latin typeface="Times New Roman" panose="02020603050405020304" pitchFamily="18" charset="0"/>
                <a:sym typeface="+mn-ea"/>
              </a:rPr>
              <a:t>交点</a:t>
            </a:r>
            <a:r>
              <a:rPr kumimoji="1" lang="zh-CN" altLang="en-US" sz="2000">
                <a:solidFill>
                  <a:schemeClr val="tx1"/>
                </a:solidFill>
                <a:latin typeface="Times New Roman" panose="02020603050405020304" pitchFamily="18" charset="0"/>
                <a:sym typeface="+mn-ea"/>
              </a:rPr>
              <a:t>确定逆变器开关器件的</a:t>
            </a:r>
            <a:r>
              <a:rPr kumimoji="1" lang="zh-CN" altLang="en-US" sz="2000">
                <a:solidFill>
                  <a:srgbClr val="FF0000"/>
                </a:solidFill>
                <a:effectLst>
                  <a:outerShdw blurRad="38100" dist="38100" dir="2700000" algn="tl">
                    <a:srgbClr val="C0C0C0"/>
                  </a:outerShdw>
                </a:effectLst>
                <a:latin typeface="Times New Roman" panose="02020603050405020304" pitchFamily="18" charset="0"/>
                <a:sym typeface="+mn-ea"/>
              </a:rPr>
              <a:t>通断时刻</a:t>
            </a:r>
            <a:r>
              <a:rPr kumimoji="1" lang="zh-CN" altLang="en-US" sz="2000">
                <a:solidFill>
                  <a:schemeClr val="tx1"/>
                </a:solidFill>
                <a:latin typeface="Times New Roman" panose="02020603050405020304" pitchFamily="18" charset="0"/>
                <a:sym typeface="+mn-ea"/>
              </a:rPr>
              <a:t>，从而获得幅值相等、宽度按正弦规律变化的脉冲序列，这种调制方法称作正弦波脉宽调制（</a:t>
            </a:r>
            <a:r>
              <a:rPr kumimoji="1" lang="en-US" altLang="zh-CN" sz="2000">
                <a:solidFill>
                  <a:schemeClr val="tx1"/>
                </a:solidFill>
                <a:latin typeface="Times New Roman" panose="02020603050405020304" pitchFamily="18" charset="0"/>
                <a:sym typeface="+mn-ea"/>
              </a:rPr>
              <a:t>Sinusoidal pulse  Width Modulation</a:t>
            </a:r>
            <a:r>
              <a:rPr kumimoji="1" lang="zh-CN" altLang="en-US" sz="2000">
                <a:solidFill>
                  <a:schemeClr val="tx1"/>
                </a:solidFill>
                <a:latin typeface="Times New Roman" panose="02020603050405020304" pitchFamily="18" charset="0"/>
                <a:sym typeface="+mn-ea"/>
              </a:rPr>
              <a:t>，简称</a:t>
            </a:r>
            <a:r>
              <a:rPr kumimoji="1" lang="en-US" altLang="zh-CN" sz="2000">
                <a:solidFill>
                  <a:schemeClr val="tx1"/>
                </a:solidFill>
                <a:latin typeface="Times New Roman" panose="02020603050405020304" pitchFamily="18" charset="0"/>
                <a:sym typeface="+mn-ea"/>
              </a:rPr>
              <a:t>SPWM</a:t>
            </a:r>
            <a:r>
              <a:rPr kumimoji="1" lang="zh-CN" altLang="en-US" sz="2000">
                <a:solidFill>
                  <a:schemeClr val="tx1"/>
                </a:solidFill>
                <a:latin typeface="Times New Roman" panose="02020603050405020304" pitchFamily="18" charset="0"/>
                <a:sym typeface="+mn-ea"/>
              </a:rPr>
              <a:t>）。</a:t>
            </a:r>
          </a:p>
        </p:txBody>
      </p:sp>
      <p:sp>
        <p:nvSpPr>
          <p:cNvPr id="339985" name="Rectangle 17"/>
          <p:cNvSpPr>
            <a:spLocks noChangeArrowheads="1"/>
          </p:cNvSpPr>
          <p:nvPr/>
        </p:nvSpPr>
        <p:spPr bwMode="auto">
          <a:xfrm>
            <a:off x="1698625" y="4635500"/>
            <a:ext cx="7445375" cy="1311275"/>
          </a:xfrm>
          <a:prstGeom prst="rect">
            <a:avLst/>
          </a:prstGeom>
          <a:noFill/>
          <a:ln w="9525">
            <a:noFill/>
            <a:miter lim="800000"/>
          </a:ln>
          <a:effectLst/>
        </p:spPr>
        <p:txBody>
          <a:bodyPr>
            <a:spAutoFit/>
          </a:bodyPr>
          <a:lstStyle/>
          <a:p>
            <a:pPr>
              <a:lnSpc>
                <a:spcPct val="100000"/>
              </a:lnSpc>
              <a:spcBef>
                <a:spcPct val="10000"/>
              </a:spcBef>
              <a:buFontTx/>
              <a:buNone/>
              <a:defRPr/>
            </a:pPr>
            <a:r>
              <a:rPr lang="zh-CN" altLang="en-US" sz="2000">
                <a:solidFill>
                  <a:srgbClr val="CC0000"/>
                </a:solidFill>
                <a:effectLst>
                  <a:outerShdw blurRad="38100" dist="38100" dir="2700000" algn="tl">
                    <a:srgbClr val="C0C0C0"/>
                  </a:outerShdw>
                </a:effectLst>
                <a:sym typeface="+mn-ea"/>
              </a:rPr>
              <a:t>用等腰三角形作载波</a:t>
            </a:r>
            <a:r>
              <a:rPr lang="en-US" altLang="zh-CN" sz="2000">
                <a:solidFill>
                  <a:srgbClr val="CC0000"/>
                </a:solidFill>
                <a:effectLst>
                  <a:outerShdw blurRad="38100" dist="38100" dir="2700000" algn="tl">
                    <a:srgbClr val="C0C0C0"/>
                  </a:outerShdw>
                </a:effectLst>
                <a:latin typeface="宋体" panose="02010600030101010101" pitchFamily="2" charset="-122"/>
                <a:sym typeface="+mn-ea"/>
              </a:rPr>
              <a:t>:</a:t>
            </a:r>
            <a:r>
              <a:rPr lang="en-US" altLang="zh-CN" sz="2000">
                <a:solidFill>
                  <a:schemeClr val="tx1"/>
                </a:solidFill>
                <a:sym typeface="+mn-ea"/>
              </a:rPr>
              <a:t> </a:t>
            </a:r>
            <a:r>
              <a:rPr lang="zh-CN" altLang="en-US" sz="2000">
                <a:solidFill>
                  <a:schemeClr val="tx1"/>
                </a:solidFill>
                <a:sym typeface="+mn-ea"/>
              </a:rPr>
              <a:t>因为等腰三角形是上下宽度线性对称变化的波形，当与任何一个光滑曲线相交时，在交点时刻控制开关器件的通断，即可得到一组等幅而脉冲宽度正比于该曲线函数值的矩形脉冲，这正是</a:t>
            </a:r>
            <a:r>
              <a:rPr lang="en-US" altLang="zh-CN" sz="2000">
                <a:solidFill>
                  <a:schemeClr val="tx1"/>
                </a:solidFill>
                <a:latin typeface="Times New Roman" panose="02020603050405020304" pitchFamily="18" charset="0"/>
                <a:sym typeface="+mn-ea"/>
              </a:rPr>
              <a:t>SPWM</a:t>
            </a:r>
            <a:r>
              <a:rPr lang="zh-CN" altLang="en-US" sz="2000">
                <a:solidFill>
                  <a:schemeClr val="tx1"/>
                </a:solidFill>
                <a:sym typeface="+mn-ea"/>
              </a:rPr>
              <a:t>要的结果。</a:t>
            </a:r>
            <a:r>
              <a:rPr lang="zh-CN" altLang="en-US" sz="2000" b="0">
                <a:solidFill>
                  <a:schemeClr val="tx1"/>
                </a:solidFill>
                <a:sym typeface="+mn-ea"/>
              </a:rPr>
              <a:t> </a:t>
            </a:r>
            <a:endParaRPr lang="zh-CN" altLang="en-US" sz="2000">
              <a:solidFill>
                <a:schemeClr val="tx1"/>
              </a:solidFill>
              <a:sym typeface="+mn-ea"/>
            </a:endParaRPr>
          </a:p>
        </p:txBody>
      </p:sp>
      <p:sp>
        <p:nvSpPr>
          <p:cNvPr id="339986" name="Rectangle 18"/>
          <p:cNvSpPr>
            <a:spLocks noChangeArrowheads="1"/>
          </p:cNvSpPr>
          <p:nvPr/>
        </p:nvSpPr>
        <p:spPr bwMode="auto">
          <a:xfrm>
            <a:off x="1801813" y="1039813"/>
            <a:ext cx="4560887" cy="457200"/>
          </a:xfrm>
          <a:prstGeom prst="rect">
            <a:avLst/>
          </a:prstGeom>
          <a:noFill/>
          <a:ln w="9525">
            <a:noFill/>
            <a:miter lim="800000"/>
          </a:ln>
          <a:effectLst/>
        </p:spPr>
        <p:txBody>
          <a:bodyPr wrap="none" anchor="ctr">
            <a:spAutoFit/>
          </a:bodyPr>
          <a:lstStyle/>
          <a:p>
            <a:pPr>
              <a:lnSpc>
                <a:spcPct val="100000"/>
              </a:lnSpc>
              <a:buFontTx/>
              <a:buNone/>
              <a:defRPr/>
            </a:pPr>
            <a:r>
              <a:rPr lang="zh-CN" altLang="en-US">
                <a:solidFill>
                  <a:srgbClr val="FF0000"/>
                </a:solidFill>
                <a:effectLst>
                  <a:outerShdw blurRad="38100" dist="38100" dir="2700000" algn="tl">
                    <a:srgbClr val="C0C0C0"/>
                  </a:outerShdw>
                </a:effectLst>
                <a:latin typeface="Times New Roman" panose="02020603050405020304" pitchFamily="18" charset="0"/>
                <a:sym typeface="+mn-ea"/>
              </a:rPr>
              <a:t>什么是脉冲宽度调制（</a:t>
            </a:r>
            <a:r>
              <a:rPr lang="en-US" altLang="zh-CN">
                <a:solidFill>
                  <a:srgbClr val="FF0000"/>
                </a:solidFill>
                <a:effectLst>
                  <a:outerShdw blurRad="38100" dist="38100" dir="2700000" algn="tl">
                    <a:srgbClr val="C0C0C0"/>
                  </a:outerShdw>
                </a:effectLst>
                <a:latin typeface="Times New Roman" panose="02020603050405020304" pitchFamily="18" charset="0"/>
                <a:sym typeface="+mn-ea"/>
              </a:rPr>
              <a:t>PWM</a:t>
            </a:r>
            <a:r>
              <a:rPr lang="zh-CN" altLang="en-US">
                <a:solidFill>
                  <a:srgbClr val="FF0000"/>
                </a:solidFill>
                <a:effectLst>
                  <a:outerShdw blurRad="38100" dist="38100" dir="2700000" algn="tl">
                    <a:srgbClr val="C0C0C0"/>
                  </a:outerShdw>
                </a:effectLst>
                <a:latin typeface="Times New Roman" panose="02020603050405020304" pitchFamily="18" charset="0"/>
                <a:sym typeface="+mn-ea"/>
              </a:rPr>
              <a:t>）</a:t>
            </a:r>
            <a:r>
              <a:rPr lang="en-US" altLang="zh-CN">
                <a:solidFill>
                  <a:srgbClr val="FF0000"/>
                </a:solidFill>
                <a:effectLst>
                  <a:outerShdw blurRad="38100" dist="38100" dir="2700000" algn="tl">
                    <a:srgbClr val="C0C0C0"/>
                  </a:outerShdw>
                </a:effectLst>
                <a:latin typeface="Times New Roman" panose="02020603050405020304" pitchFamily="18" charset="0"/>
                <a:sym typeface="+mn-ea"/>
              </a:rPr>
              <a:t>? </a:t>
            </a:r>
          </a:p>
        </p:txBody>
      </p:sp>
      <p:sp>
        <p:nvSpPr>
          <p:cNvPr id="122886" name="Rectangle 19"/>
          <p:cNvSpPr>
            <a:spLocks noChangeArrowheads="1"/>
          </p:cNvSpPr>
          <p:nvPr/>
        </p:nvSpPr>
        <p:spPr bwMode="auto">
          <a:xfrm>
            <a:off x="1698625" y="1671638"/>
            <a:ext cx="7445375" cy="701675"/>
          </a:xfrm>
          <a:prstGeom prst="rect">
            <a:avLst/>
          </a:prstGeom>
          <a:noFill/>
          <a:ln w="9525">
            <a:noFill/>
            <a:miter lim="800000"/>
            <a:headEnd/>
            <a:tailEnd/>
          </a:ln>
        </p:spPr>
        <p:txBody>
          <a:bodyPr anchor="ctr">
            <a:spAutoFit/>
          </a:bodyPr>
          <a:lstStyle/>
          <a:p>
            <a:pPr>
              <a:lnSpc>
                <a:spcPct val="100000"/>
              </a:lnSpc>
            </a:pPr>
            <a:r>
              <a:rPr lang="zh-CN" altLang="en-US" sz="2000">
                <a:solidFill>
                  <a:schemeClr val="tx1"/>
                </a:solidFill>
              </a:rPr>
              <a:t>利用电力电子开关的导通与关断，将直流电压变成连续可变的电压，并通过控制脉冲宽度或周期达到变压变频的目的。</a:t>
            </a:r>
            <a:r>
              <a:rPr lang="zh-CN" altLang="de-DE" sz="2000">
                <a:solidFill>
                  <a:schemeClr val="tx1"/>
                </a:solidFill>
              </a:rPr>
              <a:t> </a:t>
            </a:r>
          </a:p>
        </p:txBody>
      </p:sp>
      <p:sp>
        <p:nvSpPr>
          <p:cNvPr id="13"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1730375" y="188913"/>
            <a:ext cx="6870700" cy="771525"/>
          </a:xfrm>
        </p:spPr>
        <p:txBody>
          <a:bodyPr/>
          <a:lstStyle/>
          <a:p>
            <a:pPr eaLnBrk="1" hangingPunct="1"/>
            <a:r>
              <a:rPr lang="en-US" altLang="zh-CN" smtClean="0">
                <a:ea typeface="宋体" pitchFamily="2" charset="-122"/>
              </a:rPr>
              <a:t>PWM</a:t>
            </a:r>
            <a:r>
              <a:rPr lang="zh-CN" altLang="en-US" smtClean="0">
                <a:ea typeface="宋体" pitchFamily="2" charset="-122"/>
              </a:rPr>
              <a:t>控制的基本思想</a:t>
            </a:r>
          </a:p>
        </p:txBody>
      </p:sp>
      <p:sp>
        <p:nvSpPr>
          <p:cNvPr id="471043" name="Rectangle 3"/>
          <p:cNvSpPr>
            <a:spLocks noChangeArrowheads="1"/>
          </p:cNvSpPr>
          <p:nvPr/>
        </p:nvSpPr>
        <p:spPr bwMode="auto">
          <a:xfrm>
            <a:off x="1690688" y="5192713"/>
            <a:ext cx="3462337" cy="1096962"/>
          </a:xfrm>
          <a:prstGeom prst="rect">
            <a:avLst/>
          </a:prstGeom>
          <a:solidFill>
            <a:schemeClr val="bg1"/>
          </a:solidFill>
          <a:ln w="9525">
            <a:noFill/>
            <a:miter lim="800000"/>
          </a:ln>
          <a:effectLst/>
        </p:spPr>
        <p:txBody>
          <a:bodyPr>
            <a:spAutoFit/>
          </a:bodyPr>
          <a:lstStyle/>
          <a:p>
            <a:pPr marL="179705" lvl="1">
              <a:lnSpc>
                <a:spcPct val="100000"/>
              </a:lnSpc>
              <a:buFontTx/>
              <a:buNone/>
              <a:defRPr/>
            </a:pPr>
            <a:r>
              <a:rPr kumimoji="1" lang="zh-CN" altLang="en-US" sz="2200">
                <a:solidFill>
                  <a:srgbClr val="CC0000"/>
                </a:solidFill>
                <a:effectLst>
                  <a:outerShdw blurRad="38100" dist="38100" dir="2700000" algn="tl">
                    <a:srgbClr val="C0C0C0"/>
                  </a:outerShdw>
                </a:effectLst>
                <a:latin typeface="Arial" panose="020B0604020202020204" pitchFamily="34" charset="0"/>
                <a:ea typeface="华文中宋" panose="02010600040101010101" pitchFamily="2" charset="-122"/>
                <a:sym typeface="+mn-ea"/>
              </a:rPr>
              <a:t>若要改变等效输出正弦波幅值，按同一比例改变各脉冲宽度即可</a:t>
            </a:r>
            <a:r>
              <a:rPr kumimoji="1" lang="zh-CN" altLang="en-US" sz="2200" b="0">
                <a:solidFill>
                  <a:schemeClr val="tx1"/>
                </a:solidFill>
                <a:latin typeface="Arial" panose="020B0604020202020204" pitchFamily="34" charset="0"/>
                <a:ea typeface="华文中宋" panose="02010600040101010101" pitchFamily="2" charset="-122"/>
                <a:sym typeface="+mn-ea"/>
              </a:rPr>
              <a:t>。</a:t>
            </a:r>
          </a:p>
        </p:txBody>
      </p:sp>
      <p:sp>
        <p:nvSpPr>
          <p:cNvPr id="40965" name="AutoShape 5"/>
          <p:cNvSpPr>
            <a:spLocks noChangeArrowheads="1"/>
          </p:cNvSpPr>
          <p:nvPr/>
        </p:nvSpPr>
        <p:spPr bwMode="auto">
          <a:xfrm>
            <a:off x="4729163" y="2224088"/>
            <a:ext cx="1066800" cy="304800"/>
          </a:xfrm>
          <a:prstGeom prst="leftRightArrow">
            <a:avLst>
              <a:gd name="adj1" fmla="val 50000"/>
              <a:gd name="adj2" fmla="val 70000"/>
            </a:avLst>
          </a:prstGeom>
          <a:solidFill>
            <a:srgbClr val="FF99FF"/>
          </a:solidFill>
          <a:ln w="9525">
            <a:solidFill>
              <a:srgbClr val="3366FF"/>
            </a:solidFill>
            <a:miter lim="800000"/>
            <a:headEnd/>
            <a:tailEnd/>
          </a:ln>
        </p:spPr>
        <p:txBody>
          <a:bodyPr wrap="none" anchor="ctr"/>
          <a:lstStyle/>
          <a:p>
            <a:pPr algn="ctr"/>
            <a:endParaRPr lang="zh-CN" altLang="en-US"/>
          </a:p>
        </p:txBody>
      </p:sp>
      <p:sp>
        <p:nvSpPr>
          <p:cNvPr id="40966" name="Rectangle 6"/>
          <p:cNvSpPr>
            <a:spLocks noChangeArrowheads="1"/>
          </p:cNvSpPr>
          <p:nvPr/>
        </p:nvSpPr>
        <p:spPr bwMode="auto">
          <a:xfrm>
            <a:off x="4429125" y="1676400"/>
            <a:ext cx="1447800" cy="381000"/>
          </a:xfrm>
          <a:prstGeom prst="rect">
            <a:avLst/>
          </a:prstGeom>
          <a:noFill/>
          <a:ln w="9525">
            <a:noFill/>
            <a:miter lim="800000"/>
            <a:headEnd/>
            <a:tailEnd/>
          </a:ln>
        </p:spPr>
        <p:txBody>
          <a:bodyPr wrap="none" anchor="ctr"/>
          <a:lstStyle/>
          <a:p>
            <a:pPr algn="ctr">
              <a:lnSpc>
                <a:spcPct val="100000"/>
              </a:lnSpc>
            </a:pPr>
            <a:r>
              <a:rPr lang="en-US" altLang="zh-CN" b="0">
                <a:solidFill>
                  <a:schemeClr val="tx1"/>
                </a:solidFill>
                <a:latin typeface="Times New Roman" pitchFamily="18" charset="0"/>
                <a:ea typeface="华文中宋" pitchFamily="2" charset="-122"/>
              </a:rPr>
              <a:t>SPWM</a:t>
            </a:r>
            <a:r>
              <a:rPr lang="zh-CN" altLang="en-US" b="0">
                <a:solidFill>
                  <a:schemeClr val="tx1"/>
                </a:solidFill>
                <a:latin typeface="Times New Roman" pitchFamily="18" charset="0"/>
                <a:ea typeface="华文中宋" pitchFamily="2" charset="-122"/>
              </a:rPr>
              <a:t>波</a:t>
            </a:r>
          </a:p>
        </p:txBody>
      </p:sp>
      <p:sp>
        <p:nvSpPr>
          <p:cNvPr id="40967" name="AutoShape 7"/>
          <p:cNvSpPr>
            <a:spLocks noChangeArrowheads="1"/>
          </p:cNvSpPr>
          <p:nvPr/>
        </p:nvSpPr>
        <p:spPr bwMode="auto">
          <a:xfrm>
            <a:off x="3038475" y="2971800"/>
            <a:ext cx="381000" cy="685800"/>
          </a:xfrm>
          <a:prstGeom prst="downArrow">
            <a:avLst>
              <a:gd name="adj1" fmla="val 50000"/>
              <a:gd name="adj2" fmla="val 45000"/>
            </a:avLst>
          </a:prstGeom>
          <a:solidFill>
            <a:srgbClr val="FF99FF"/>
          </a:solidFill>
          <a:ln w="9525">
            <a:solidFill>
              <a:srgbClr val="3366FF"/>
            </a:solidFill>
            <a:miter lim="800000"/>
            <a:headEnd/>
            <a:tailEnd/>
          </a:ln>
        </p:spPr>
        <p:txBody>
          <a:bodyPr wrap="none" anchor="ctr"/>
          <a:lstStyle/>
          <a:p>
            <a:pPr algn="ctr"/>
            <a:endParaRPr lang="zh-CN" altLang="en-US"/>
          </a:p>
        </p:txBody>
      </p:sp>
      <p:grpSp>
        <p:nvGrpSpPr>
          <p:cNvPr id="40968" name="Group 8"/>
          <p:cNvGrpSpPr>
            <a:grpSpLocks/>
          </p:cNvGrpSpPr>
          <p:nvPr/>
        </p:nvGrpSpPr>
        <p:grpSpPr bwMode="auto">
          <a:xfrm>
            <a:off x="1717675" y="3703638"/>
            <a:ext cx="3268663" cy="1325562"/>
            <a:chOff x="560" y="2220"/>
            <a:chExt cx="2059" cy="836"/>
          </a:xfrm>
        </p:grpSpPr>
        <p:sp>
          <p:nvSpPr>
            <p:cNvPr id="41016" name="Freeform 9"/>
            <p:cNvSpPr>
              <a:spLocks noChangeArrowheads="1"/>
            </p:cNvSpPr>
            <p:nvPr/>
          </p:nvSpPr>
          <p:spPr bwMode="auto">
            <a:xfrm>
              <a:off x="2000" y="2610"/>
              <a:ext cx="246" cy="243"/>
            </a:xfrm>
            <a:custGeom>
              <a:avLst/>
              <a:gdLst>
                <a:gd name="T0" fmla="*/ 1231 w 1231"/>
                <a:gd name="T1" fmla="*/ 1212 h 1212"/>
                <a:gd name="T2" fmla="*/ 1231 w 1231"/>
                <a:gd name="T3" fmla="*/ 1192 h 1212"/>
                <a:gd name="T4" fmla="*/ 1202 w 1231"/>
                <a:gd name="T5" fmla="*/ 1162 h 1212"/>
                <a:gd name="T6" fmla="*/ 1173 w 1231"/>
                <a:gd name="T7" fmla="*/ 1133 h 1212"/>
                <a:gd name="T8" fmla="*/ 1157 w 1231"/>
                <a:gd name="T9" fmla="*/ 1117 h 1212"/>
                <a:gd name="T10" fmla="*/ 1153 w 1231"/>
                <a:gd name="T11" fmla="*/ 1113 h 1212"/>
                <a:gd name="T12" fmla="*/ 1151 w 1231"/>
                <a:gd name="T13" fmla="*/ 1110 h 1212"/>
                <a:gd name="T14" fmla="*/ 1150 w 1231"/>
                <a:gd name="T15" fmla="*/ 1109 h 1212"/>
                <a:gd name="T16" fmla="*/ 1143 w 1231"/>
                <a:gd name="T17" fmla="*/ 1102 h 1212"/>
                <a:gd name="T18" fmla="*/ 1112 w 1231"/>
                <a:gd name="T19" fmla="*/ 1071 h 1212"/>
                <a:gd name="T20" fmla="*/ 1079 w 1231"/>
                <a:gd name="T21" fmla="*/ 1037 h 1212"/>
                <a:gd name="T22" fmla="*/ 1046 w 1231"/>
                <a:gd name="T23" fmla="*/ 1002 h 1212"/>
                <a:gd name="T24" fmla="*/ 1028 w 1231"/>
                <a:gd name="T25" fmla="*/ 984 h 1212"/>
                <a:gd name="T26" fmla="*/ 1019 w 1231"/>
                <a:gd name="T27" fmla="*/ 975 h 1212"/>
                <a:gd name="T28" fmla="*/ 1015 w 1231"/>
                <a:gd name="T29" fmla="*/ 971 h 1212"/>
                <a:gd name="T30" fmla="*/ 1012 w 1231"/>
                <a:gd name="T31" fmla="*/ 968 h 1212"/>
                <a:gd name="T32" fmla="*/ 1011 w 1231"/>
                <a:gd name="T33" fmla="*/ 967 h 1212"/>
                <a:gd name="T34" fmla="*/ 977 w 1231"/>
                <a:gd name="T35" fmla="*/ 932 h 1212"/>
                <a:gd name="T36" fmla="*/ 973 w 1231"/>
                <a:gd name="T37" fmla="*/ 928 h 1212"/>
                <a:gd name="T38" fmla="*/ 970 w 1231"/>
                <a:gd name="T39" fmla="*/ 925 h 1212"/>
                <a:gd name="T40" fmla="*/ 969 w 1231"/>
                <a:gd name="T41" fmla="*/ 924 h 1212"/>
                <a:gd name="T42" fmla="*/ 962 w 1231"/>
                <a:gd name="T43" fmla="*/ 917 h 1212"/>
                <a:gd name="T44" fmla="*/ 949 w 1231"/>
                <a:gd name="T45" fmla="*/ 904 h 1212"/>
                <a:gd name="T46" fmla="*/ 922 w 1231"/>
                <a:gd name="T47" fmla="*/ 877 h 1212"/>
                <a:gd name="T48" fmla="*/ 893 w 1231"/>
                <a:gd name="T49" fmla="*/ 847 h 1212"/>
                <a:gd name="T50" fmla="*/ 866 w 1231"/>
                <a:gd name="T51" fmla="*/ 819 h 1212"/>
                <a:gd name="T52" fmla="*/ 837 w 1231"/>
                <a:gd name="T53" fmla="*/ 788 h 1212"/>
                <a:gd name="T54" fmla="*/ 807 w 1231"/>
                <a:gd name="T55" fmla="*/ 759 h 1212"/>
                <a:gd name="T56" fmla="*/ 777 w 1231"/>
                <a:gd name="T57" fmla="*/ 727 h 1212"/>
                <a:gd name="T58" fmla="*/ 747 w 1231"/>
                <a:gd name="T59" fmla="*/ 696 h 1212"/>
                <a:gd name="T60" fmla="*/ 639 w 1231"/>
                <a:gd name="T61" fmla="*/ 588 h 1212"/>
                <a:gd name="T62" fmla="*/ 587 w 1231"/>
                <a:gd name="T63" fmla="*/ 536 h 1212"/>
                <a:gd name="T64" fmla="*/ 537 w 1231"/>
                <a:gd name="T65" fmla="*/ 487 h 1212"/>
                <a:gd name="T66" fmla="*/ 487 w 1231"/>
                <a:gd name="T67" fmla="*/ 438 h 1212"/>
                <a:gd name="T68" fmla="*/ 440 w 1231"/>
                <a:gd name="T69" fmla="*/ 391 h 1212"/>
                <a:gd name="T70" fmla="*/ 392 w 1231"/>
                <a:gd name="T71" fmla="*/ 345 h 1212"/>
                <a:gd name="T72" fmla="*/ 347 w 1231"/>
                <a:gd name="T73" fmla="*/ 301 h 1212"/>
                <a:gd name="T74" fmla="*/ 300 w 1231"/>
                <a:gd name="T75" fmla="*/ 257 h 1212"/>
                <a:gd name="T76" fmla="*/ 256 w 1231"/>
                <a:gd name="T77" fmla="*/ 216 h 1212"/>
                <a:gd name="T78" fmla="*/ 213 w 1231"/>
                <a:gd name="T79" fmla="*/ 176 h 1212"/>
                <a:gd name="T80" fmla="*/ 172 w 1231"/>
                <a:gd name="T81" fmla="*/ 138 h 1212"/>
                <a:gd name="T82" fmla="*/ 131 w 1231"/>
                <a:gd name="T83" fmla="*/ 101 h 1212"/>
                <a:gd name="T84" fmla="*/ 93 w 1231"/>
                <a:gd name="T85" fmla="*/ 65 h 1212"/>
                <a:gd name="T86" fmla="*/ 54 w 1231"/>
                <a:gd name="T87" fmla="*/ 31 h 1212"/>
                <a:gd name="T88" fmla="*/ 18 w 1231"/>
                <a:gd name="T89" fmla="*/ 0 h 1212"/>
                <a:gd name="T90" fmla="*/ 0 w 1231"/>
                <a:gd name="T91" fmla="*/ 20 h 1212"/>
                <a:gd name="T92" fmla="*/ 0 w 1231"/>
                <a:gd name="T93" fmla="*/ 1212 h 1212"/>
                <a:gd name="T94" fmla="*/ 1231 w 1231"/>
                <a:gd name="T95" fmla="*/ 1212 h 12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31"/>
                <a:gd name="T145" fmla="*/ 0 h 1212"/>
                <a:gd name="T146" fmla="*/ 1231 w 1231"/>
                <a:gd name="T147" fmla="*/ 1212 h 121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31" h="1212">
                  <a:moveTo>
                    <a:pt x="1231" y="1212"/>
                  </a:moveTo>
                  <a:lnTo>
                    <a:pt x="1231" y="1192"/>
                  </a:lnTo>
                  <a:lnTo>
                    <a:pt x="1202" y="1162"/>
                  </a:lnTo>
                  <a:lnTo>
                    <a:pt x="1173" y="1133"/>
                  </a:lnTo>
                  <a:lnTo>
                    <a:pt x="1157" y="1117"/>
                  </a:lnTo>
                  <a:lnTo>
                    <a:pt x="1153" y="1113"/>
                  </a:lnTo>
                  <a:lnTo>
                    <a:pt x="1151" y="1110"/>
                  </a:lnTo>
                  <a:lnTo>
                    <a:pt x="1150" y="1109"/>
                  </a:lnTo>
                  <a:lnTo>
                    <a:pt x="1143" y="1102"/>
                  </a:lnTo>
                  <a:lnTo>
                    <a:pt x="1112" y="1071"/>
                  </a:lnTo>
                  <a:lnTo>
                    <a:pt x="1079" y="1037"/>
                  </a:lnTo>
                  <a:lnTo>
                    <a:pt x="1046" y="1002"/>
                  </a:lnTo>
                  <a:lnTo>
                    <a:pt x="1028" y="984"/>
                  </a:lnTo>
                  <a:lnTo>
                    <a:pt x="1019" y="975"/>
                  </a:lnTo>
                  <a:lnTo>
                    <a:pt x="1015" y="971"/>
                  </a:lnTo>
                  <a:lnTo>
                    <a:pt x="1012" y="968"/>
                  </a:lnTo>
                  <a:lnTo>
                    <a:pt x="1011" y="967"/>
                  </a:lnTo>
                  <a:lnTo>
                    <a:pt x="977" y="932"/>
                  </a:lnTo>
                  <a:lnTo>
                    <a:pt x="973" y="928"/>
                  </a:lnTo>
                  <a:lnTo>
                    <a:pt x="970" y="925"/>
                  </a:lnTo>
                  <a:lnTo>
                    <a:pt x="969" y="924"/>
                  </a:lnTo>
                  <a:lnTo>
                    <a:pt x="962" y="917"/>
                  </a:lnTo>
                  <a:lnTo>
                    <a:pt x="949" y="904"/>
                  </a:lnTo>
                  <a:lnTo>
                    <a:pt x="922" y="877"/>
                  </a:lnTo>
                  <a:lnTo>
                    <a:pt x="893" y="847"/>
                  </a:lnTo>
                  <a:lnTo>
                    <a:pt x="866" y="819"/>
                  </a:lnTo>
                  <a:lnTo>
                    <a:pt x="837" y="788"/>
                  </a:lnTo>
                  <a:lnTo>
                    <a:pt x="807" y="759"/>
                  </a:lnTo>
                  <a:lnTo>
                    <a:pt x="777" y="727"/>
                  </a:lnTo>
                  <a:lnTo>
                    <a:pt x="747" y="696"/>
                  </a:lnTo>
                  <a:lnTo>
                    <a:pt x="639" y="588"/>
                  </a:lnTo>
                  <a:lnTo>
                    <a:pt x="587" y="536"/>
                  </a:lnTo>
                  <a:lnTo>
                    <a:pt x="537" y="487"/>
                  </a:lnTo>
                  <a:lnTo>
                    <a:pt x="487" y="438"/>
                  </a:lnTo>
                  <a:lnTo>
                    <a:pt x="440" y="391"/>
                  </a:lnTo>
                  <a:lnTo>
                    <a:pt x="392" y="345"/>
                  </a:lnTo>
                  <a:lnTo>
                    <a:pt x="347" y="301"/>
                  </a:lnTo>
                  <a:lnTo>
                    <a:pt x="300" y="257"/>
                  </a:lnTo>
                  <a:lnTo>
                    <a:pt x="256" y="216"/>
                  </a:lnTo>
                  <a:lnTo>
                    <a:pt x="213" y="176"/>
                  </a:lnTo>
                  <a:lnTo>
                    <a:pt x="172" y="138"/>
                  </a:lnTo>
                  <a:lnTo>
                    <a:pt x="131" y="101"/>
                  </a:lnTo>
                  <a:lnTo>
                    <a:pt x="93" y="65"/>
                  </a:lnTo>
                  <a:lnTo>
                    <a:pt x="54" y="31"/>
                  </a:lnTo>
                  <a:lnTo>
                    <a:pt x="18" y="0"/>
                  </a:lnTo>
                  <a:lnTo>
                    <a:pt x="0" y="20"/>
                  </a:lnTo>
                  <a:lnTo>
                    <a:pt x="0" y="1212"/>
                  </a:lnTo>
                  <a:lnTo>
                    <a:pt x="1231" y="1212"/>
                  </a:lnTo>
                  <a:close/>
                </a:path>
              </a:pathLst>
            </a:custGeom>
            <a:solidFill>
              <a:srgbClr val="FF9966"/>
            </a:solidFill>
            <a:ln w="9525">
              <a:noFill/>
              <a:round/>
              <a:headEnd/>
              <a:tailEnd/>
            </a:ln>
          </p:spPr>
          <p:txBody>
            <a:bodyPr/>
            <a:lstStyle/>
            <a:p>
              <a:endParaRPr lang="zh-CN" altLang="en-US"/>
            </a:p>
          </p:txBody>
        </p:sp>
        <p:sp>
          <p:nvSpPr>
            <p:cNvPr id="41017" name="Freeform 10"/>
            <p:cNvSpPr>
              <a:spLocks noChangeArrowheads="1"/>
            </p:cNvSpPr>
            <p:nvPr/>
          </p:nvSpPr>
          <p:spPr bwMode="auto">
            <a:xfrm>
              <a:off x="1792" y="2469"/>
              <a:ext cx="212" cy="384"/>
            </a:xfrm>
            <a:custGeom>
              <a:avLst/>
              <a:gdLst>
                <a:gd name="T0" fmla="*/ 949 w 1058"/>
                <a:gd name="T1" fmla="*/ 618 h 1920"/>
                <a:gd name="T2" fmla="*/ 880 w 1058"/>
                <a:gd name="T3" fmla="*/ 560 h 1920"/>
                <a:gd name="T4" fmla="*/ 812 w 1058"/>
                <a:gd name="T5" fmla="*/ 506 h 1920"/>
                <a:gd name="T6" fmla="*/ 674 w 1058"/>
                <a:gd name="T7" fmla="*/ 401 h 1920"/>
                <a:gd name="T8" fmla="*/ 508 w 1058"/>
                <a:gd name="T9" fmla="*/ 287 h 1920"/>
                <a:gd name="T10" fmla="*/ 424 w 1058"/>
                <a:gd name="T11" fmla="*/ 233 h 1920"/>
                <a:gd name="T12" fmla="*/ 343 w 1058"/>
                <a:gd name="T13" fmla="*/ 182 h 1920"/>
                <a:gd name="T14" fmla="*/ 175 w 1058"/>
                <a:gd name="T15" fmla="*/ 86 h 1920"/>
                <a:gd name="T16" fmla="*/ 90 w 1058"/>
                <a:gd name="T17" fmla="*/ 42 h 1920"/>
                <a:gd name="T18" fmla="*/ 6 w 1058"/>
                <a:gd name="T19" fmla="*/ 0 h 1920"/>
                <a:gd name="T20" fmla="*/ 0 w 1058"/>
                <a:gd name="T21" fmla="*/ 1920 h 1920"/>
                <a:gd name="T22" fmla="*/ 1040 w 1058"/>
                <a:gd name="T23" fmla="*/ 1920 h 1920"/>
                <a:gd name="T24" fmla="*/ 1040 w 1058"/>
                <a:gd name="T25" fmla="*/ 728 h 1920"/>
                <a:gd name="T26" fmla="*/ 1058 w 1058"/>
                <a:gd name="T27" fmla="*/ 708 h 1920"/>
                <a:gd name="T28" fmla="*/ 1053 w 1058"/>
                <a:gd name="T29" fmla="*/ 705 h 1920"/>
                <a:gd name="T30" fmla="*/ 1000 w 1058"/>
                <a:gd name="T31" fmla="*/ 659 h 1920"/>
                <a:gd name="T32" fmla="*/ 949 w 1058"/>
                <a:gd name="T33" fmla="*/ 618 h 19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8"/>
                <a:gd name="T52" fmla="*/ 0 h 1920"/>
                <a:gd name="T53" fmla="*/ 1058 w 1058"/>
                <a:gd name="T54" fmla="*/ 1920 h 19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8" h="1920">
                  <a:moveTo>
                    <a:pt x="949" y="618"/>
                  </a:moveTo>
                  <a:lnTo>
                    <a:pt x="880" y="560"/>
                  </a:lnTo>
                  <a:lnTo>
                    <a:pt x="812" y="506"/>
                  </a:lnTo>
                  <a:lnTo>
                    <a:pt x="674" y="401"/>
                  </a:lnTo>
                  <a:lnTo>
                    <a:pt x="508" y="287"/>
                  </a:lnTo>
                  <a:lnTo>
                    <a:pt x="424" y="233"/>
                  </a:lnTo>
                  <a:lnTo>
                    <a:pt x="343" y="182"/>
                  </a:lnTo>
                  <a:lnTo>
                    <a:pt x="175" y="86"/>
                  </a:lnTo>
                  <a:lnTo>
                    <a:pt x="90" y="42"/>
                  </a:lnTo>
                  <a:lnTo>
                    <a:pt x="6" y="0"/>
                  </a:lnTo>
                  <a:lnTo>
                    <a:pt x="0" y="1920"/>
                  </a:lnTo>
                  <a:lnTo>
                    <a:pt x="1040" y="1920"/>
                  </a:lnTo>
                  <a:lnTo>
                    <a:pt x="1040" y="728"/>
                  </a:lnTo>
                  <a:lnTo>
                    <a:pt x="1058" y="708"/>
                  </a:lnTo>
                  <a:lnTo>
                    <a:pt x="1053" y="705"/>
                  </a:lnTo>
                  <a:lnTo>
                    <a:pt x="1000" y="659"/>
                  </a:lnTo>
                  <a:lnTo>
                    <a:pt x="949" y="618"/>
                  </a:lnTo>
                  <a:close/>
                </a:path>
              </a:pathLst>
            </a:custGeom>
            <a:solidFill>
              <a:srgbClr val="3366FF"/>
            </a:solidFill>
            <a:ln w="9525">
              <a:noFill/>
              <a:round/>
              <a:headEnd/>
              <a:tailEnd/>
            </a:ln>
          </p:spPr>
          <p:txBody>
            <a:bodyPr/>
            <a:lstStyle/>
            <a:p>
              <a:endParaRPr lang="zh-CN" altLang="en-US"/>
            </a:p>
          </p:txBody>
        </p:sp>
        <p:sp>
          <p:nvSpPr>
            <p:cNvPr id="41018" name="Freeform 11"/>
            <p:cNvSpPr>
              <a:spLocks noChangeArrowheads="1"/>
            </p:cNvSpPr>
            <p:nvPr/>
          </p:nvSpPr>
          <p:spPr bwMode="auto">
            <a:xfrm>
              <a:off x="1576" y="2397"/>
              <a:ext cx="217" cy="456"/>
            </a:xfrm>
            <a:custGeom>
              <a:avLst/>
              <a:gdLst>
                <a:gd name="T0" fmla="*/ 1086 w 1086"/>
                <a:gd name="T1" fmla="*/ 356 h 2276"/>
                <a:gd name="T2" fmla="*/ 952 w 1086"/>
                <a:gd name="T3" fmla="*/ 292 h 2276"/>
                <a:gd name="T4" fmla="*/ 885 w 1086"/>
                <a:gd name="T5" fmla="*/ 262 h 2276"/>
                <a:gd name="T6" fmla="*/ 819 w 1086"/>
                <a:gd name="T7" fmla="*/ 234 h 2276"/>
                <a:gd name="T8" fmla="*/ 751 w 1086"/>
                <a:gd name="T9" fmla="*/ 207 h 2276"/>
                <a:gd name="T10" fmla="*/ 684 w 1086"/>
                <a:gd name="T11" fmla="*/ 182 h 2276"/>
                <a:gd name="T12" fmla="*/ 616 w 1086"/>
                <a:gd name="T13" fmla="*/ 157 h 2276"/>
                <a:gd name="T14" fmla="*/ 549 w 1086"/>
                <a:gd name="T15" fmla="*/ 136 h 2276"/>
                <a:gd name="T16" fmla="*/ 480 w 1086"/>
                <a:gd name="T17" fmla="*/ 113 h 2276"/>
                <a:gd name="T18" fmla="*/ 412 w 1086"/>
                <a:gd name="T19" fmla="*/ 94 h 2276"/>
                <a:gd name="T20" fmla="*/ 276 w 1086"/>
                <a:gd name="T21" fmla="*/ 57 h 2276"/>
                <a:gd name="T22" fmla="*/ 138 w 1086"/>
                <a:gd name="T23" fmla="*/ 26 h 2276"/>
                <a:gd name="T24" fmla="*/ 0 w 1086"/>
                <a:gd name="T25" fmla="*/ 0 h 2276"/>
                <a:gd name="T26" fmla="*/ 0 w 1086"/>
                <a:gd name="T27" fmla="*/ 2276 h 2276"/>
                <a:gd name="T28" fmla="*/ 1080 w 1086"/>
                <a:gd name="T29" fmla="*/ 2276 h 2276"/>
                <a:gd name="T30" fmla="*/ 1086 w 1086"/>
                <a:gd name="T31" fmla="*/ 356 h 22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86"/>
                <a:gd name="T49" fmla="*/ 0 h 2276"/>
                <a:gd name="T50" fmla="*/ 1086 w 1086"/>
                <a:gd name="T51" fmla="*/ 2276 h 22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86" h="2276">
                  <a:moveTo>
                    <a:pt x="1086" y="356"/>
                  </a:moveTo>
                  <a:lnTo>
                    <a:pt x="952" y="292"/>
                  </a:lnTo>
                  <a:lnTo>
                    <a:pt x="885" y="262"/>
                  </a:lnTo>
                  <a:lnTo>
                    <a:pt x="819" y="234"/>
                  </a:lnTo>
                  <a:lnTo>
                    <a:pt x="751" y="207"/>
                  </a:lnTo>
                  <a:lnTo>
                    <a:pt x="684" y="182"/>
                  </a:lnTo>
                  <a:lnTo>
                    <a:pt x="616" y="157"/>
                  </a:lnTo>
                  <a:lnTo>
                    <a:pt x="549" y="136"/>
                  </a:lnTo>
                  <a:lnTo>
                    <a:pt x="480" y="113"/>
                  </a:lnTo>
                  <a:lnTo>
                    <a:pt x="412" y="94"/>
                  </a:lnTo>
                  <a:lnTo>
                    <a:pt x="276" y="57"/>
                  </a:lnTo>
                  <a:lnTo>
                    <a:pt x="138" y="26"/>
                  </a:lnTo>
                  <a:lnTo>
                    <a:pt x="0" y="0"/>
                  </a:lnTo>
                  <a:lnTo>
                    <a:pt x="0" y="2276"/>
                  </a:lnTo>
                  <a:lnTo>
                    <a:pt x="1080" y="2276"/>
                  </a:lnTo>
                  <a:lnTo>
                    <a:pt x="1086" y="356"/>
                  </a:lnTo>
                  <a:close/>
                </a:path>
              </a:pathLst>
            </a:custGeom>
            <a:solidFill>
              <a:srgbClr val="FF6600"/>
            </a:solidFill>
            <a:ln w="9525">
              <a:noFill/>
              <a:round/>
              <a:headEnd/>
              <a:tailEnd/>
            </a:ln>
          </p:spPr>
          <p:txBody>
            <a:bodyPr/>
            <a:lstStyle/>
            <a:p>
              <a:endParaRPr lang="zh-CN" altLang="en-US"/>
            </a:p>
          </p:txBody>
        </p:sp>
        <p:sp>
          <p:nvSpPr>
            <p:cNvPr id="41019" name="Freeform 12"/>
            <p:cNvSpPr>
              <a:spLocks noChangeArrowheads="1"/>
            </p:cNvSpPr>
            <p:nvPr/>
          </p:nvSpPr>
          <p:spPr bwMode="auto">
            <a:xfrm>
              <a:off x="1352" y="2386"/>
              <a:ext cx="224" cy="467"/>
            </a:xfrm>
            <a:custGeom>
              <a:avLst/>
              <a:gdLst>
                <a:gd name="T0" fmla="*/ 1121 w 1121"/>
                <a:gd name="T1" fmla="*/ 2332 h 2332"/>
                <a:gd name="T2" fmla="*/ 1121 w 1121"/>
                <a:gd name="T3" fmla="*/ 56 h 2332"/>
                <a:gd name="T4" fmla="*/ 1058 w 1121"/>
                <a:gd name="T5" fmla="*/ 44 h 2332"/>
                <a:gd name="T6" fmla="*/ 997 w 1121"/>
                <a:gd name="T7" fmla="*/ 35 h 2332"/>
                <a:gd name="T8" fmla="*/ 874 w 1121"/>
                <a:gd name="T9" fmla="*/ 20 h 2332"/>
                <a:gd name="T10" fmla="*/ 750 w 1121"/>
                <a:gd name="T11" fmla="*/ 9 h 2332"/>
                <a:gd name="T12" fmla="*/ 626 w 1121"/>
                <a:gd name="T13" fmla="*/ 3 h 2332"/>
                <a:gd name="T14" fmla="*/ 548 w 1121"/>
                <a:gd name="T15" fmla="*/ 0 h 2332"/>
                <a:gd name="T16" fmla="*/ 471 w 1121"/>
                <a:gd name="T17" fmla="*/ 1 h 2332"/>
                <a:gd name="T18" fmla="*/ 393 w 1121"/>
                <a:gd name="T19" fmla="*/ 2 h 2332"/>
                <a:gd name="T20" fmla="*/ 315 w 1121"/>
                <a:gd name="T21" fmla="*/ 8 h 2332"/>
                <a:gd name="T22" fmla="*/ 236 w 1121"/>
                <a:gd name="T23" fmla="*/ 14 h 2332"/>
                <a:gd name="T24" fmla="*/ 158 w 1121"/>
                <a:gd name="T25" fmla="*/ 24 h 2332"/>
                <a:gd name="T26" fmla="*/ 79 w 1121"/>
                <a:gd name="T27" fmla="*/ 36 h 2332"/>
                <a:gd name="T28" fmla="*/ 0 w 1121"/>
                <a:gd name="T29" fmla="*/ 51 h 2332"/>
                <a:gd name="T30" fmla="*/ 0 w 1121"/>
                <a:gd name="T31" fmla="*/ 2332 h 2332"/>
                <a:gd name="T32" fmla="*/ 1121 w 1121"/>
                <a:gd name="T33" fmla="*/ 2332 h 23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21"/>
                <a:gd name="T52" fmla="*/ 0 h 2332"/>
                <a:gd name="T53" fmla="*/ 1121 w 1121"/>
                <a:gd name="T54" fmla="*/ 2332 h 23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21" h="2332">
                  <a:moveTo>
                    <a:pt x="1121" y="2332"/>
                  </a:moveTo>
                  <a:lnTo>
                    <a:pt x="1121" y="56"/>
                  </a:lnTo>
                  <a:lnTo>
                    <a:pt x="1058" y="44"/>
                  </a:lnTo>
                  <a:lnTo>
                    <a:pt x="997" y="35"/>
                  </a:lnTo>
                  <a:lnTo>
                    <a:pt x="874" y="20"/>
                  </a:lnTo>
                  <a:lnTo>
                    <a:pt x="750" y="9"/>
                  </a:lnTo>
                  <a:lnTo>
                    <a:pt x="626" y="3"/>
                  </a:lnTo>
                  <a:lnTo>
                    <a:pt x="548" y="0"/>
                  </a:lnTo>
                  <a:lnTo>
                    <a:pt x="471" y="1"/>
                  </a:lnTo>
                  <a:lnTo>
                    <a:pt x="393" y="2"/>
                  </a:lnTo>
                  <a:lnTo>
                    <a:pt x="315" y="8"/>
                  </a:lnTo>
                  <a:lnTo>
                    <a:pt x="236" y="14"/>
                  </a:lnTo>
                  <a:lnTo>
                    <a:pt x="158" y="24"/>
                  </a:lnTo>
                  <a:lnTo>
                    <a:pt x="79" y="36"/>
                  </a:lnTo>
                  <a:lnTo>
                    <a:pt x="0" y="51"/>
                  </a:lnTo>
                  <a:lnTo>
                    <a:pt x="0" y="2332"/>
                  </a:lnTo>
                  <a:lnTo>
                    <a:pt x="1121" y="2332"/>
                  </a:lnTo>
                  <a:close/>
                </a:path>
              </a:pathLst>
            </a:custGeom>
            <a:solidFill>
              <a:srgbClr val="6600FF"/>
            </a:solidFill>
            <a:ln w="9525">
              <a:noFill/>
              <a:round/>
              <a:headEnd/>
              <a:tailEnd/>
            </a:ln>
          </p:spPr>
          <p:txBody>
            <a:bodyPr/>
            <a:lstStyle/>
            <a:p>
              <a:endParaRPr lang="zh-CN" altLang="en-US"/>
            </a:p>
          </p:txBody>
        </p:sp>
        <p:sp>
          <p:nvSpPr>
            <p:cNvPr id="41020" name="Freeform 13"/>
            <p:cNvSpPr>
              <a:spLocks noChangeArrowheads="1"/>
            </p:cNvSpPr>
            <p:nvPr/>
          </p:nvSpPr>
          <p:spPr bwMode="auto">
            <a:xfrm>
              <a:off x="920" y="2480"/>
              <a:ext cx="216" cy="373"/>
            </a:xfrm>
            <a:custGeom>
              <a:avLst/>
              <a:gdLst>
                <a:gd name="T0" fmla="*/ 1079 w 1081"/>
                <a:gd name="T1" fmla="*/ 0 h 1865"/>
                <a:gd name="T2" fmla="*/ 1011 w 1081"/>
                <a:gd name="T3" fmla="*/ 38 h 1865"/>
                <a:gd name="T4" fmla="*/ 944 w 1081"/>
                <a:gd name="T5" fmla="*/ 78 h 1865"/>
                <a:gd name="T6" fmla="*/ 810 w 1081"/>
                <a:gd name="T7" fmla="*/ 161 h 1865"/>
                <a:gd name="T8" fmla="*/ 674 w 1081"/>
                <a:gd name="T9" fmla="*/ 251 h 1865"/>
                <a:gd name="T10" fmla="*/ 606 w 1081"/>
                <a:gd name="T11" fmla="*/ 298 h 1865"/>
                <a:gd name="T12" fmla="*/ 539 w 1081"/>
                <a:gd name="T13" fmla="*/ 346 h 1865"/>
                <a:gd name="T14" fmla="*/ 424 w 1081"/>
                <a:gd name="T15" fmla="*/ 429 h 1865"/>
                <a:gd name="T16" fmla="*/ 311 w 1081"/>
                <a:gd name="T17" fmla="*/ 518 h 1865"/>
                <a:gd name="T18" fmla="*/ 195 w 1081"/>
                <a:gd name="T19" fmla="*/ 610 h 1865"/>
                <a:gd name="T20" fmla="*/ 137 w 1081"/>
                <a:gd name="T21" fmla="*/ 657 h 1865"/>
                <a:gd name="T22" fmla="*/ 81 w 1081"/>
                <a:gd name="T23" fmla="*/ 707 h 1865"/>
                <a:gd name="T24" fmla="*/ 0 w 1081"/>
                <a:gd name="T25" fmla="*/ 775 h 1865"/>
                <a:gd name="T26" fmla="*/ 0 w 1081"/>
                <a:gd name="T27" fmla="*/ 1865 h 1865"/>
                <a:gd name="T28" fmla="*/ 1081 w 1081"/>
                <a:gd name="T29" fmla="*/ 1865 h 1865"/>
                <a:gd name="T30" fmla="*/ 1079 w 1081"/>
                <a:gd name="T31" fmla="*/ 0 h 18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81"/>
                <a:gd name="T49" fmla="*/ 0 h 1865"/>
                <a:gd name="T50" fmla="*/ 1081 w 1081"/>
                <a:gd name="T51" fmla="*/ 1865 h 186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81" h="1865">
                  <a:moveTo>
                    <a:pt x="1079" y="0"/>
                  </a:moveTo>
                  <a:lnTo>
                    <a:pt x="1011" y="38"/>
                  </a:lnTo>
                  <a:lnTo>
                    <a:pt x="944" y="78"/>
                  </a:lnTo>
                  <a:lnTo>
                    <a:pt x="810" y="161"/>
                  </a:lnTo>
                  <a:lnTo>
                    <a:pt x="674" y="251"/>
                  </a:lnTo>
                  <a:lnTo>
                    <a:pt x="606" y="298"/>
                  </a:lnTo>
                  <a:lnTo>
                    <a:pt x="539" y="346"/>
                  </a:lnTo>
                  <a:lnTo>
                    <a:pt x="424" y="429"/>
                  </a:lnTo>
                  <a:lnTo>
                    <a:pt x="311" y="518"/>
                  </a:lnTo>
                  <a:lnTo>
                    <a:pt x="195" y="610"/>
                  </a:lnTo>
                  <a:lnTo>
                    <a:pt x="137" y="657"/>
                  </a:lnTo>
                  <a:lnTo>
                    <a:pt x="81" y="707"/>
                  </a:lnTo>
                  <a:lnTo>
                    <a:pt x="0" y="775"/>
                  </a:lnTo>
                  <a:lnTo>
                    <a:pt x="0" y="1865"/>
                  </a:lnTo>
                  <a:lnTo>
                    <a:pt x="1081" y="1865"/>
                  </a:lnTo>
                  <a:lnTo>
                    <a:pt x="1079" y="0"/>
                  </a:lnTo>
                  <a:close/>
                </a:path>
              </a:pathLst>
            </a:custGeom>
            <a:solidFill>
              <a:srgbClr val="3366FF"/>
            </a:solidFill>
            <a:ln w="9525">
              <a:noFill/>
              <a:round/>
              <a:headEnd/>
              <a:tailEnd/>
            </a:ln>
          </p:spPr>
          <p:txBody>
            <a:bodyPr/>
            <a:lstStyle/>
            <a:p>
              <a:endParaRPr lang="zh-CN" altLang="en-US"/>
            </a:p>
          </p:txBody>
        </p:sp>
        <p:sp>
          <p:nvSpPr>
            <p:cNvPr id="41021" name="Freeform 14"/>
            <p:cNvSpPr>
              <a:spLocks noChangeArrowheads="1"/>
            </p:cNvSpPr>
            <p:nvPr/>
          </p:nvSpPr>
          <p:spPr bwMode="auto">
            <a:xfrm>
              <a:off x="1136" y="2396"/>
              <a:ext cx="216" cy="457"/>
            </a:xfrm>
            <a:custGeom>
              <a:avLst/>
              <a:gdLst>
                <a:gd name="T0" fmla="*/ 1081 w 1081"/>
                <a:gd name="T1" fmla="*/ 2281 h 2281"/>
                <a:gd name="T2" fmla="*/ 1081 w 1081"/>
                <a:gd name="T3" fmla="*/ 0 h 2281"/>
                <a:gd name="T4" fmla="*/ 1014 w 1081"/>
                <a:gd name="T5" fmla="*/ 13 h 2281"/>
                <a:gd name="T6" fmla="*/ 949 w 1081"/>
                <a:gd name="T7" fmla="*/ 28 h 2281"/>
                <a:gd name="T8" fmla="*/ 882 w 1081"/>
                <a:gd name="T9" fmla="*/ 45 h 2281"/>
                <a:gd name="T10" fmla="*/ 816 w 1081"/>
                <a:gd name="T11" fmla="*/ 65 h 2281"/>
                <a:gd name="T12" fmla="*/ 682 w 1081"/>
                <a:gd name="T13" fmla="*/ 107 h 2281"/>
                <a:gd name="T14" fmla="*/ 548 w 1081"/>
                <a:gd name="T15" fmla="*/ 155 h 2281"/>
                <a:gd name="T16" fmla="*/ 412 w 1081"/>
                <a:gd name="T17" fmla="*/ 210 h 2281"/>
                <a:gd name="T18" fmla="*/ 276 w 1081"/>
                <a:gd name="T19" fmla="*/ 272 h 2281"/>
                <a:gd name="T20" fmla="*/ 138 w 1081"/>
                <a:gd name="T21" fmla="*/ 340 h 2281"/>
                <a:gd name="T22" fmla="*/ 0 w 1081"/>
                <a:gd name="T23" fmla="*/ 416 h 2281"/>
                <a:gd name="T24" fmla="*/ 2 w 1081"/>
                <a:gd name="T25" fmla="*/ 2281 h 2281"/>
                <a:gd name="T26" fmla="*/ 1081 w 1081"/>
                <a:gd name="T27" fmla="*/ 2281 h 228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81"/>
                <a:gd name="T43" fmla="*/ 0 h 2281"/>
                <a:gd name="T44" fmla="*/ 1081 w 1081"/>
                <a:gd name="T45" fmla="*/ 2281 h 228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81" h="2281">
                  <a:moveTo>
                    <a:pt x="1081" y="2281"/>
                  </a:moveTo>
                  <a:lnTo>
                    <a:pt x="1081" y="0"/>
                  </a:lnTo>
                  <a:lnTo>
                    <a:pt x="1014" y="13"/>
                  </a:lnTo>
                  <a:lnTo>
                    <a:pt x="949" y="28"/>
                  </a:lnTo>
                  <a:lnTo>
                    <a:pt x="882" y="45"/>
                  </a:lnTo>
                  <a:lnTo>
                    <a:pt x="816" y="65"/>
                  </a:lnTo>
                  <a:lnTo>
                    <a:pt x="682" y="107"/>
                  </a:lnTo>
                  <a:lnTo>
                    <a:pt x="548" y="155"/>
                  </a:lnTo>
                  <a:lnTo>
                    <a:pt x="412" y="210"/>
                  </a:lnTo>
                  <a:lnTo>
                    <a:pt x="276" y="272"/>
                  </a:lnTo>
                  <a:lnTo>
                    <a:pt x="138" y="340"/>
                  </a:lnTo>
                  <a:lnTo>
                    <a:pt x="0" y="416"/>
                  </a:lnTo>
                  <a:lnTo>
                    <a:pt x="2" y="2281"/>
                  </a:lnTo>
                  <a:lnTo>
                    <a:pt x="1081" y="2281"/>
                  </a:lnTo>
                  <a:close/>
                </a:path>
              </a:pathLst>
            </a:custGeom>
            <a:solidFill>
              <a:srgbClr val="FF6600"/>
            </a:solidFill>
            <a:ln w="9525">
              <a:noFill/>
              <a:round/>
              <a:headEnd/>
              <a:tailEnd/>
            </a:ln>
          </p:spPr>
          <p:txBody>
            <a:bodyPr/>
            <a:lstStyle/>
            <a:p>
              <a:endParaRPr lang="zh-CN" altLang="en-US"/>
            </a:p>
          </p:txBody>
        </p:sp>
        <p:sp>
          <p:nvSpPr>
            <p:cNvPr id="41022" name="Freeform 15"/>
            <p:cNvSpPr>
              <a:spLocks noChangeArrowheads="1"/>
            </p:cNvSpPr>
            <p:nvPr/>
          </p:nvSpPr>
          <p:spPr bwMode="auto">
            <a:xfrm>
              <a:off x="716" y="2640"/>
              <a:ext cx="204" cy="218"/>
            </a:xfrm>
            <a:custGeom>
              <a:avLst/>
              <a:gdLst>
                <a:gd name="T0" fmla="*/ 1018 w 1018"/>
                <a:gd name="T1" fmla="*/ 0 h 1090"/>
                <a:gd name="T2" fmla="*/ 942 w 1018"/>
                <a:gd name="T3" fmla="*/ 66 h 1090"/>
                <a:gd name="T4" fmla="*/ 869 w 1018"/>
                <a:gd name="T5" fmla="*/ 134 h 1090"/>
                <a:gd name="T6" fmla="*/ 815 w 1018"/>
                <a:gd name="T7" fmla="*/ 179 h 1090"/>
                <a:gd name="T8" fmla="*/ 765 w 1018"/>
                <a:gd name="T9" fmla="*/ 226 h 1090"/>
                <a:gd name="T10" fmla="*/ 716 w 1018"/>
                <a:gd name="T11" fmla="*/ 271 h 1090"/>
                <a:gd name="T12" fmla="*/ 668 w 1018"/>
                <a:gd name="T13" fmla="*/ 317 h 1090"/>
                <a:gd name="T14" fmla="*/ 620 w 1018"/>
                <a:gd name="T15" fmla="*/ 360 h 1090"/>
                <a:gd name="T16" fmla="*/ 575 w 1018"/>
                <a:gd name="T17" fmla="*/ 404 h 1090"/>
                <a:gd name="T18" fmla="*/ 531 w 1018"/>
                <a:gd name="T19" fmla="*/ 447 h 1090"/>
                <a:gd name="T20" fmla="*/ 489 w 1018"/>
                <a:gd name="T21" fmla="*/ 491 h 1090"/>
                <a:gd name="T22" fmla="*/ 446 w 1018"/>
                <a:gd name="T23" fmla="*/ 532 h 1090"/>
                <a:gd name="T24" fmla="*/ 406 w 1018"/>
                <a:gd name="T25" fmla="*/ 574 h 1090"/>
                <a:gd name="T26" fmla="*/ 366 w 1018"/>
                <a:gd name="T27" fmla="*/ 614 h 1090"/>
                <a:gd name="T28" fmla="*/ 329 w 1018"/>
                <a:gd name="T29" fmla="*/ 655 h 1090"/>
                <a:gd name="T30" fmla="*/ 291 w 1018"/>
                <a:gd name="T31" fmla="*/ 693 h 1090"/>
                <a:gd name="T32" fmla="*/ 256 w 1018"/>
                <a:gd name="T33" fmla="*/ 733 h 1090"/>
                <a:gd name="T34" fmla="*/ 222 w 1018"/>
                <a:gd name="T35" fmla="*/ 772 h 1090"/>
                <a:gd name="T36" fmla="*/ 191 w 1018"/>
                <a:gd name="T37" fmla="*/ 810 h 1090"/>
                <a:gd name="T38" fmla="*/ 144 w 1018"/>
                <a:gd name="T39" fmla="*/ 862 h 1090"/>
                <a:gd name="T40" fmla="*/ 101 w 1018"/>
                <a:gd name="T41" fmla="*/ 915 h 1090"/>
                <a:gd name="T42" fmla="*/ 61 w 1018"/>
                <a:gd name="T43" fmla="*/ 964 h 1090"/>
                <a:gd name="T44" fmla="*/ 25 w 1018"/>
                <a:gd name="T45" fmla="*/ 1014 h 1090"/>
                <a:gd name="T46" fmla="*/ 17 w 1018"/>
                <a:gd name="T47" fmla="*/ 1025 h 1090"/>
                <a:gd name="T48" fmla="*/ 10 w 1018"/>
                <a:gd name="T49" fmla="*/ 1037 h 1090"/>
                <a:gd name="T50" fmla="*/ 5 w 1018"/>
                <a:gd name="T51" fmla="*/ 1052 h 1090"/>
                <a:gd name="T52" fmla="*/ 0 w 1018"/>
                <a:gd name="T53" fmla="*/ 1070 h 1090"/>
                <a:gd name="T54" fmla="*/ 0 w 1018"/>
                <a:gd name="T55" fmla="*/ 1090 h 1090"/>
                <a:gd name="T56" fmla="*/ 1018 w 1018"/>
                <a:gd name="T57" fmla="*/ 1090 h 1090"/>
                <a:gd name="T58" fmla="*/ 1018 w 1018"/>
                <a:gd name="T59" fmla="*/ 0 h 109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018"/>
                <a:gd name="T91" fmla="*/ 0 h 1090"/>
                <a:gd name="T92" fmla="*/ 1018 w 1018"/>
                <a:gd name="T93" fmla="*/ 1090 h 109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018" h="1090">
                  <a:moveTo>
                    <a:pt x="1018" y="0"/>
                  </a:moveTo>
                  <a:lnTo>
                    <a:pt x="942" y="66"/>
                  </a:lnTo>
                  <a:lnTo>
                    <a:pt x="869" y="134"/>
                  </a:lnTo>
                  <a:lnTo>
                    <a:pt x="815" y="179"/>
                  </a:lnTo>
                  <a:lnTo>
                    <a:pt x="765" y="226"/>
                  </a:lnTo>
                  <a:lnTo>
                    <a:pt x="716" y="271"/>
                  </a:lnTo>
                  <a:lnTo>
                    <a:pt x="668" y="317"/>
                  </a:lnTo>
                  <a:lnTo>
                    <a:pt x="620" y="360"/>
                  </a:lnTo>
                  <a:lnTo>
                    <a:pt x="575" y="404"/>
                  </a:lnTo>
                  <a:lnTo>
                    <a:pt x="531" y="447"/>
                  </a:lnTo>
                  <a:lnTo>
                    <a:pt x="489" y="491"/>
                  </a:lnTo>
                  <a:lnTo>
                    <a:pt x="446" y="532"/>
                  </a:lnTo>
                  <a:lnTo>
                    <a:pt x="406" y="574"/>
                  </a:lnTo>
                  <a:lnTo>
                    <a:pt x="366" y="614"/>
                  </a:lnTo>
                  <a:lnTo>
                    <a:pt x="329" y="655"/>
                  </a:lnTo>
                  <a:lnTo>
                    <a:pt x="291" y="693"/>
                  </a:lnTo>
                  <a:lnTo>
                    <a:pt x="256" y="733"/>
                  </a:lnTo>
                  <a:lnTo>
                    <a:pt x="222" y="772"/>
                  </a:lnTo>
                  <a:lnTo>
                    <a:pt x="191" y="810"/>
                  </a:lnTo>
                  <a:lnTo>
                    <a:pt x="144" y="862"/>
                  </a:lnTo>
                  <a:lnTo>
                    <a:pt x="101" y="915"/>
                  </a:lnTo>
                  <a:lnTo>
                    <a:pt x="61" y="964"/>
                  </a:lnTo>
                  <a:lnTo>
                    <a:pt x="25" y="1014"/>
                  </a:lnTo>
                  <a:lnTo>
                    <a:pt x="17" y="1025"/>
                  </a:lnTo>
                  <a:lnTo>
                    <a:pt x="10" y="1037"/>
                  </a:lnTo>
                  <a:lnTo>
                    <a:pt x="5" y="1052"/>
                  </a:lnTo>
                  <a:lnTo>
                    <a:pt x="0" y="1070"/>
                  </a:lnTo>
                  <a:lnTo>
                    <a:pt x="0" y="1090"/>
                  </a:lnTo>
                  <a:lnTo>
                    <a:pt x="1018" y="1090"/>
                  </a:lnTo>
                  <a:lnTo>
                    <a:pt x="1018" y="0"/>
                  </a:lnTo>
                  <a:close/>
                </a:path>
              </a:pathLst>
            </a:custGeom>
            <a:solidFill>
              <a:srgbClr val="FF3300"/>
            </a:solidFill>
            <a:ln w="9525">
              <a:noFill/>
              <a:round/>
              <a:headEnd/>
              <a:tailEnd/>
            </a:ln>
          </p:spPr>
          <p:txBody>
            <a:bodyPr/>
            <a:lstStyle/>
            <a:p>
              <a:endParaRPr lang="zh-CN" altLang="en-US"/>
            </a:p>
          </p:txBody>
        </p:sp>
        <p:sp>
          <p:nvSpPr>
            <p:cNvPr id="41023" name="Line 16"/>
            <p:cNvSpPr>
              <a:spLocks noChangeShapeType="1"/>
            </p:cNvSpPr>
            <p:nvPr/>
          </p:nvSpPr>
          <p:spPr bwMode="auto">
            <a:xfrm>
              <a:off x="1136" y="2480"/>
              <a:ext cx="1" cy="373"/>
            </a:xfrm>
            <a:prstGeom prst="line">
              <a:avLst/>
            </a:prstGeom>
            <a:noFill/>
            <a:ln w="12700">
              <a:solidFill>
                <a:srgbClr val="FFFFFF"/>
              </a:solidFill>
              <a:round/>
              <a:headEnd/>
              <a:tailEnd/>
            </a:ln>
          </p:spPr>
          <p:txBody>
            <a:bodyPr/>
            <a:lstStyle/>
            <a:p>
              <a:endParaRPr lang="zh-CN" altLang="en-US"/>
            </a:p>
          </p:txBody>
        </p:sp>
        <p:sp>
          <p:nvSpPr>
            <p:cNvPr id="41024" name="Freeform 17"/>
            <p:cNvSpPr>
              <a:spLocks noChangeArrowheads="1"/>
            </p:cNvSpPr>
            <p:nvPr/>
          </p:nvSpPr>
          <p:spPr bwMode="auto">
            <a:xfrm>
              <a:off x="1793" y="2469"/>
              <a:ext cx="453" cy="380"/>
            </a:xfrm>
            <a:custGeom>
              <a:avLst/>
              <a:gdLst>
                <a:gd name="T0" fmla="*/ 2265 w 2265"/>
                <a:gd name="T1" fmla="*/ 1900 h 1900"/>
                <a:gd name="T2" fmla="*/ 2236 w 2265"/>
                <a:gd name="T3" fmla="*/ 1870 h 1900"/>
                <a:gd name="T4" fmla="*/ 2207 w 2265"/>
                <a:gd name="T5" fmla="*/ 1841 h 1900"/>
                <a:gd name="T6" fmla="*/ 2191 w 2265"/>
                <a:gd name="T7" fmla="*/ 1825 h 1900"/>
                <a:gd name="T8" fmla="*/ 2187 w 2265"/>
                <a:gd name="T9" fmla="*/ 1821 h 1900"/>
                <a:gd name="T10" fmla="*/ 2185 w 2265"/>
                <a:gd name="T11" fmla="*/ 1818 h 1900"/>
                <a:gd name="T12" fmla="*/ 2184 w 2265"/>
                <a:gd name="T13" fmla="*/ 1817 h 1900"/>
                <a:gd name="T14" fmla="*/ 2177 w 2265"/>
                <a:gd name="T15" fmla="*/ 1810 h 1900"/>
                <a:gd name="T16" fmla="*/ 2146 w 2265"/>
                <a:gd name="T17" fmla="*/ 1779 h 1900"/>
                <a:gd name="T18" fmla="*/ 2113 w 2265"/>
                <a:gd name="T19" fmla="*/ 1745 h 1900"/>
                <a:gd name="T20" fmla="*/ 2080 w 2265"/>
                <a:gd name="T21" fmla="*/ 1710 h 1900"/>
                <a:gd name="T22" fmla="*/ 2062 w 2265"/>
                <a:gd name="T23" fmla="*/ 1692 h 1900"/>
                <a:gd name="T24" fmla="*/ 2053 w 2265"/>
                <a:gd name="T25" fmla="*/ 1683 h 1900"/>
                <a:gd name="T26" fmla="*/ 2049 w 2265"/>
                <a:gd name="T27" fmla="*/ 1679 h 1900"/>
                <a:gd name="T28" fmla="*/ 2046 w 2265"/>
                <a:gd name="T29" fmla="*/ 1676 h 1900"/>
                <a:gd name="T30" fmla="*/ 2045 w 2265"/>
                <a:gd name="T31" fmla="*/ 1675 h 1900"/>
                <a:gd name="T32" fmla="*/ 2011 w 2265"/>
                <a:gd name="T33" fmla="*/ 1640 h 1900"/>
                <a:gd name="T34" fmla="*/ 2007 w 2265"/>
                <a:gd name="T35" fmla="*/ 1636 h 1900"/>
                <a:gd name="T36" fmla="*/ 2004 w 2265"/>
                <a:gd name="T37" fmla="*/ 1633 h 1900"/>
                <a:gd name="T38" fmla="*/ 2003 w 2265"/>
                <a:gd name="T39" fmla="*/ 1632 h 1900"/>
                <a:gd name="T40" fmla="*/ 1996 w 2265"/>
                <a:gd name="T41" fmla="*/ 1625 h 1900"/>
                <a:gd name="T42" fmla="*/ 1983 w 2265"/>
                <a:gd name="T43" fmla="*/ 1612 h 1900"/>
                <a:gd name="T44" fmla="*/ 1956 w 2265"/>
                <a:gd name="T45" fmla="*/ 1585 h 1900"/>
                <a:gd name="T46" fmla="*/ 1927 w 2265"/>
                <a:gd name="T47" fmla="*/ 1555 h 1900"/>
                <a:gd name="T48" fmla="*/ 1900 w 2265"/>
                <a:gd name="T49" fmla="*/ 1527 h 1900"/>
                <a:gd name="T50" fmla="*/ 1871 w 2265"/>
                <a:gd name="T51" fmla="*/ 1496 h 1900"/>
                <a:gd name="T52" fmla="*/ 1841 w 2265"/>
                <a:gd name="T53" fmla="*/ 1467 h 1900"/>
                <a:gd name="T54" fmla="*/ 1811 w 2265"/>
                <a:gd name="T55" fmla="*/ 1435 h 1900"/>
                <a:gd name="T56" fmla="*/ 1781 w 2265"/>
                <a:gd name="T57" fmla="*/ 1404 h 1900"/>
                <a:gd name="T58" fmla="*/ 1673 w 2265"/>
                <a:gd name="T59" fmla="*/ 1296 h 1900"/>
                <a:gd name="T60" fmla="*/ 1621 w 2265"/>
                <a:gd name="T61" fmla="*/ 1244 h 1900"/>
                <a:gd name="T62" fmla="*/ 1571 w 2265"/>
                <a:gd name="T63" fmla="*/ 1195 h 1900"/>
                <a:gd name="T64" fmla="*/ 1521 w 2265"/>
                <a:gd name="T65" fmla="*/ 1146 h 1900"/>
                <a:gd name="T66" fmla="*/ 1474 w 2265"/>
                <a:gd name="T67" fmla="*/ 1099 h 1900"/>
                <a:gd name="T68" fmla="*/ 1426 w 2265"/>
                <a:gd name="T69" fmla="*/ 1053 h 1900"/>
                <a:gd name="T70" fmla="*/ 1381 w 2265"/>
                <a:gd name="T71" fmla="*/ 1009 h 1900"/>
                <a:gd name="T72" fmla="*/ 1334 w 2265"/>
                <a:gd name="T73" fmla="*/ 965 h 1900"/>
                <a:gd name="T74" fmla="*/ 1290 w 2265"/>
                <a:gd name="T75" fmla="*/ 924 h 1900"/>
                <a:gd name="T76" fmla="*/ 1247 w 2265"/>
                <a:gd name="T77" fmla="*/ 884 h 1900"/>
                <a:gd name="T78" fmla="*/ 1206 w 2265"/>
                <a:gd name="T79" fmla="*/ 846 h 1900"/>
                <a:gd name="T80" fmla="*/ 1165 w 2265"/>
                <a:gd name="T81" fmla="*/ 809 h 1900"/>
                <a:gd name="T82" fmla="*/ 1127 w 2265"/>
                <a:gd name="T83" fmla="*/ 773 h 1900"/>
                <a:gd name="T84" fmla="*/ 1088 w 2265"/>
                <a:gd name="T85" fmla="*/ 739 h 1900"/>
                <a:gd name="T86" fmla="*/ 1052 w 2265"/>
                <a:gd name="T87" fmla="*/ 708 h 1900"/>
                <a:gd name="T88" fmla="*/ 1047 w 2265"/>
                <a:gd name="T89" fmla="*/ 705 h 1900"/>
                <a:gd name="T90" fmla="*/ 994 w 2265"/>
                <a:gd name="T91" fmla="*/ 659 h 1900"/>
                <a:gd name="T92" fmla="*/ 943 w 2265"/>
                <a:gd name="T93" fmla="*/ 618 h 1900"/>
                <a:gd name="T94" fmla="*/ 874 w 2265"/>
                <a:gd name="T95" fmla="*/ 560 h 1900"/>
                <a:gd name="T96" fmla="*/ 806 w 2265"/>
                <a:gd name="T97" fmla="*/ 506 h 1900"/>
                <a:gd name="T98" fmla="*/ 668 w 2265"/>
                <a:gd name="T99" fmla="*/ 401 h 1900"/>
                <a:gd name="T100" fmla="*/ 502 w 2265"/>
                <a:gd name="T101" fmla="*/ 287 h 1900"/>
                <a:gd name="T102" fmla="*/ 418 w 2265"/>
                <a:gd name="T103" fmla="*/ 233 h 1900"/>
                <a:gd name="T104" fmla="*/ 337 w 2265"/>
                <a:gd name="T105" fmla="*/ 182 h 1900"/>
                <a:gd name="T106" fmla="*/ 169 w 2265"/>
                <a:gd name="T107" fmla="*/ 86 h 1900"/>
                <a:gd name="T108" fmla="*/ 84 w 2265"/>
                <a:gd name="T109" fmla="*/ 42 h 1900"/>
                <a:gd name="T110" fmla="*/ 0 w 2265"/>
                <a:gd name="T111" fmla="*/ 0 h 19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65"/>
                <a:gd name="T169" fmla="*/ 0 h 1900"/>
                <a:gd name="T170" fmla="*/ 2265 w 2265"/>
                <a:gd name="T171" fmla="*/ 1900 h 19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65" h="1900">
                  <a:moveTo>
                    <a:pt x="2265" y="1900"/>
                  </a:moveTo>
                  <a:lnTo>
                    <a:pt x="2236" y="1870"/>
                  </a:lnTo>
                  <a:lnTo>
                    <a:pt x="2207" y="1841"/>
                  </a:lnTo>
                  <a:lnTo>
                    <a:pt x="2191" y="1825"/>
                  </a:lnTo>
                  <a:lnTo>
                    <a:pt x="2187" y="1821"/>
                  </a:lnTo>
                  <a:lnTo>
                    <a:pt x="2185" y="1818"/>
                  </a:lnTo>
                  <a:lnTo>
                    <a:pt x="2184" y="1817"/>
                  </a:lnTo>
                  <a:lnTo>
                    <a:pt x="2177" y="1810"/>
                  </a:lnTo>
                  <a:lnTo>
                    <a:pt x="2146" y="1779"/>
                  </a:lnTo>
                  <a:lnTo>
                    <a:pt x="2113" y="1745"/>
                  </a:lnTo>
                  <a:lnTo>
                    <a:pt x="2080" y="1710"/>
                  </a:lnTo>
                  <a:lnTo>
                    <a:pt x="2062" y="1692"/>
                  </a:lnTo>
                  <a:lnTo>
                    <a:pt x="2053" y="1683"/>
                  </a:lnTo>
                  <a:lnTo>
                    <a:pt x="2049" y="1679"/>
                  </a:lnTo>
                  <a:lnTo>
                    <a:pt x="2046" y="1676"/>
                  </a:lnTo>
                  <a:lnTo>
                    <a:pt x="2045" y="1675"/>
                  </a:lnTo>
                  <a:lnTo>
                    <a:pt x="2011" y="1640"/>
                  </a:lnTo>
                  <a:lnTo>
                    <a:pt x="2007" y="1636"/>
                  </a:lnTo>
                  <a:lnTo>
                    <a:pt x="2004" y="1633"/>
                  </a:lnTo>
                  <a:lnTo>
                    <a:pt x="2003" y="1632"/>
                  </a:lnTo>
                  <a:lnTo>
                    <a:pt x="1996" y="1625"/>
                  </a:lnTo>
                  <a:lnTo>
                    <a:pt x="1983" y="1612"/>
                  </a:lnTo>
                  <a:lnTo>
                    <a:pt x="1956" y="1585"/>
                  </a:lnTo>
                  <a:lnTo>
                    <a:pt x="1927" y="1555"/>
                  </a:lnTo>
                  <a:lnTo>
                    <a:pt x="1900" y="1527"/>
                  </a:lnTo>
                  <a:lnTo>
                    <a:pt x="1871" y="1496"/>
                  </a:lnTo>
                  <a:lnTo>
                    <a:pt x="1841" y="1467"/>
                  </a:lnTo>
                  <a:lnTo>
                    <a:pt x="1811" y="1435"/>
                  </a:lnTo>
                  <a:lnTo>
                    <a:pt x="1781" y="1404"/>
                  </a:lnTo>
                  <a:lnTo>
                    <a:pt x="1673" y="1296"/>
                  </a:lnTo>
                  <a:lnTo>
                    <a:pt x="1621" y="1244"/>
                  </a:lnTo>
                  <a:lnTo>
                    <a:pt x="1571" y="1195"/>
                  </a:lnTo>
                  <a:lnTo>
                    <a:pt x="1521" y="1146"/>
                  </a:lnTo>
                  <a:lnTo>
                    <a:pt x="1474" y="1099"/>
                  </a:lnTo>
                  <a:lnTo>
                    <a:pt x="1426" y="1053"/>
                  </a:lnTo>
                  <a:lnTo>
                    <a:pt x="1381" y="1009"/>
                  </a:lnTo>
                  <a:lnTo>
                    <a:pt x="1334" y="965"/>
                  </a:lnTo>
                  <a:lnTo>
                    <a:pt x="1290" y="924"/>
                  </a:lnTo>
                  <a:lnTo>
                    <a:pt x="1247" y="884"/>
                  </a:lnTo>
                  <a:lnTo>
                    <a:pt x="1206" y="846"/>
                  </a:lnTo>
                  <a:lnTo>
                    <a:pt x="1165" y="809"/>
                  </a:lnTo>
                  <a:lnTo>
                    <a:pt x="1127" y="773"/>
                  </a:lnTo>
                  <a:lnTo>
                    <a:pt x="1088" y="739"/>
                  </a:lnTo>
                  <a:lnTo>
                    <a:pt x="1052" y="708"/>
                  </a:lnTo>
                  <a:lnTo>
                    <a:pt x="1047" y="705"/>
                  </a:lnTo>
                  <a:lnTo>
                    <a:pt x="994" y="659"/>
                  </a:lnTo>
                  <a:lnTo>
                    <a:pt x="943" y="618"/>
                  </a:lnTo>
                  <a:lnTo>
                    <a:pt x="874" y="560"/>
                  </a:lnTo>
                  <a:lnTo>
                    <a:pt x="806" y="506"/>
                  </a:lnTo>
                  <a:lnTo>
                    <a:pt x="668" y="401"/>
                  </a:lnTo>
                  <a:lnTo>
                    <a:pt x="502" y="287"/>
                  </a:lnTo>
                  <a:lnTo>
                    <a:pt x="418" y="233"/>
                  </a:lnTo>
                  <a:lnTo>
                    <a:pt x="337" y="182"/>
                  </a:lnTo>
                  <a:lnTo>
                    <a:pt x="169" y="86"/>
                  </a:lnTo>
                  <a:lnTo>
                    <a:pt x="84" y="42"/>
                  </a:lnTo>
                  <a:lnTo>
                    <a:pt x="0" y="0"/>
                  </a:lnTo>
                </a:path>
              </a:pathLst>
            </a:custGeom>
            <a:noFill/>
            <a:ln w="28575">
              <a:solidFill>
                <a:srgbClr val="3333FF"/>
              </a:solidFill>
              <a:round/>
              <a:headEnd/>
              <a:tailEnd/>
            </a:ln>
          </p:spPr>
          <p:txBody>
            <a:bodyPr/>
            <a:lstStyle/>
            <a:p>
              <a:endParaRPr lang="zh-CN" altLang="en-US"/>
            </a:p>
          </p:txBody>
        </p:sp>
        <p:sp>
          <p:nvSpPr>
            <p:cNvPr id="41025" name="Freeform 18"/>
            <p:cNvSpPr>
              <a:spLocks noChangeArrowheads="1"/>
            </p:cNvSpPr>
            <p:nvPr/>
          </p:nvSpPr>
          <p:spPr bwMode="auto">
            <a:xfrm>
              <a:off x="1576" y="2397"/>
              <a:ext cx="217" cy="72"/>
            </a:xfrm>
            <a:custGeom>
              <a:avLst/>
              <a:gdLst>
                <a:gd name="T0" fmla="*/ 1086 w 1086"/>
                <a:gd name="T1" fmla="*/ 356 h 356"/>
                <a:gd name="T2" fmla="*/ 952 w 1086"/>
                <a:gd name="T3" fmla="*/ 292 h 356"/>
                <a:gd name="T4" fmla="*/ 885 w 1086"/>
                <a:gd name="T5" fmla="*/ 262 h 356"/>
                <a:gd name="T6" fmla="*/ 819 w 1086"/>
                <a:gd name="T7" fmla="*/ 234 h 356"/>
                <a:gd name="T8" fmla="*/ 751 w 1086"/>
                <a:gd name="T9" fmla="*/ 207 h 356"/>
                <a:gd name="T10" fmla="*/ 684 w 1086"/>
                <a:gd name="T11" fmla="*/ 182 h 356"/>
                <a:gd name="T12" fmla="*/ 616 w 1086"/>
                <a:gd name="T13" fmla="*/ 157 h 356"/>
                <a:gd name="T14" fmla="*/ 549 w 1086"/>
                <a:gd name="T15" fmla="*/ 136 h 356"/>
                <a:gd name="T16" fmla="*/ 480 w 1086"/>
                <a:gd name="T17" fmla="*/ 113 h 356"/>
                <a:gd name="T18" fmla="*/ 412 w 1086"/>
                <a:gd name="T19" fmla="*/ 94 h 356"/>
                <a:gd name="T20" fmla="*/ 276 w 1086"/>
                <a:gd name="T21" fmla="*/ 57 h 356"/>
                <a:gd name="T22" fmla="*/ 138 w 1086"/>
                <a:gd name="T23" fmla="*/ 26 h 356"/>
                <a:gd name="T24" fmla="*/ 0 w 1086"/>
                <a:gd name="T25" fmla="*/ 0 h 3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86"/>
                <a:gd name="T40" fmla="*/ 0 h 356"/>
                <a:gd name="T41" fmla="*/ 1086 w 1086"/>
                <a:gd name="T42" fmla="*/ 356 h 3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86" h="356">
                  <a:moveTo>
                    <a:pt x="1086" y="356"/>
                  </a:moveTo>
                  <a:lnTo>
                    <a:pt x="952" y="292"/>
                  </a:lnTo>
                  <a:lnTo>
                    <a:pt x="885" y="262"/>
                  </a:lnTo>
                  <a:lnTo>
                    <a:pt x="819" y="234"/>
                  </a:lnTo>
                  <a:lnTo>
                    <a:pt x="751" y="207"/>
                  </a:lnTo>
                  <a:lnTo>
                    <a:pt x="684" y="182"/>
                  </a:lnTo>
                  <a:lnTo>
                    <a:pt x="616" y="157"/>
                  </a:lnTo>
                  <a:lnTo>
                    <a:pt x="549" y="136"/>
                  </a:lnTo>
                  <a:lnTo>
                    <a:pt x="480" y="113"/>
                  </a:lnTo>
                  <a:lnTo>
                    <a:pt x="412" y="94"/>
                  </a:lnTo>
                  <a:lnTo>
                    <a:pt x="276" y="57"/>
                  </a:lnTo>
                  <a:lnTo>
                    <a:pt x="138" y="26"/>
                  </a:lnTo>
                  <a:lnTo>
                    <a:pt x="0" y="0"/>
                  </a:lnTo>
                </a:path>
              </a:pathLst>
            </a:custGeom>
            <a:noFill/>
            <a:ln w="28575">
              <a:solidFill>
                <a:srgbClr val="3333FF"/>
              </a:solidFill>
              <a:round/>
              <a:headEnd/>
              <a:tailEnd/>
            </a:ln>
          </p:spPr>
          <p:txBody>
            <a:bodyPr/>
            <a:lstStyle/>
            <a:p>
              <a:endParaRPr lang="zh-CN" altLang="en-US"/>
            </a:p>
          </p:txBody>
        </p:sp>
        <p:sp>
          <p:nvSpPr>
            <p:cNvPr id="41026" name="Line 19"/>
            <p:cNvSpPr>
              <a:spLocks noChangeShapeType="1"/>
            </p:cNvSpPr>
            <p:nvPr/>
          </p:nvSpPr>
          <p:spPr bwMode="auto">
            <a:xfrm flipV="1">
              <a:off x="2000" y="2614"/>
              <a:ext cx="1" cy="239"/>
            </a:xfrm>
            <a:prstGeom prst="line">
              <a:avLst/>
            </a:prstGeom>
            <a:noFill/>
            <a:ln w="12700">
              <a:solidFill>
                <a:srgbClr val="FFFFFF"/>
              </a:solidFill>
              <a:round/>
              <a:headEnd/>
              <a:tailEnd/>
            </a:ln>
          </p:spPr>
          <p:txBody>
            <a:bodyPr/>
            <a:lstStyle/>
            <a:p>
              <a:endParaRPr lang="zh-CN" altLang="en-US"/>
            </a:p>
          </p:txBody>
        </p:sp>
        <p:sp>
          <p:nvSpPr>
            <p:cNvPr id="41027" name="Line 20"/>
            <p:cNvSpPr>
              <a:spLocks noChangeShapeType="1"/>
            </p:cNvSpPr>
            <p:nvPr/>
          </p:nvSpPr>
          <p:spPr bwMode="auto">
            <a:xfrm flipH="1">
              <a:off x="1792" y="2469"/>
              <a:ext cx="1" cy="384"/>
            </a:xfrm>
            <a:prstGeom prst="line">
              <a:avLst/>
            </a:prstGeom>
            <a:noFill/>
            <a:ln w="12700">
              <a:solidFill>
                <a:srgbClr val="FFFFFF"/>
              </a:solidFill>
              <a:round/>
              <a:headEnd/>
              <a:tailEnd/>
            </a:ln>
          </p:spPr>
          <p:txBody>
            <a:bodyPr/>
            <a:lstStyle/>
            <a:p>
              <a:endParaRPr lang="zh-CN" altLang="en-US"/>
            </a:p>
          </p:txBody>
        </p:sp>
        <p:sp>
          <p:nvSpPr>
            <p:cNvPr id="41028" name="Line 21"/>
            <p:cNvSpPr>
              <a:spLocks noChangeShapeType="1"/>
            </p:cNvSpPr>
            <p:nvPr/>
          </p:nvSpPr>
          <p:spPr bwMode="auto">
            <a:xfrm>
              <a:off x="1576" y="2397"/>
              <a:ext cx="1" cy="456"/>
            </a:xfrm>
            <a:prstGeom prst="line">
              <a:avLst/>
            </a:prstGeom>
            <a:noFill/>
            <a:ln w="12700">
              <a:solidFill>
                <a:srgbClr val="FFFFFF"/>
              </a:solidFill>
              <a:round/>
              <a:headEnd/>
              <a:tailEnd/>
            </a:ln>
          </p:spPr>
          <p:txBody>
            <a:bodyPr/>
            <a:lstStyle/>
            <a:p>
              <a:endParaRPr lang="zh-CN" altLang="en-US"/>
            </a:p>
          </p:txBody>
        </p:sp>
        <p:sp>
          <p:nvSpPr>
            <p:cNvPr id="41029" name="Freeform 22"/>
            <p:cNvSpPr>
              <a:spLocks noChangeArrowheads="1"/>
            </p:cNvSpPr>
            <p:nvPr/>
          </p:nvSpPr>
          <p:spPr bwMode="auto">
            <a:xfrm>
              <a:off x="1352" y="2386"/>
              <a:ext cx="224" cy="11"/>
            </a:xfrm>
            <a:custGeom>
              <a:avLst/>
              <a:gdLst>
                <a:gd name="T0" fmla="*/ 0 w 1121"/>
                <a:gd name="T1" fmla="*/ 51 h 56"/>
                <a:gd name="T2" fmla="*/ 79 w 1121"/>
                <a:gd name="T3" fmla="*/ 36 h 56"/>
                <a:gd name="T4" fmla="*/ 158 w 1121"/>
                <a:gd name="T5" fmla="*/ 24 h 56"/>
                <a:gd name="T6" fmla="*/ 236 w 1121"/>
                <a:gd name="T7" fmla="*/ 14 h 56"/>
                <a:gd name="T8" fmla="*/ 315 w 1121"/>
                <a:gd name="T9" fmla="*/ 8 h 56"/>
                <a:gd name="T10" fmla="*/ 393 w 1121"/>
                <a:gd name="T11" fmla="*/ 2 h 56"/>
                <a:gd name="T12" fmla="*/ 471 w 1121"/>
                <a:gd name="T13" fmla="*/ 1 h 56"/>
                <a:gd name="T14" fmla="*/ 548 w 1121"/>
                <a:gd name="T15" fmla="*/ 0 h 56"/>
                <a:gd name="T16" fmla="*/ 626 w 1121"/>
                <a:gd name="T17" fmla="*/ 3 h 56"/>
                <a:gd name="T18" fmla="*/ 750 w 1121"/>
                <a:gd name="T19" fmla="*/ 9 h 56"/>
                <a:gd name="T20" fmla="*/ 874 w 1121"/>
                <a:gd name="T21" fmla="*/ 20 h 56"/>
                <a:gd name="T22" fmla="*/ 997 w 1121"/>
                <a:gd name="T23" fmla="*/ 35 h 56"/>
                <a:gd name="T24" fmla="*/ 1058 w 1121"/>
                <a:gd name="T25" fmla="*/ 44 h 56"/>
                <a:gd name="T26" fmla="*/ 1121 w 1121"/>
                <a:gd name="T27" fmla="*/ 56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21"/>
                <a:gd name="T43" fmla="*/ 0 h 56"/>
                <a:gd name="T44" fmla="*/ 1121 w 1121"/>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21" h="56">
                  <a:moveTo>
                    <a:pt x="0" y="51"/>
                  </a:moveTo>
                  <a:lnTo>
                    <a:pt x="79" y="36"/>
                  </a:lnTo>
                  <a:lnTo>
                    <a:pt x="158" y="24"/>
                  </a:lnTo>
                  <a:lnTo>
                    <a:pt x="236" y="14"/>
                  </a:lnTo>
                  <a:lnTo>
                    <a:pt x="315" y="8"/>
                  </a:lnTo>
                  <a:lnTo>
                    <a:pt x="393" y="2"/>
                  </a:lnTo>
                  <a:lnTo>
                    <a:pt x="471" y="1"/>
                  </a:lnTo>
                  <a:lnTo>
                    <a:pt x="548" y="0"/>
                  </a:lnTo>
                  <a:lnTo>
                    <a:pt x="626" y="3"/>
                  </a:lnTo>
                  <a:lnTo>
                    <a:pt x="750" y="9"/>
                  </a:lnTo>
                  <a:lnTo>
                    <a:pt x="874" y="20"/>
                  </a:lnTo>
                  <a:lnTo>
                    <a:pt x="997" y="35"/>
                  </a:lnTo>
                  <a:lnTo>
                    <a:pt x="1058" y="44"/>
                  </a:lnTo>
                  <a:lnTo>
                    <a:pt x="1121" y="56"/>
                  </a:lnTo>
                </a:path>
              </a:pathLst>
            </a:custGeom>
            <a:noFill/>
            <a:ln w="28575">
              <a:solidFill>
                <a:srgbClr val="3333FF"/>
              </a:solidFill>
              <a:round/>
              <a:headEnd/>
              <a:tailEnd/>
            </a:ln>
          </p:spPr>
          <p:txBody>
            <a:bodyPr/>
            <a:lstStyle/>
            <a:p>
              <a:endParaRPr lang="zh-CN" altLang="en-US"/>
            </a:p>
          </p:txBody>
        </p:sp>
        <p:sp>
          <p:nvSpPr>
            <p:cNvPr id="41030" name="Freeform 23"/>
            <p:cNvSpPr>
              <a:spLocks noChangeArrowheads="1"/>
            </p:cNvSpPr>
            <p:nvPr/>
          </p:nvSpPr>
          <p:spPr bwMode="auto">
            <a:xfrm>
              <a:off x="920" y="2480"/>
              <a:ext cx="216" cy="155"/>
            </a:xfrm>
            <a:custGeom>
              <a:avLst/>
              <a:gdLst>
                <a:gd name="T0" fmla="*/ 0 w 1079"/>
                <a:gd name="T1" fmla="*/ 775 h 775"/>
                <a:gd name="T2" fmla="*/ 81 w 1079"/>
                <a:gd name="T3" fmla="*/ 707 h 775"/>
                <a:gd name="T4" fmla="*/ 137 w 1079"/>
                <a:gd name="T5" fmla="*/ 657 h 775"/>
                <a:gd name="T6" fmla="*/ 195 w 1079"/>
                <a:gd name="T7" fmla="*/ 610 h 775"/>
                <a:gd name="T8" fmla="*/ 311 w 1079"/>
                <a:gd name="T9" fmla="*/ 518 h 775"/>
                <a:gd name="T10" fmla="*/ 424 w 1079"/>
                <a:gd name="T11" fmla="*/ 429 h 775"/>
                <a:gd name="T12" fmla="*/ 539 w 1079"/>
                <a:gd name="T13" fmla="*/ 346 h 775"/>
                <a:gd name="T14" fmla="*/ 606 w 1079"/>
                <a:gd name="T15" fmla="*/ 298 h 775"/>
                <a:gd name="T16" fmla="*/ 674 w 1079"/>
                <a:gd name="T17" fmla="*/ 251 h 775"/>
                <a:gd name="T18" fmla="*/ 810 w 1079"/>
                <a:gd name="T19" fmla="*/ 161 h 775"/>
                <a:gd name="T20" fmla="*/ 944 w 1079"/>
                <a:gd name="T21" fmla="*/ 78 h 775"/>
                <a:gd name="T22" fmla="*/ 1011 w 1079"/>
                <a:gd name="T23" fmla="*/ 38 h 775"/>
                <a:gd name="T24" fmla="*/ 1079 w 1079"/>
                <a:gd name="T25" fmla="*/ 0 h 7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79"/>
                <a:gd name="T40" fmla="*/ 0 h 775"/>
                <a:gd name="T41" fmla="*/ 1079 w 1079"/>
                <a:gd name="T42" fmla="*/ 775 h 7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79" h="775">
                  <a:moveTo>
                    <a:pt x="0" y="775"/>
                  </a:moveTo>
                  <a:lnTo>
                    <a:pt x="81" y="707"/>
                  </a:lnTo>
                  <a:lnTo>
                    <a:pt x="137" y="657"/>
                  </a:lnTo>
                  <a:lnTo>
                    <a:pt x="195" y="610"/>
                  </a:lnTo>
                  <a:lnTo>
                    <a:pt x="311" y="518"/>
                  </a:lnTo>
                  <a:lnTo>
                    <a:pt x="424" y="429"/>
                  </a:lnTo>
                  <a:lnTo>
                    <a:pt x="539" y="346"/>
                  </a:lnTo>
                  <a:lnTo>
                    <a:pt x="606" y="298"/>
                  </a:lnTo>
                  <a:lnTo>
                    <a:pt x="674" y="251"/>
                  </a:lnTo>
                  <a:lnTo>
                    <a:pt x="810" y="161"/>
                  </a:lnTo>
                  <a:lnTo>
                    <a:pt x="944" y="78"/>
                  </a:lnTo>
                  <a:lnTo>
                    <a:pt x="1011" y="38"/>
                  </a:lnTo>
                  <a:lnTo>
                    <a:pt x="1079" y="0"/>
                  </a:lnTo>
                </a:path>
              </a:pathLst>
            </a:custGeom>
            <a:noFill/>
            <a:ln w="28575">
              <a:solidFill>
                <a:srgbClr val="3333FF"/>
              </a:solidFill>
              <a:round/>
              <a:headEnd/>
              <a:tailEnd/>
            </a:ln>
          </p:spPr>
          <p:txBody>
            <a:bodyPr/>
            <a:lstStyle/>
            <a:p>
              <a:endParaRPr lang="zh-CN" altLang="en-US"/>
            </a:p>
          </p:txBody>
        </p:sp>
        <p:sp>
          <p:nvSpPr>
            <p:cNvPr id="41031" name="Line 24"/>
            <p:cNvSpPr>
              <a:spLocks noChangeShapeType="1"/>
            </p:cNvSpPr>
            <p:nvPr/>
          </p:nvSpPr>
          <p:spPr bwMode="auto">
            <a:xfrm flipV="1">
              <a:off x="1352" y="2396"/>
              <a:ext cx="1" cy="457"/>
            </a:xfrm>
            <a:prstGeom prst="line">
              <a:avLst/>
            </a:prstGeom>
            <a:noFill/>
            <a:ln w="12700">
              <a:solidFill>
                <a:srgbClr val="FFFFFF"/>
              </a:solidFill>
              <a:round/>
              <a:headEnd/>
              <a:tailEnd/>
            </a:ln>
          </p:spPr>
          <p:txBody>
            <a:bodyPr/>
            <a:lstStyle/>
            <a:p>
              <a:endParaRPr lang="zh-CN" altLang="en-US"/>
            </a:p>
          </p:txBody>
        </p:sp>
        <p:sp>
          <p:nvSpPr>
            <p:cNvPr id="41032" name="Freeform 25"/>
            <p:cNvSpPr>
              <a:spLocks noChangeArrowheads="1"/>
            </p:cNvSpPr>
            <p:nvPr/>
          </p:nvSpPr>
          <p:spPr bwMode="auto">
            <a:xfrm>
              <a:off x="704" y="2853"/>
              <a:ext cx="7" cy="14"/>
            </a:xfrm>
            <a:custGeom>
              <a:avLst/>
              <a:gdLst>
                <a:gd name="T0" fmla="*/ 37 w 37"/>
                <a:gd name="T1" fmla="*/ 0 h 71"/>
                <a:gd name="T2" fmla="*/ 26 w 37"/>
                <a:gd name="T3" fmla="*/ 17 h 71"/>
                <a:gd name="T4" fmla="*/ 17 w 37"/>
                <a:gd name="T5" fmla="*/ 36 h 71"/>
                <a:gd name="T6" fmla="*/ 0 w 37"/>
                <a:gd name="T7" fmla="*/ 71 h 71"/>
                <a:gd name="T8" fmla="*/ 0 w 37"/>
                <a:gd name="T9" fmla="*/ 0 h 71"/>
                <a:gd name="T10" fmla="*/ 37 w 37"/>
                <a:gd name="T11" fmla="*/ 0 h 71"/>
                <a:gd name="T12" fmla="*/ 0 60000 65536"/>
                <a:gd name="T13" fmla="*/ 0 60000 65536"/>
                <a:gd name="T14" fmla="*/ 0 60000 65536"/>
                <a:gd name="T15" fmla="*/ 0 60000 65536"/>
                <a:gd name="T16" fmla="*/ 0 60000 65536"/>
                <a:gd name="T17" fmla="*/ 0 60000 65536"/>
                <a:gd name="T18" fmla="*/ 0 w 37"/>
                <a:gd name="T19" fmla="*/ 0 h 71"/>
                <a:gd name="T20" fmla="*/ 37 w 37"/>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37" h="71">
                  <a:moveTo>
                    <a:pt x="37" y="0"/>
                  </a:moveTo>
                  <a:lnTo>
                    <a:pt x="26" y="17"/>
                  </a:lnTo>
                  <a:lnTo>
                    <a:pt x="17" y="36"/>
                  </a:lnTo>
                  <a:lnTo>
                    <a:pt x="0" y="71"/>
                  </a:lnTo>
                  <a:lnTo>
                    <a:pt x="0" y="0"/>
                  </a:lnTo>
                  <a:lnTo>
                    <a:pt x="37" y="0"/>
                  </a:lnTo>
                </a:path>
              </a:pathLst>
            </a:custGeom>
            <a:noFill/>
            <a:ln w="12700">
              <a:solidFill>
                <a:srgbClr val="FFFFFF"/>
              </a:solidFill>
              <a:round/>
              <a:headEnd/>
              <a:tailEnd/>
            </a:ln>
          </p:spPr>
          <p:txBody>
            <a:bodyPr/>
            <a:lstStyle/>
            <a:p>
              <a:endParaRPr lang="zh-CN" altLang="en-US"/>
            </a:p>
          </p:txBody>
        </p:sp>
        <p:sp>
          <p:nvSpPr>
            <p:cNvPr id="41033" name="Freeform 26"/>
            <p:cNvSpPr>
              <a:spLocks noChangeArrowheads="1"/>
            </p:cNvSpPr>
            <p:nvPr/>
          </p:nvSpPr>
          <p:spPr bwMode="auto">
            <a:xfrm>
              <a:off x="1136" y="2396"/>
              <a:ext cx="216" cy="84"/>
            </a:xfrm>
            <a:custGeom>
              <a:avLst/>
              <a:gdLst>
                <a:gd name="T0" fmla="*/ 0 w 1081"/>
                <a:gd name="T1" fmla="*/ 416 h 416"/>
                <a:gd name="T2" fmla="*/ 138 w 1081"/>
                <a:gd name="T3" fmla="*/ 340 h 416"/>
                <a:gd name="T4" fmla="*/ 276 w 1081"/>
                <a:gd name="T5" fmla="*/ 272 h 416"/>
                <a:gd name="T6" fmla="*/ 412 w 1081"/>
                <a:gd name="T7" fmla="*/ 210 h 416"/>
                <a:gd name="T8" fmla="*/ 548 w 1081"/>
                <a:gd name="T9" fmla="*/ 155 h 416"/>
                <a:gd name="T10" fmla="*/ 682 w 1081"/>
                <a:gd name="T11" fmla="*/ 107 h 416"/>
                <a:gd name="T12" fmla="*/ 816 w 1081"/>
                <a:gd name="T13" fmla="*/ 65 h 416"/>
                <a:gd name="T14" fmla="*/ 882 w 1081"/>
                <a:gd name="T15" fmla="*/ 45 h 416"/>
                <a:gd name="T16" fmla="*/ 949 w 1081"/>
                <a:gd name="T17" fmla="*/ 28 h 416"/>
                <a:gd name="T18" fmla="*/ 1014 w 1081"/>
                <a:gd name="T19" fmla="*/ 13 h 416"/>
                <a:gd name="T20" fmla="*/ 1081 w 1081"/>
                <a:gd name="T21" fmla="*/ 0 h 4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81"/>
                <a:gd name="T34" fmla="*/ 0 h 416"/>
                <a:gd name="T35" fmla="*/ 1081 w 1081"/>
                <a:gd name="T36" fmla="*/ 416 h 4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81" h="416">
                  <a:moveTo>
                    <a:pt x="0" y="416"/>
                  </a:moveTo>
                  <a:lnTo>
                    <a:pt x="138" y="340"/>
                  </a:lnTo>
                  <a:lnTo>
                    <a:pt x="276" y="272"/>
                  </a:lnTo>
                  <a:lnTo>
                    <a:pt x="412" y="210"/>
                  </a:lnTo>
                  <a:lnTo>
                    <a:pt x="548" y="155"/>
                  </a:lnTo>
                  <a:lnTo>
                    <a:pt x="682" y="107"/>
                  </a:lnTo>
                  <a:lnTo>
                    <a:pt x="816" y="65"/>
                  </a:lnTo>
                  <a:lnTo>
                    <a:pt x="882" y="45"/>
                  </a:lnTo>
                  <a:lnTo>
                    <a:pt x="949" y="28"/>
                  </a:lnTo>
                  <a:lnTo>
                    <a:pt x="1014" y="13"/>
                  </a:lnTo>
                  <a:lnTo>
                    <a:pt x="1081" y="0"/>
                  </a:lnTo>
                </a:path>
              </a:pathLst>
            </a:custGeom>
            <a:noFill/>
            <a:ln w="28575">
              <a:solidFill>
                <a:srgbClr val="3333FF"/>
              </a:solidFill>
              <a:round/>
              <a:headEnd/>
              <a:tailEnd/>
            </a:ln>
          </p:spPr>
          <p:txBody>
            <a:bodyPr/>
            <a:lstStyle/>
            <a:p>
              <a:endParaRPr lang="zh-CN" altLang="en-US"/>
            </a:p>
          </p:txBody>
        </p:sp>
        <p:sp>
          <p:nvSpPr>
            <p:cNvPr id="41034" name="Line 27"/>
            <p:cNvSpPr>
              <a:spLocks noChangeShapeType="1"/>
            </p:cNvSpPr>
            <p:nvPr/>
          </p:nvSpPr>
          <p:spPr bwMode="auto">
            <a:xfrm>
              <a:off x="920" y="2626"/>
              <a:ext cx="1" cy="9"/>
            </a:xfrm>
            <a:prstGeom prst="line">
              <a:avLst/>
            </a:prstGeom>
            <a:noFill/>
            <a:ln w="12700">
              <a:solidFill>
                <a:srgbClr val="FFFFFF"/>
              </a:solidFill>
              <a:round/>
              <a:headEnd/>
              <a:tailEnd/>
            </a:ln>
          </p:spPr>
          <p:txBody>
            <a:bodyPr/>
            <a:lstStyle/>
            <a:p>
              <a:endParaRPr lang="zh-CN" altLang="en-US"/>
            </a:p>
          </p:txBody>
        </p:sp>
        <p:sp>
          <p:nvSpPr>
            <p:cNvPr id="41035" name="Freeform 28"/>
            <p:cNvSpPr>
              <a:spLocks noChangeArrowheads="1"/>
            </p:cNvSpPr>
            <p:nvPr/>
          </p:nvSpPr>
          <p:spPr bwMode="auto">
            <a:xfrm>
              <a:off x="716" y="2635"/>
              <a:ext cx="204" cy="214"/>
            </a:xfrm>
            <a:custGeom>
              <a:avLst/>
              <a:gdLst>
                <a:gd name="T0" fmla="*/ 1018 w 1018"/>
                <a:gd name="T1" fmla="*/ 0 h 1070"/>
                <a:gd name="T2" fmla="*/ 942 w 1018"/>
                <a:gd name="T3" fmla="*/ 66 h 1070"/>
                <a:gd name="T4" fmla="*/ 869 w 1018"/>
                <a:gd name="T5" fmla="*/ 134 h 1070"/>
                <a:gd name="T6" fmla="*/ 815 w 1018"/>
                <a:gd name="T7" fmla="*/ 179 h 1070"/>
                <a:gd name="T8" fmla="*/ 765 w 1018"/>
                <a:gd name="T9" fmla="*/ 226 h 1070"/>
                <a:gd name="T10" fmla="*/ 716 w 1018"/>
                <a:gd name="T11" fmla="*/ 271 h 1070"/>
                <a:gd name="T12" fmla="*/ 668 w 1018"/>
                <a:gd name="T13" fmla="*/ 317 h 1070"/>
                <a:gd name="T14" fmla="*/ 620 w 1018"/>
                <a:gd name="T15" fmla="*/ 360 h 1070"/>
                <a:gd name="T16" fmla="*/ 575 w 1018"/>
                <a:gd name="T17" fmla="*/ 404 h 1070"/>
                <a:gd name="T18" fmla="*/ 531 w 1018"/>
                <a:gd name="T19" fmla="*/ 447 h 1070"/>
                <a:gd name="T20" fmla="*/ 489 w 1018"/>
                <a:gd name="T21" fmla="*/ 491 h 1070"/>
                <a:gd name="T22" fmla="*/ 446 w 1018"/>
                <a:gd name="T23" fmla="*/ 532 h 1070"/>
                <a:gd name="T24" fmla="*/ 406 w 1018"/>
                <a:gd name="T25" fmla="*/ 574 h 1070"/>
                <a:gd name="T26" fmla="*/ 366 w 1018"/>
                <a:gd name="T27" fmla="*/ 614 h 1070"/>
                <a:gd name="T28" fmla="*/ 329 w 1018"/>
                <a:gd name="T29" fmla="*/ 655 h 1070"/>
                <a:gd name="T30" fmla="*/ 291 w 1018"/>
                <a:gd name="T31" fmla="*/ 693 h 1070"/>
                <a:gd name="T32" fmla="*/ 256 w 1018"/>
                <a:gd name="T33" fmla="*/ 733 h 1070"/>
                <a:gd name="T34" fmla="*/ 222 w 1018"/>
                <a:gd name="T35" fmla="*/ 772 h 1070"/>
                <a:gd name="T36" fmla="*/ 191 w 1018"/>
                <a:gd name="T37" fmla="*/ 810 h 1070"/>
                <a:gd name="T38" fmla="*/ 144 w 1018"/>
                <a:gd name="T39" fmla="*/ 862 h 1070"/>
                <a:gd name="T40" fmla="*/ 101 w 1018"/>
                <a:gd name="T41" fmla="*/ 915 h 1070"/>
                <a:gd name="T42" fmla="*/ 61 w 1018"/>
                <a:gd name="T43" fmla="*/ 964 h 1070"/>
                <a:gd name="T44" fmla="*/ 25 w 1018"/>
                <a:gd name="T45" fmla="*/ 1014 h 1070"/>
                <a:gd name="T46" fmla="*/ 17 w 1018"/>
                <a:gd name="T47" fmla="*/ 1025 h 1070"/>
                <a:gd name="T48" fmla="*/ 10 w 1018"/>
                <a:gd name="T49" fmla="*/ 1037 h 1070"/>
                <a:gd name="T50" fmla="*/ 5 w 1018"/>
                <a:gd name="T51" fmla="*/ 1052 h 1070"/>
                <a:gd name="T52" fmla="*/ 0 w 1018"/>
                <a:gd name="T53" fmla="*/ 1070 h 10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18"/>
                <a:gd name="T82" fmla="*/ 0 h 1070"/>
                <a:gd name="T83" fmla="*/ 1018 w 1018"/>
                <a:gd name="T84" fmla="*/ 1070 h 10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18" h="1070">
                  <a:moveTo>
                    <a:pt x="1018" y="0"/>
                  </a:moveTo>
                  <a:lnTo>
                    <a:pt x="942" y="66"/>
                  </a:lnTo>
                  <a:lnTo>
                    <a:pt x="869" y="134"/>
                  </a:lnTo>
                  <a:lnTo>
                    <a:pt x="815" y="179"/>
                  </a:lnTo>
                  <a:lnTo>
                    <a:pt x="765" y="226"/>
                  </a:lnTo>
                  <a:lnTo>
                    <a:pt x="716" y="271"/>
                  </a:lnTo>
                  <a:lnTo>
                    <a:pt x="668" y="317"/>
                  </a:lnTo>
                  <a:lnTo>
                    <a:pt x="620" y="360"/>
                  </a:lnTo>
                  <a:lnTo>
                    <a:pt x="575" y="404"/>
                  </a:lnTo>
                  <a:lnTo>
                    <a:pt x="531" y="447"/>
                  </a:lnTo>
                  <a:lnTo>
                    <a:pt x="489" y="491"/>
                  </a:lnTo>
                  <a:lnTo>
                    <a:pt x="446" y="532"/>
                  </a:lnTo>
                  <a:lnTo>
                    <a:pt x="406" y="574"/>
                  </a:lnTo>
                  <a:lnTo>
                    <a:pt x="366" y="614"/>
                  </a:lnTo>
                  <a:lnTo>
                    <a:pt x="329" y="655"/>
                  </a:lnTo>
                  <a:lnTo>
                    <a:pt x="291" y="693"/>
                  </a:lnTo>
                  <a:lnTo>
                    <a:pt x="256" y="733"/>
                  </a:lnTo>
                  <a:lnTo>
                    <a:pt x="222" y="772"/>
                  </a:lnTo>
                  <a:lnTo>
                    <a:pt x="191" y="810"/>
                  </a:lnTo>
                  <a:lnTo>
                    <a:pt x="144" y="862"/>
                  </a:lnTo>
                  <a:lnTo>
                    <a:pt x="101" y="915"/>
                  </a:lnTo>
                  <a:lnTo>
                    <a:pt x="61" y="964"/>
                  </a:lnTo>
                  <a:lnTo>
                    <a:pt x="25" y="1014"/>
                  </a:lnTo>
                  <a:lnTo>
                    <a:pt x="17" y="1025"/>
                  </a:lnTo>
                  <a:lnTo>
                    <a:pt x="10" y="1037"/>
                  </a:lnTo>
                  <a:lnTo>
                    <a:pt x="5" y="1052"/>
                  </a:lnTo>
                  <a:lnTo>
                    <a:pt x="0" y="1070"/>
                  </a:lnTo>
                </a:path>
              </a:pathLst>
            </a:custGeom>
            <a:solidFill>
              <a:srgbClr val="FF3300"/>
            </a:solidFill>
            <a:ln w="28575">
              <a:solidFill>
                <a:srgbClr val="3333FF"/>
              </a:solidFill>
              <a:round/>
              <a:headEnd/>
              <a:tailEnd/>
            </a:ln>
          </p:spPr>
          <p:txBody>
            <a:bodyPr/>
            <a:lstStyle/>
            <a:p>
              <a:endParaRPr lang="zh-CN" altLang="en-US"/>
            </a:p>
          </p:txBody>
        </p:sp>
        <p:sp>
          <p:nvSpPr>
            <p:cNvPr id="41036" name="Line 29"/>
            <p:cNvSpPr>
              <a:spLocks noChangeShapeType="1"/>
            </p:cNvSpPr>
            <p:nvPr/>
          </p:nvSpPr>
          <p:spPr bwMode="auto">
            <a:xfrm flipH="1">
              <a:off x="711" y="2853"/>
              <a:ext cx="5" cy="1"/>
            </a:xfrm>
            <a:prstGeom prst="line">
              <a:avLst/>
            </a:prstGeom>
            <a:noFill/>
            <a:ln w="12700">
              <a:solidFill>
                <a:srgbClr val="FFFFFF"/>
              </a:solidFill>
              <a:round/>
              <a:headEnd/>
              <a:tailEnd/>
            </a:ln>
          </p:spPr>
          <p:txBody>
            <a:bodyPr/>
            <a:lstStyle/>
            <a:p>
              <a:endParaRPr lang="zh-CN" altLang="en-US"/>
            </a:p>
          </p:txBody>
        </p:sp>
        <p:sp>
          <p:nvSpPr>
            <p:cNvPr id="41037" name="Line 30"/>
            <p:cNvSpPr>
              <a:spLocks noChangeShapeType="1"/>
            </p:cNvSpPr>
            <p:nvPr/>
          </p:nvSpPr>
          <p:spPr bwMode="auto">
            <a:xfrm flipV="1">
              <a:off x="920" y="2635"/>
              <a:ext cx="1" cy="218"/>
            </a:xfrm>
            <a:prstGeom prst="line">
              <a:avLst/>
            </a:prstGeom>
            <a:noFill/>
            <a:ln w="12700">
              <a:solidFill>
                <a:srgbClr val="FFFFFF"/>
              </a:solidFill>
              <a:round/>
              <a:headEnd/>
              <a:tailEnd/>
            </a:ln>
          </p:spPr>
          <p:txBody>
            <a:bodyPr/>
            <a:lstStyle/>
            <a:p>
              <a:endParaRPr lang="zh-CN" altLang="en-US"/>
            </a:p>
          </p:txBody>
        </p:sp>
        <p:sp>
          <p:nvSpPr>
            <p:cNvPr id="41038" name="Line 31"/>
            <p:cNvSpPr>
              <a:spLocks noChangeShapeType="1"/>
            </p:cNvSpPr>
            <p:nvPr/>
          </p:nvSpPr>
          <p:spPr bwMode="auto">
            <a:xfrm flipV="1">
              <a:off x="704" y="2867"/>
              <a:ext cx="1" cy="50"/>
            </a:xfrm>
            <a:prstGeom prst="line">
              <a:avLst/>
            </a:prstGeom>
            <a:noFill/>
            <a:ln w="25400">
              <a:solidFill>
                <a:schemeClr val="tx1"/>
              </a:solidFill>
              <a:round/>
              <a:headEnd/>
              <a:tailEnd/>
            </a:ln>
          </p:spPr>
          <p:txBody>
            <a:bodyPr/>
            <a:lstStyle/>
            <a:p>
              <a:endParaRPr lang="zh-CN" altLang="en-US"/>
            </a:p>
          </p:txBody>
        </p:sp>
        <p:sp>
          <p:nvSpPr>
            <p:cNvPr id="41039" name="Freeform 32"/>
            <p:cNvSpPr>
              <a:spLocks noChangeArrowheads="1"/>
            </p:cNvSpPr>
            <p:nvPr/>
          </p:nvSpPr>
          <p:spPr bwMode="auto">
            <a:xfrm>
              <a:off x="616" y="2254"/>
              <a:ext cx="88" cy="599"/>
            </a:xfrm>
            <a:custGeom>
              <a:avLst/>
              <a:gdLst>
                <a:gd name="T0" fmla="*/ 440 w 440"/>
                <a:gd name="T1" fmla="*/ 0 h 2991"/>
                <a:gd name="T2" fmla="*/ 440 w 440"/>
                <a:gd name="T3" fmla="*/ 2991 h 2991"/>
                <a:gd name="T4" fmla="*/ 0 w 440"/>
                <a:gd name="T5" fmla="*/ 2991 h 2991"/>
                <a:gd name="T6" fmla="*/ 0 60000 65536"/>
                <a:gd name="T7" fmla="*/ 0 60000 65536"/>
                <a:gd name="T8" fmla="*/ 0 60000 65536"/>
                <a:gd name="T9" fmla="*/ 0 w 440"/>
                <a:gd name="T10" fmla="*/ 0 h 2991"/>
                <a:gd name="T11" fmla="*/ 440 w 440"/>
                <a:gd name="T12" fmla="*/ 2991 h 2991"/>
              </a:gdLst>
              <a:ahLst/>
              <a:cxnLst>
                <a:cxn ang="T6">
                  <a:pos x="T0" y="T1"/>
                </a:cxn>
                <a:cxn ang="T7">
                  <a:pos x="T2" y="T3"/>
                </a:cxn>
                <a:cxn ang="T8">
                  <a:pos x="T4" y="T5"/>
                </a:cxn>
              </a:cxnLst>
              <a:rect l="T9" t="T10" r="T11" b="T12"/>
              <a:pathLst>
                <a:path w="440" h="2991">
                  <a:moveTo>
                    <a:pt x="440" y="0"/>
                  </a:moveTo>
                  <a:lnTo>
                    <a:pt x="440" y="2991"/>
                  </a:lnTo>
                  <a:lnTo>
                    <a:pt x="0" y="2991"/>
                  </a:lnTo>
                </a:path>
              </a:pathLst>
            </a:custGeom>
            <a:noFill/>
            <a:ln w="25400">
              <a:solidFill>
                <a:schemeClr val="tx1"/>
              </a:solidFill>
              <a:round/>
              <a:headEnd/>
              <a:tailEnd/>
            </a:ln>
          </p:spPr>
          <p:txBody>
            <a:bodyPr/>
            <a:lstStyle/>
            <a:p>
              <a:endParaRPr lang="zh-CN" altLang="en-US"/>
            </a:p>
          </p:txBody>
        </p:sp>
        <p:sp>
          <p:nvSpPr>
            <p:cNvPr id="41040" name="Freeform 33"/>
            <p:cNvSpPr>
              <a:spLocks noChangeArrowheads="1"/>
            </p:cNvSpPr>
            <p:nvPr/>
          </p:nvSpPr>
          <p:spPr bwMode="auto">
            <a:xfrm>
              <a:off x="716" y="2853"/>
              <a:ext cx="1786" cy="1"/>
            </a:xfrm>
            <a:custGeom>
              <a:avLst/>
              <a:gdLst>
                <a:gd name="T0" fmla="*/ 8927 w 8927"/>
                <a:gd name="T1" fmla="*/ 0 h 1"/>
                <a:gd name="T2" fmla="*/ 7650 w 8927"/>
                <a:gd name="T3" fmla="*/ 0 h 1"/>
                <a:gd name="T4" fmla="*/ 6419 w 8927"/>
                <a:gd name="T5" fmla="*/ 0 h 1"/>
                <a:gd name="T6" fmla="*/ 5379 w 8927"/>
                <a:gd name="T7" fmla="*/ 0 h 1"/>
                <a:gd name="T8" fmla="*/ 4299 w 8927"/>
                <a:gd name="T9" fmla="*/ 0 h 1"/>
                <a:gd name="T10" fmla="*/ 3178 w 8927"/>
                <a:gd name="T11" fmla="*/ 0 h 1"/>
                <a:gd name="T12" fmla="*/ 2099 w 8927"/>
                <a:gd name="T13" fmla="*/ 0 h 1"/>
                <a:gd name="T14" fmla="*/ 1018 w 8927"/>
                <a:gd name="T15" fmla="*/ 0 h 1"/>
                <a:gd name="T16" fmla="*/ 0 w 8927"/>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927"/>
                <a:gd name="T28" fmla="*/ 0 h 1"/>
                <a:gd name="T29" fmla="*/ 8927 w 8927"/>
                <a:gd name="T30" fmla="*/ 1 h 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927" h="1">
                  <a:moveTo>
                    <a:pt x="8927" y="0"/>
                  </a:moveTo>
                  <a:lnTo>
                    <a:pt x="7650" y="0"/>
                  </a:lnTo>
                  <a:lnTo>
                    <a:pt x="6419" y="0"/>
                  </a:lnTo>
                  <a:lnTo>
                    <a:pt x="5379" y="0"/>
                  </a:lnTo>
                  <a:lnTo>
                    <a:pt x="4299" y="0"/>
                  </a:lnTo>
                  <a:lnTo>
                    <a:pt x="3178" y="0"/>
                  </a:lnTo>
                  <a:lnTo>
                    <a:pt x="2099" y="0"/>
                  </a:lnTo>
                  <a:lnTo>
                    <a:pt x="1018" y="0"/>
                  </a:lnTo>
                  <a:lnTo>
                    <a:pt x="0" y="0"/>
                  </a:lnTo>
                </a:path>
              </a:pathLst>
            </a:custGeom>
            <a:noFill/>
            <a:ln w="25400">
              <a:solidFill>
                <a:schemeClr val="tx1"/>
              </a:solidFill>
              <a:round/>
              <a:headEnd/>
              <a:tailEnd/>
            </a:ln>
          </p:spPr>
          <p:txBody>
            <a:bodyPr/>
            <a:lstStyle/>
            <a:p>
              <a:endParaRPr lang="zh-CN" altLang="en-US"/>
            </a:p>
          </p:txBody>
        </p:sp>
        <p:sp>
          <p:nvSpPr>
            <p:cNvPr id="41041" name="Rectangle 34"/>
            <p:cNvSpPr>
              <a:spLocks noChangeArrowheads="1"/>
            </p:cNvSpPr>
            <p:nvPr/>
          </p:nvSpPr>
          <p:spPr bwMode="auto">
            <a:xfrm>
              <a:off x="565" y="2841"/>
              <a:ext cx="106" cy="163"/>
            </a:xfrm>
            <a:prstGeom prst="rect">
              <a:avLst/>
            </a:prstGeom>
            <a:noFill/>
            <a:ln w="9525">
              <a:noFill/>
              <a:miter lim="800000"/>
              <a:headEnd/>
              <a:tailEnd/>
            </a:ln>
          </p:spPr>
          <p:txBody>
            <a:bodyPr wrap="none" lIns="0" tIns="0" rIns="0" bIns="0">
              <a:spAutoFit/>
            </a:bodyPr>
            <a:lstStyle/>
            <a:p>
              <a:pPr>
                <a:lnSpc>
                  <a:spcPct val="100000"/>
                </a:lnSpc>
              </a:pPr>
              <a:r>
                <a:rPr lang="en-US" altLang="zh-CN" sz="1700" i="1">
                  <a:solidFill>
                    <a:schemeClr val="tx1"/>
                  </a:solidFill>
                  <a:latin typeface="Arial" pitchFamily="34" charset="0"/>
                  <a:ea typeface="华文中宋" pitchFamily="2" charset="-122"/>
                </a:rPr>
                <a:t>O</a:t>
              </a:r>
              <a:endParaRPr lang="en-US" altLang="zh-CN">
                <a:solidFill>
                  <a:schemeClr val="tx1"/>
                </a:solidFill>
                <a:latin typeface="Times New Roman" pitchFamily="18" charset="0"/>
                <a:ea typeface="华文中宋" pitchFamily="2" charset="-122"/>
              </a:endParaRPr>
            </a:p>
          </p:txBody>
        </p:sp>
        <p:sp>
          <p:nvSpPr>
            <p:cNvPr id="41042" name="Rectangle 35"/>
            <p:cNvSpPr>
              <a:spLocks noChangeArrowheads="1"/>
            </p:cNvSpPr>
            <p:nvPr/>
          </p:nvSpPr>
          <p:spPr bwMode="auto">
            <a:xfrm>
              <a:off x="560" y="2227"/>
              <a:ext cx="83" cy="163"/>
            </a:xfrm>
            <a:prstGeom prst="rect">
              <a:avLst/>
            </a:prstGeom>
            <a:noFill/>
            <a:ln w="9525">
              <a:noFill/>
              <a:miter lim="800000"/>
              <a:headEnd/>
              <a:tailEnd/>
            </a:ln>
          </p:spPr>
          <p:txBody>
            <a:bodyPr wrap="none" lIns="0" tIns="0" rIns="0" bIns="0">
              <a:spAutoFit/>
            </a:bodyPr>
            <a:lstStyle/>
            <a:p>
              <a:pPr>
                <a:lnSpc>
                  <a:spcPct val="100000"/>
                </a:lnSpc>
              </a:pPr>
              <a:r>
                <a:rPr lang="en-US" altLang="zh-CN" sz="1700" i="1">
                  <a:solidFill>
                    <a:schemeClr val="tx1"/>
                  </a:solidFill>
                  <a:latin typeface="Arial" pitchFamily="34" charset="0"/>
                  <a:ea typeface="华文中宋" pitchFamily="2" charset="-122"/>
                </a:rPr>
                <a:t>u</a:t>
              </a:r>
              <a:endParaRPr lang="en-US" altLang="zh-CN">
                <a:solidFill>
                  <a:schemeClr val="tx1"/>
                </a:solidFill>
                <a:latin typeface="Times New Roman" pitchFamily="18" charset="0"/>
                <a:ea typeface="华文中宋" pitchFamily="2" charset="-122"/>
              </a:endParaRPr>
            </a:p>
          </p:txBody>
        </p:sp>
        <p:sp>
          <p:nvSpPr>
            <p:cNvPr id="41043" name="Rectangle 36"/>
            <p:cNvSpPr>
              <a:spLocks noChangeArrowheads="1"/>
            </p:cNvSpPr>
            <p:nvPr/>
          </p:nvSpPr>
          <p:spPr bwMode="auto">
            <a:xfrm>
              <a:off x="2391" y="2874"/>
              <a:ext cx="228" cy="182"/>
            </a:xfrm>
            <a:prstGeom prst="rect">
              <a:avLst/>
            </a:prstGeom>
            <a:noFill/>
            <a:ln w="9525">
              <a:noFill/>
              <a:miter lim="800000"/>
              <a:headEnd/>
              <a:tailEnd/>
            </a:ln>
          </p:spPr>
          <p:txBody>
            <a:bodyPr wrap="none" lIns="0" tIns="0" rIns="0" bIns="0">
              <a:spAutoFit/>
            </a:bodyPr>
            <a:lstStyle/>
            <a:p>
              <a:pPr>
                <a:lnSpc>
                  <a:spcPct val="100000"/>
                </a:lnSpc>
              </a:pPr>
              <a:r>
                <a:rPr lang="en-US" altLang="zh-CN" sz="1900" b="0" i="1">
                  <a:solidFill>
                    <a:schemeClr val="tx1"/>
                  </a:solidFill>
                  <a:latin typeface="宋体" pitchFamily="2" charset="-122"/>
                </a:rPr>
                <a:t>ωt</a:t>
              </a:r>
              <a:endParaRPr lang="en-US" altLang="zh-CN">
                <a:solidFill>
                  <a:schemeClr val="tx1"/>
                </a:solidFill>
                <a:latin typeface="Times New Roman" pitchFamily="18" charset="0"/>
                <a:ea typeface="华文中宋" pitchFamily="2" charset="-122"/>
              </a:endParaRPr>
            </a:p>
          </p:txBody>
        </p:sp>
        <p:sp>
          <p:nvSpPr>
            <p:cNvPr id="41044" name="Rectangle 37"/>
            <p:cNvSpPr>
              <a:spLocks noChangeArrowheads="1"/>
            </p:cNvSpPr>
            <p:nvPr/>
          </p:nvSpPr>
          <p:spPr bwMode="auto">
            <a:xfrm>
              <a:off x="2443" y="2750"/>
              <a:ext cx="107" cy="221"/>
            </a:xfrm>
            <a:prstGeom prst="rect">
              <a:avLst/>
            </a:prstGeom>
            <a:noFill/>
            <a:ln w="9525">
              <a:noFill/>
              <a:miter lim="800000"/>
              <a:headEnd/>
              <a:tailEnd/>
            </a:ln>
          </p:spPr>
          <p:txBody>
            <a:bodyPr wrap="none" lIns="0" tIns="0" rIns="0" bIns="0">
              <a:spAutoFit/>
            </a:bodyPr>
            <a:lstStyle/>
            <a:p>
              <a:pPr>
                <a:lnSpc>
                  <a:spcPct val="100000"/>
                </a:lnSpc>
              </a:pPr>
              <a:r>
                <a:rPr lang="en-US" altLang="zh-CN" sz="2300">
                  <a:solidFill>
                    <a:schemeClr val="tx1"/>
                  </a:solidFill>
                  <a:latin typeface="Arial" pitchFamily="34" charset="0"/>
                  <a:ea typeface="华文中宋" pitchFamily="2" charset="-122"/>
                </a:rPr>
                <a:t>&gt;</a:t>
              </a:r>
              <a:endParaRPr lang="en-US" altLang="zh-CN">
                <a:solidFill>
                  <a:schemeClr val="tx1"/>
                </a:solidFill>
                <a:latin typeface="Times New Roman" pitchFamily="18" charset="0"/>
                <a:ea typeface="华文中宋" pitchFamily="2" charset="-122"/>
              </a:endParaRPr>
            </a:p>
          </p:txBody>
        </p:sp>
        <p:sp>
          <p:nvSpPr>
            <p:cNvPr id="41045" name="Freeform 38"/>
            <p:cNvSpPr>
              <a:spLocks noChangeArrowheads="1"/>
            </p:cNvSpPr>
            <p:nvPr/>
          </p:nvSpPr>
          <p:spPr bwMode="auto">
            <a:xfrm>
              <a:off x="658" y="2220"/>
              <a:ext cx="90" cy="87"/>
            </a:xfrm>
            <a:custGeom>
              <a:avLst/>
              <a:gdLst>
                <a:gd name="T0" fmla="*/ 260 w 446"/>
                <a:gd name="T1" fmla="*/ 0 h 437"/>
                <a:gd name="T2" fmla="*/ 446 w 446"/>
                <a:gd name="T3" fmla="*/ 437 h 437"/>
                <a:gd name="T4" fmla="*/ 366 w 446"/>
                <a:gd name="T5" fmla="*/ 437 h 437"/>
                <a:gd name="T6" fmla="*/ 222 w 446"/>
                <a:gd name="T7" fmla="*/ 91 h 437"/>
                <a:gd name="T8" fmla="*/ 80 w 446"/>
                <a:gd name="T9" fmla="*/ 437 h 437"/>
                <a:gd name="T10" fmla="*/ 0 w 446"/>
                <a:gd name="T11" fmla="*/ 437 h 437"/>
                <a:gd name="T12" fmla="*/ 184 w 446"/>
                <a:gd name="T13" fmla="*/ 0 h 437"/>
                <a:gd name="T14" fmla="*/ 260 w 446"/>
                <a:gd name="T15" fmla="*/ 0 h 437"/>
                <a:gd name="T16" fmla="*/ 0 60000 65536"/>
                <a:gd name="T17" fmla="*/ 0 60000 65536"/>
                <a:gd name="T18" fmla="*/ 0 60000 65536"/>
                <a:gd name="T19" fmla="*/ 0 60000 65536"/>
                <a:gd name="T20" fmla="*/ 0 60000 65536"/>
                <a:gd name="T21" fmla="*/ 0 60000 65536"/>
                <a:gd name="T22" fmla="*/ 0 60000 65536"/>
                <a:gd name="T23" fmla="*/ 0 60000 65536"/>
                <a:gd name="T24" fmla="*/ 0 w 446"/>
                <a:gd name="T25" fmla="*/ 0 h 437"/>
                <a:gd name="T26" fmla="*/ 446 w 446"/>
                <a:gd name="T27" fmla="*/ 437 h 4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6" h="437">
                  <a:moveTo>
                    <a:pt x="260" y="0"/>
                  </a:moveTo>
                  <a:lnTo>
                    <a:pt x="446" y="437"/>
                  </a:lnTo>
                  <a:lnTo>
                    <a:pt x="366" y="437"/>
                  </a:lnTo>
                  <a:lnTo>
                    <a:pt x="222" y="91"/>
                  </a:lnTo>
                  <a:lnTo>
                    <a:pt x="80" y="437"/>
                  </a:lnTo>
                  <a:lnTo>
                    <a:pt x="0" y="437"/>
                  </a:lnTo>
                  <a:lnTo>
                    <a:pt x="184" y="0"/>
                  </a:lnTo>
                  <a:lnTo>
                    <a:pt x="260" y="0"/>
                  </a:lnTo>
                  <a:close/>
                </a:path>
              </a:pathLst>
            </a:custGeom>
            <a:solidFill>
              <a:schemeClr val="tx1"/>
            </a:solidFill>
            <a:ln w="9525">
              <a:solidFill>
                <a:schemeClr val="tx1"/>
              </a:solidFill>
              <a:round/>
              <a:headEnd/>
              <a:tailEnd/>
            </a:ln>
          </p:spPr>
          <p:txBody>
            <a:bodyPr/>
            <a:lstStyle/>
            <a:p>
              <a:endParaRPr lang="zh-CN" altLang="en-US"/>
            </a:p>
          </p:txBody>
        </p:sp>
      </p:grpSp>
      <p:sp>
        <p:nvSpPr>
          <p:cNvPr id="471079" name="Text Box 39"/>
          <p:cNvSpPr txBox="1">
            <a:spLocks noChangeArrowheads="1"/>
          </p:cNvSpPr>
          <p:nvPr/>
        </p:nvSpPr>
        <p:spPr bwMode="auto">
          <a:xfrm>
            <a:off x="1690688" y="954088"/>
            <a:ext cx="7410450" cy="420687"/>
          </a:xfrm>
          <a:prstGeom prst="rect">
            <a:avLst/>
          </a:prstGeom>
          <a:noFill/>
          <a:ln w="9525">
            <a:noFill/>
            <a:miter lim="800000"/>
          </a:ln>
          <a:effectLst/>
        </p:spPr>
        <p:txBody>
          <a:bodyPr wrap="none">
            <a:spAutoFit/>
          </a:bodyPr>
          <a:lstStyle/>
          <a:p>
            <a:pPr>
              <a:spcBef>
                <a:spcPct val="20000"/>
              </a:spcBef>
              <a:buFontTx/>
              <a:buBlip>
                <a:blip r:embed="rId4"/>
              </a:buBlip>
              <a:defRPr/>
            </a:pPr>
            <a:r>
              <a:rPr lang="zh-CN" altLang="en-US" b="0">
                <a:solidFill>
                  <a:schemeClr val="tx1"/>
                </a:solidFill>
                <a:latin typeface="Times New Roman" panose="02020603050405020304" pitchFamily="18" charset="0"/>
                <a:ea typeface="华文中宋" panose="02010600040101010101" pitchFamily="2" charset="-122"/>
                <a:sym typeface="+mn-ea"/>
              </a:rPr>
              <a:t>如何用一系列</a:t>
            </a:r>
            <a:r>
              <a:rPr lang="zh-CN" altLang="en-US">
                <a:solidFill>
                  <a:srgbClr val="FF0000"/>
                </a:solidFill>
                <a:effectLst>
                  <a:outerShdw blurRad="38100" dist="38100" dir="2700000" algn="tl">
                    <a:srgbClr val="C0C0C0"/>
                  </a:outerShdw>
                </a:effectLst>
                <a:latin typeface="Times New Roman" panose="02020603050405020304" pitchFamily="18" charset="0"/>
                <a:ea typeface="华文中宋" panose="02010600040101010101" pitchFamily="2" charset="-122"/>
                <a:sym typeface="+mn-ea"/>
              </a:rPr>
              <a:t>等幅不等宽的脉冲</a:t>
            </a:r>
            <a:r>
              <a:rPr lang="zh-CN" altLang="en-US" b="0">
                <a:solidFill>
                  <a:schemeClr val="tx1"/>
                </a:solidFill>
                <a:latin typeface="Times New Roman" panose="02020603050405020304" pitchFamily="18" charset="0"/>
                <a:ea typeface="华文中宋" panose="02010600040101010101" pitchFamily="2" charset="-122"/>
                <a:sym typeface="+mn-ea"/>
              </a:rPr>
              <a:t>来代替一个正弦半波</a:t>
            </a:r>
            <a:endParaRPr kumimoji="1" lang="zh-CN" altLang="en-US" b="0">
              <a:solidFill>
                <a:schemeClr val="tx1"/>
              </a:solidFill>
              <a:latin typeface="Times New Roman" panose="02020603050405020304" pitchFamily="18" charset="0"/>
              <a:ea typeface="华文中宋" panose="02010600040101010101" pitchFamily="2" charset="-122"/>
              <a:sym typeface="+mn-ea"/>
            </a:endParaRPr>
          </a:p>
        </p:txBody>
      </p:sp>
      <p:sp>
        <p:nvSpPr>
          <p:cNvPr id="40970" name="AutoShape 40"/>
          <p:cNvSpPr>
            <a:spLocks noChangeArrowheads="1"/>
          </p:cNvSpPr>
          <p:nvPr/>
        </p:nvSpPr>
        <p:spPr bwMode="auto">
          <a:xfrm>
            <a:off x="7067550" y="2897188"/>
            <a:ext cx="381000" cy="608012"/>
          </a:xfrm>
          <a:prstGeom prst="upArrow">
            <a:avLst>
              <a:gd name="adj1" fmla="val 50000"/>
              <a:gd name="adj2" fmla="val 46530"/>
            </a:avLst>
          </a:prstGeom>
          <a:solidFill>
            <a:srgbClr val="FF99FF"/>
          </a:solidFill>
          <a:ln w="9525">
            <a:solidFill>
              <a:srgbClr val="3366FF"/>
            </a:solidFill>
            <a:miter lim="800000"/>
            <a:headEnd/>
            <a:tailEnd/>
          </a:ln>
        </p:spPr>
        <p:txBody>
          <a:bodyPr wrap="none" anchor="ctr"/>
          <a:lstStyle/>
          <a:p>
            <a:pPr algn="ctr"/>
            <a:endParaRPr lang="zh-CN" altLang="en-US"/>
          </a:p>
        </p:txBody>
      </p:sp>
      <p:sp>
        <p:nvSpPr>
          <p:cNvPr id="40971" name="AutoShape 41"/>
          <p:cNvSpPr>
            <a:spLocks noChangeArrowheads="1"/>
          </p:cNvSpPr>
          <p:nvPr/>
        </p:nvSpPr>
        <p:spPr bwMode="auto">
          <a:xfrm>
            <a:off x="4857750" y="4114800"/>
            <a:ext cx="838200" cy="304800"/>
          </a:xfrm>
          <a:prstGeom prst="rightArrow">
            <a:avLst>
              <a:gd name="adj1" fmla="val 50000"/>
              <a:gd name="adj2" fmla="val 68750"/>
            </a:avLst>
          </a:prstGeom>
          <a:solidFill>
            <a:srgbClr val="FF99FF"/>
          </a:solidFill>
          <a:ln w="9525">
            <a:solidFill>
              <a:srgbClr val="3366FF"/>
            </a:solidFill>
            <a:miter lim="800000"/>
            <a:headEnd/>
            <a:tailEnd/>
          </a:ln>
        </p:spPr>
        <p:txBody>
          <a:bodyPr wrap="none" anchor="ctr"/>
          <a:lstStyle/>
          <a:p>
            <a:pPr algn="ctr"/>
            <a:endParaRPr lang="zh-CN" altLang="en-US"/>
          </a:p>
        </p:txBody>
      </p:sp>
      <p:grpSp>
        <p:nvGrpSpPr>
          <p:cNvPr id="40972" name="Group 42"/>
          <p:cNvGrpSpPr>
            <a:grpSpLocks/>
          </p:cNvGrpSpPr>
          <p:nvPr/>
        </p:nvGrpSpPr>
        <p:grpSpPr bwMode="auto">
          <a:xfrm>
            <a:off x="5772150" y="1706563"/>
            <a:ext cx="2876550" cy="1341437"/>
            <a:chOff x="3456" y="1075"/>
            <a:chExt cx="1812" cy="845"/>
          </a:xfrm>
        </p:grpSpPr>
        <p:sp>
          <p:nvSpPr>
            <p:cNvPr id="40994" name="Line 43"/>
            <p:cNvSpPr>
              <a:spLocks noChangeShapeType="1"/>
            </p:cNvSpPr>
            <p:nvPr/>
          </p:nvSpPr>
          <p:spPr bwMode="auto">
            <a:xfrm>
              <a:off x="4883" y="1768"/>
              <a:ext cx="1" cy="2"/>
            </a:xfrm>
            <a:prstGeom prst="line">
              <a:avLst/>
            </a:prstGeom>
            <a:noFill/>
            <a:ln w="12700">
              <a:solidFill>
                <a:srgbClr val="000000"/>
              </a:solidFill>
              <a:round/>
              <a:headEnd/>
              <a:tailEnd/>
            </a:ln>
          </p:spPr>
          <p:txBody>
            <a:bodyPr/>
            <a:lstStyle/>
            <a:p>
              <a:endParaRPr lang="zh-CN" altLang="en-US"/>
            </a:p>
          </p:txBody>
        </p:sp>
        <p:sp>
          <p:nvSpPr>
            <p:cNvPr id="40995" name="Rectangle 44"/>
            <p:cNvSpPr>
              <a:spLocks noChangeArrowheads="1"/>
            </p:cNvSpPr>
            <p:nvPr/>
          </p:nvSpPr>
          <p:spPr bwMode="auto">
            <a:xfrm>
              <a:off x="3984" y="1210"/>
              <a:ext cx="93" cy="517"/>
            </a:xfrm>
            <a:prstGeom prst="rect">
              <a:avLst/>
            </a:prstGeom>
            <a:solidFill>
              <a:srgbClr val="FF6600"/>
            </a:solidFill>
            <a:ln w="22225">
              <a:solidFill>
                <a:srgbClr val="FF6600"/>
              </a:solidFill>
              <a:miter lim="800000"/>
              <a:headEnd/>
              <a:tailEnd/>
            </a:ln>
          </p:spPr>
          <p:txBody>
            <a:bodyPr/>
            <a:lstStyle/>
            <a:p>
              <a:pPr algn="ctr"/>
              <a:endParaRPr lang="zh-CN" altLang="en-US"/>
            </a:p>
          </p:txBody>
        </p:sp>
        <p:sp>
          <p:nvSpPr>
            <p:cNvPr id="40996" name="Rectangle 45"/>
            <p:cNvSpPr>
              <a:spLocks noChangeArrowheads="1"/>
            </p:cNvSpPr>
            <p:nvPr/>
          </p:nvSpPr>
          <p:spPr bwMode="auto">
            <a:xfrm>
              <a:off x="4800" y="1220"/>
              <a:ext cx="22" cy="518"/>
            </a:xfrm>
            <a:prstGeom prst="rect">
              <a:avLst/>
            </a:prstGeom>
            <a:solidFill>
              <a:srgbClr val="FF6600"/>
            </a:solidFill>
            <a:ln w="22225">
              <a:solidFill>
                <a:srgbClr val="FF6600"/>
              </a:solidFill>
              <a:miter lim="800000"/>
              <a:headEnd/>
              <a:tailEnd/>
            </a:ln>
          </p:spPr>
          <p:txBody>
            <a:bodyPr/>
            <a:lstStyle/>
            <a:p>
              <a:pPr algn="ctr"/>
              <a:endParaRPr lang="zh-CN" altLang="en-US"/>
            </a:p>
          </p:txBody>
        </p:sp>
        <p:sp>
          <p:nvSpPr>
            <p:cNvPr id="40997" name="Rectangle 46"/>
            <p:cNvSpPr>
              <a:spLocks noChangeArrowheads="1"/>
            </p:cNvSpPr>
            <p:nvPr/>
          </p:nvSpPr>
          <p:spPr bwMode="auto">
            <a:xfrm>
              <a:off x="4416" y="1220"/>
              <a:ext cx="94" cy="518"/>
            </a:xfrm>
            <a:prstGeom prst="rect">
              <a:avLst/>
            </a:prstGeom>
            <a:solidFill>
              <a:srgbClr val="FF6600"/>
            </a:solidFill>
            <a:ln w="22225">
              <a:solidFill>
                <a:srgbClr val="FF6600"/>
              </a:solidFill>
              <a:miter lim="800000"/>
              <a:headEnd/>
              <a:tailEnd/>
            </a:ln>
          </p:spPr>
          <p:txBody>
            <a:bodyPr/>
            <a:lstStyle/>
            <a:p>
              <a:pPr algn="ctr"/>
              <a:endParaRPr lang="zh-CN" altLang="en-US"/>
            </a:p>
          </p:txBody>
        </p:sp>
        <p:sp>
          <p:nvSpPr>
            <p:cNvPr id="40998" name="Rectangle 47"/>
            <p:cNvSpPr>
              <a:spLocks noChangeArrowheads="1"/>
            </p:cNvSpPr>
            <p:nvPr/>
          </p:nvSpPr>
          <p:spPr bwMode="auto">
            <a:xfrm>
              <a:off x="3674" y="1210"/>
              <a:ext cx="21" cy="517"/>
            </a:xfrm>
            <a:prstGeom prst="rect">
              <a:avLst/>
            </a:prstGeom>
            <a:solidFill>
              <a:srgbClr val="FF0066"/>
            </a:solidFill>
            <a:ln w="22225">
              <a:solidFill>
                <a:srgbClr val="FF6600"/>
              </a:solidFill>
              <a:miter lim="800000"/>
              <a:headEnd/>
              <a:tailEnd/>
            </a:ln>
          </p:spPr>
          <p:txBody>
            <a:bodyPr/>
            <a:lstStyle/>
            <a:p>
              <a:pPr algn="ctr"/>
              <a:endParaRPr lang="zh-CN" altLang="en-US"/>
            </a:p>
          </p:txBody>
        </p:sp>
        <p:sp>
          <p:nvSpPr>
            <p:cNvPr id="40999" name="Line 48"/>
            <p:cNvSpPr>
              <a:spLocks noChangeShapeType="1"/>
            </p:cNvSpPr>
            <p:nvPr/>
          </p:nvSpPr>
          <p:spPr bwMode="auto">
            <a:xfrm flipV="1">
              <a:off x="4961" y="1225"/>
              <a:ext cx="1" cy="4"/>
            </a:xfrm>
            <a:prstGeom prst="line">
              <a:avLst/>
            </a:prstGeom>
            <a:noFill/>
            <a:ln w="22225">
              <a:solidFill>
                <a:srgbClr val="FFFFFF"/>
              </a:solidFill>
              <a:round/>
              <a:headEnd/>
              <a:tailEnd/>
            </a:ln>
          </p:spPr>
          <p:txBody>
            <a:bodyPr/>
            <a:lstStyle/>
            <a:p>
              <a:endParaRPr lang="zh-CN" altLang="en-US"/>
            </a:p>
          </p:txBody>
        </p:sp>
        <p:sp>
          <p:nvSpPr>
            <p:cNvPr id="41000" name="Line 49"/>
            <p:cNvSpPr>
              <a:spLocks noChangeShapeType="1"/>
            </p:cNvSpPr>
            <p:nvPr/>
          </p:nvSpPr>
          <p:spPr bwMode="auto">
            <a:xfrm flipV="1">
              <a:off x="4435" y="1768"/>
              <a:ext cx="1" cy="4"/>
            </a:xfrm>
            <a:prstGeom prst="line">
              <a:avLst/>
            </a:prstGeom>
            <a:noFill/>
            <a:ln w="25400">
              <a:solidFill>
                <a:srgbClr val="FFFFFF"/>
              </a:solidFill>
              <a:round/>
              <a:headEnd/>
              <a:tailEnd/>
            </a:ln>
          </p:spPr>
          <p:txBody>
            <a:bodyPr/>
            <a:lstStyle/>
            <a:p>
              <a:endParaRPr lang="zh-CN" altLang="en-US"/>
            </a:p>
          </p:txBody>
        </p:sp>
        <p:sp>
          <p:nvSpPr>
            <p:cNvPr id="41001" name="Freeform 50"/>
            <p:cNvSpPr>
              <a:spLocks noChangeArrowheads="1"/>
            </p:cNvSpPr>
            <p:nvPr/>
          </p:nvSpPr>
          <p:spPr bwMode="auto">
            <a:xfrm>
              <a:off x="3599" y="1738"/>
              <a:ext cx="1489" cy="47"/>
            </a:xfrm>
            <a:custGeom>
              <a:avLst/>
              <a:gdLst>
                <a:gd name="T0" fmla="*/ 0 w 8950"/>
                <a:gd name="T1" fmla="*/ 0 h 47"/>
                <a:gd name="T2" fmla="*/ 3418 w 8950"/>
                <a:gd name="T3" fmla="*/ 0 h 47"/>
                <a:gd name="T4" fmla="*/ 3458 w 8950"/>
                <a:gd name="T5" fmla="*/ 0 h 47"/>
                <a:gd name="T6" fmla="*/ 4138 w 8950"/>
                <a:gd name="T7" fmla="*/ 0 h 47"/>
                <a:gd name="T8" fmla="*/ 4178 w 8950"/>
                <a:gd name="T9" fmla="*/ 0 h 47"/>
                <a:gd name="T10" fmla="*/ 8950 w 8950"/>
                <a:gd name="T11" fmla="*/ 0 h 47"/>
                <a:gd name="T12" fmla="*/ 0 60000 65536"/>
                <a:gd name="T13" fmla="*/ 0 60000 65536"/>
                <a:gd name="T14" fmla="*/ 0 60000 65536"/>
                <a:gd name="T15" fmla="*/ 0 60000 65536"/>
                <a:gd name="T16" fmla="*/ 0 60000 65536"/>
                <a:gd name="T17" fmla="*/ 0 60000 65536"/>
                <a:gd name="T18" fmla="*/ 0 w 8950"/>
                <a:gd name="T19" fmla="*/ 0 h 47"/>
                <a:gd name="T20" fmla="*/ 8950 w 8950"/>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8950" h="47">
                  <a:moveTo>
                    <a:pt x="0" y="0"/>
                  </a:moveTo>
                  <a:lnTo>
                    <a:pt x="3418" y="0"/>
                  </a:lnTo>
                  <a:lnTo>
                    <a:pt x="3458" y="0"/>
                  </a:lnTo>
                  <a:lnTo>
                    <a:pt x="4138" y="0"/>
                  </a:lnTo>
                  <a:lnTo>
                    <a:pt x="4178" y="0"/>
                  </a:lnTo>
                  <a:lnTo>
                    <a:pt x="8950" y="0"/>
                  </a:lnTo>
                </a:path>
              </a:pathLst>
            </a:custGeom>
            <a:noFill/>
            <a:ln w="28575">
              <a:solidFill>
                <a:schemeClr val="tx1"/>
              </a:solidFill>
              <a:round/>
              <a:headEnd/>
              <a:tailEnd/>
            </a:ln>
          </p:spPr>
          <p:txBody>
            <a:bodyPr/>
            <a:lstStyle/>
            <a:p>
              <a:endParaRPr lang="zh-CN" altLang="en-US"/>
            </a:p>
          </p:txBody>
        </p:sp>
        <p:sp>
          <p:nvSpPr>
            <p:cNvPr id="41002" name="Line 51"/>
            <p:cNvSpPr>
              <a:spLocks noChangeShapeType="1"/>
            </p:cNvSpPr>
            <p:nvPr/>
          </p:nvSpPr>
          <p:spPr bwMode="auto">
            <a:xfrm>
              <a:off x="4427" y="1768"/>
              <a:ext cx="1" cy="4"/>
            </a:xfrm>
            <a:prstGeom prst="line">
              <a:avLst/>
            </a:prstGeom>
            <a:noFill/>
            <a:ln w="25400">
              <a:solidFill>
                <a:srgbClr val="FFFFFF"/>
              </a:solidFill>
              <a:round/>
              <a:headEnd/>
              <a:tailEnd/>
            </a:ln>
          </p:spPr>
          <p:txBody>
            <a:bodyPr/>
            <a:lstStyle/>
            <a:p>
              <a:endParaRPr lang="zh-CN" altLang="en-US"/>
            </a:p>
          </p:txBody>
        </p:sp>
        <p:sp>
          <p:nvSpPr>
            <p:cNvPr id="41003" name="Line 52"/>
            <p:cNvSpPr>
              <a:spLocks noChangeShapeType="1"/>
            </p:cNvSpPr>
            <p:nvPr/>
          </p:nvSpPr>
          <p:spPr bwMode="auto">
            <a:xfrm flipV="1">
              <a:off x="3578" y="1738"/>
              <a:ext cx="1" cy="64"/>
            </a:xfrm>
            <a:prstGeom prst="line">
              <a:avLst/>
            </a:prstGeom>
            <a:noFill/>
            <a:ln w="25400">
              <a:solidFill>
                <a:schemeClr val="tx1"/>
              </a:solidFill>
              <a:round/>
              <a:headEnd/>
              <a:tailEnd/>
            </a:ln>
          </p:spPr>
          <p:txBody>
            <a:bodyPr/>
            <a:lstStyle/>
            <a:p>
              <a:endParaRPr lang="zh-CN" altLang="en-US"/>
            </a:p>
          </p:txBody>
        </p:sp>
        <p:sp>
          <p:nvSpPr>
            <p:cNvPr id="41004" name="Line 53"/>
            <p:cNvSpPr>
              <a:spLocks noChangeShapeType="1"/>
            </p:cNvSpPr>
            <p:nvPr/>
          </p:nvSpPr>
          <p:spPr bwMode="auto">
            <a:xfrm flipH="1">
              <a:off x="3504" y="1738"/>
              <a:ext cx="88" cy="1"/>
            </a:xfrm>
            <a:prstGeom prst="line">
              <a:avLst/>
            </a:prstGeom>
            <a:noFill/>
            <a:ln w="25400">
              <a:solidFill>
                <a:schemeClr val="tx1"/>
              </a:solidFill>
              <a:round/>
              <a:headEnd/>
              <a:tailEnd/>
            </a:ln>
          </p:spPr>
          <p:txBody>
            <a:bodyPr/>
            <a:lstStyle/>
            <a:p>
              <a:endParaRPr lang="zh-CN" altLang="en-US"/>
            </a:p>
          </p:txBody>
        </p:sp>
        <p:sp>
          <p:nvSpPr>
            <p:cNvPr id="41005" name="Line 54"/>
            <p:cNvSpPr>
              <a:spLocks noChangeShapeType="1"/>
            </p:cNvSpPr>
            <p:nvPr/>
          </p:nvSpPr>
          <p:spPr bwMode="auto">
            <a:xfrm>
              <a:off x="3578" y="1114"/>
              <a:ext cx="0" cy="624"/>
            </a:xfrm>
            <a:prstGeom prst="line">
              <a:avLst/>
            </a:prstGeom>
            <a:noFill/>
            <a:ln w="25400">
              <a:solidFill>
                <a:schemeClr val="tx1"/>
              </a:solidFill>
              <a:round/>
              <a:headEnd/>
              <a:tailEnd/>
            </a:ln>
          </p:spPr>
          <p:txBody>
            <a:bodyPr/>
            <a:lstStyle/>
            <a:p>
              <a:endParaRPr lang="zh-CN" altLang="en-US"/>
            </a:p>
          </p:txBody>
        </p:sp>
        <p:sp>
          <p:nvSpPr>
            <p:cNvPr id="41006" name="Line 55"/>
            <p:cNvSpPr>
              <a:spLocks noChangeShapeType="1"/>
            </p:cNvSpPr>
            <p:nvPr/>
          </p:nvSpPr>
          <p:spPr bwMode="auto">
            <a:xfrm>
              <a:off x="4283" y="1768"/>
              <a:ext cx="1" cy="4"/>
            </a:xfrm>
            <a:prstGeom prst="line">
              <a:avLst/>
            </a:prstGeom>
            <a:noFill/>
            <a:ln w="25400">
              <a:solidFill>
                <a:srgbClr val="FFFFFF"/>
              </a:solidFill>
              <a:round/>
              <a:headEnd/>
              <a:tailEnd/>
            </a:ln>
          </p:spPr>
          <p:txBody>
            <a:bodyPr/>
            <a:lstStyle/>
            <a:p>
              <a:endParaRPr lang="zh-CN" altLang="en-US"/>
            </a:p>
          </p:txBody>
        </p:sp>
        <p:sp>
          <p:nvSpPr>
            <p:cNvPr id="41007" name="Line 56"/>
            <p:cNvSpPr>
              <a:spLocks noChangeShapeType="1"/>
            </p:cNvSpPr>
            <p:nvPr/>
          </p:nvSpPr>
          <p:spPr bwMode="auto">
            <a:xfrm>
              <a:off x="4291" y="1768"/>
              <a:ext cx="1" cy="4"/>
            </a:xfrm>
            <a:prstGeom prst="line">
              <a:avLst/>
            </a:prstGeom>
            <a:noFill/>
            <a:ln w="25400">
              <a:solidFill>
                <a:srgbClr val="FFFFFF"/>
              </a:solidFill>
              <a:round/>
              <a:headEnd/>
              <a:tailEnd/>
            </a:ln>
          </p:spPr>
          <p:txBody>
            <a:bodyPr/>
            <a:lstStyle/>
            <a:p>
              <a:endParaRPr lang="zh-CN" altLang="en-US"/>
            </a:p>
          </p:txBody>
        </p:sp>
        <p:sp>
          <p:nvSpPr>
            <p:cNvPr id="41008" name="Rectangle 57"/>
            <p:cNvSpPr>
              <a:spLocks noChangeArrowheads="1"/>
            </p:cNvSpPr>
            <p:nvPr/>
          </p:nvSpPr>
          <p:spPr bwMode="auto">
            <a:xfrm>
              <a:off x="3462" y="1738"/>
              <a:ext cx="106" cy="163"/>
            </a:xfrm>
            <a:prstGeom prst="rect">
              <a:avLst/>
            </a:prstGeom>
            <a:noFill/>
            <a:ln w="9525">
              <a:noFill/>
              <a:miter lim="800000"/>
              <a:headEnd/>
              <a:tailEnd/>
            </a:ln>
          </p:spPr>
          <p:txBody>
            <a:bodyPr wrap="none" lIns="0" tIns="0" rIns="0" bIns="0">
              <a:spAutoFit/>
            </a:bodyPr>
            <a:lstStyle/>
            <a:p>
              <a:pPr>
                <a:lnSpc>
                  <a:spcPct val="100000"/>
                </a:lnSpc>
              </a:pPr>
              <a:r>
                <a:rPr lang="en-US" altLang="zh-CN" sz="1700" i="1">
                  <a:solidFill>
                    <a:schemeClr val="tx1"/>
                  </a:solidFill>
                  <a:latin typeface="Arial" pitchFamily="34" charset="0"/>
                  <a:ea typeface="华文中宋" pitchFamily="2" charset="-122"/>
                </a:rPr>
                <a:t>O</a:t>
              </a:r>
              <a:endParaRPr lang="en-US" altLang="zh-CN">
                <a:solidFill>
                  <a:schemeClr val="tx1"/>
                </a:solidFill>
                <a:latin typeface="Times New Roman" pitchFamily="18" charset="0"/>
                <a:ea typeface="华文中宋" pitchFamily="2" charset="-122"/>
              </a:endParaRPr>
            </a:p>
          </p:txBody>
        </p:sp>
        <p:sp>
          <p:nvSpPr>
            <p:cNvPr id="41009" name="Rectangle 58"/>
            <p:cNvSpPr>
              <a:spLocks noChangeArrowheads="1"/>
            </p:cNvSpPr>
            <p:nvPr/>
          </p:nvSpPr>
          <p:spPr bwMode="auto">
            <a:xfrm>
              <a:off x="3456" y="1114"/>
              <a:ext cx="83" cy="163"/>
            </a:xfrm>
            <a:prstGeom prst="rect">
              <a:avLst/>
            </a:prstGeom>
            <a:noFill/>
            <a:ln w="9525">
              <a:noFill/>
              <a:miter lim="800000"/>
              <a:headEnd/>
              <a:tailEnd/>
            </a:ln>
          </p:spPr>
          <p:txBody>
            <a:bodyPr wrap="none" lIns="0" tIns="0" rIns="0" bIns="0">
              <a:spAutoFit/>
            </a:bodyPr>
            <a:lstStyle/>
            <a:p>
              <a:pPr>
                <a:lnSpc>
                  <a:spcPct val="100000"/>
                </a:lnSpc>
              </a:pPr>
              <a:r>
                <a:rPr lang="en-US" altLang="zh-CN" sz="1700" i="1">
                  <a:solidFill>
                    <a:schemeClr val="tx1"/>
                  </a:solidFill>
                  <a:latin typeface="Arial" pitchFamily="34" charset="0"/>
                  <a:ea typeface="华文中宋" pitchFamily="2" charset="-122"/>
                </a:rPr>
                <a:t>u</a:t>
              </a:r>
              <a:endParaRPr lang="en-US" altLang="zh-CN">
                <a:solidFill>
                  <a:schemeClr val="tx1"/>
                </a:solidFill>
                <a:latin typeface="Times New Roman" pitchFamily="18" charset="0"/>
                <a:ea typeface="华文中宋" pitchFamily="2" charset="-122"/>
              </a:endParaRPr>
            </a:p>
          </p:txBody>
        </p:sp>
        <p:sp>
          <p:nvSpPr>
            <p:cNvPr id="41010" name="Rectangle 59"/>
            <p:cNvSpPr>
              <a:spLocks noChangeArrowheads="1"/>
            </p:cNvSpPr>
            <p:nvPr/>
          </p:nvSpPr>
          <p:spPr bwMode="auto">
            <a:xfrm>
              <a:off x="5040" y="1738"/>
              <a:ext cx="228" cy="182"/>
            </a:xfrm>
            <a:prstGeom prst="rect">
              <a:avLst/>
            </a:prstGeom>
            <a:noFill/>
            <a:ln w="9525">
              <a:noFill/>
              <a:miter lim="800000"/>
              <a:headEnd/>
              <a:tailEnd/>
            </a:ln>
          </p:spPr>
          <p:txBody>
            <a:bodyPr wrap="none" lIns="0" tIns="0" rIns="0" bIns="0">
              <a:spAutoFit/>
            </a:bodyPr>
            <a:lstStyle/>
            <a:p>
              <a:pPr>
                <a:lnSpc>
                  <a:spcPct val="100000"/>
                </a:lnSpc>
              </a:pPr>
              <a:r>
                <a:rPr lang="en-US" altLang="zh-CN" sz="1900" b="0" i="1">
                  <a:solidFill>
                    <a:schemeClr val="tx1"/>
                  </a:solidFill>
                  <a:latin typeface="宋体" pitchFamily="2" charset="-122"/>
                </a:rPr>
                <a:t>ωt</a:t>
              </a:r>
              <a:endParaRPr lang="en-US" altLang="zh-CN">
                <a:solidFill>
                  <a:schemeClr val="tx1"/>
                </a:solidFill>
                <a:latin typeface="Times New Roman" pitchFamily="18" charset="0"/>
                <a:ea typeface="华文中宋" pitchFamily="2" charset="-122"/>
              </a:endParaRPr>
            </a:p>
          </p:txBody>
        </p:sp>
        <p:sp>
          <p:nvSpPr>
            <p:cNvPr id="41011" name="Rectangle 60"/>
            <p:cNvSpPr>
              <a:spLocks noChangeArrowheads="1"/>
            </p:cNvSpPr>
            <p:nvPr/>
          </p:nvSpPr>
          <p:spPr bwMode="auto">
            <a:xfrm>
              <a:off x="5040" y="1632"/>
              <a:ext cx="107" cy="221"/>
            </a:xfrm>
            <a:prstGeom prst="rect">
              <a:avLst/>
            </a:prstGeom>
            <a:noFill/>
            <a:ln w="9525">
              <a:noFill/>
              <a:miter lim="800000"/>
              <a:headEnd/>
              <a:tailEnd/>
            </a:ln>
          </p:spPr>
          <p:txBody>
            <a:bodyPr wrap="none" lIns="0" tIns="0" rIns="0" bIns="0">
              <a:spAutoFit/>
            </a:bodyPr>
            <a:lstStyle/>
            <a:p>
              <a:pPr>
                <a:lnSpc>
                  <a:spcPct val="100000"/>
                </a:lnSpc>
              </a:pPr>
              <a:r>
                <a:rPr lang="en-US" altLang="zh-CN" sz="2300">
                  <a:solidFill>
                    <a:schemeClr val="tx1"/>
                  </a:solidFill>
                  <a:latin typeface="Arial" pitchFamily="34" charset="0"/>
                  <a:ea typeface="华文中宋" pitchFamily="2" charset="-122"/>
                </a:rPr>
                <a:t>&gt;</a:t>
              </a:r>
              <a:endParaRPr lang="en-US" altLang="zh-CN">
                <a:solidFill>
                  <a:schemeClr val="tx1"/>
                </a:solidFill>
                <a:latin typeface="Times New Roman" pitchFamily="18" charset="0"/>
                <a:ea typeface="华文中宋" pitchFamily="2" charset="-122"/>
              </a:endParaRPr>
            </a:p>
          </p:txBody>
        </p:sp>
        <p:sp>
          <p:nvSpPr>
            <p:cNvPr id="41012" name="Freeform 61"/>
            <p:cNvSpPr>
              <a:spLocks noChangeArrowheads="1"/>
            </p:cNvSpPr>
            <p:nvPr/>
          </p:nvSpPr>
          <p:spPr bwMode="auto">
            <a:xfrm>
              <a:off x="3530" y="1075"/>
              <a:ext cx="89" cy="87"/>
            </a:xfrm>
            <a:custGeom>
              <a:avLst/>
              <a:gdLst>
                <a:gd name="T0" fmla="*/ 259 w 445"/>
                <a:gd name="T1" fmla="*/ 0 h 437"/>
                <a:gd name="T2" fmla="*/ 445 w 445"/>
                <a:gd name="T3" fmla="*/ 437 h 437"/>
                <a:gd name="T4" fmla="*/ 366 w 445"/>
                <a:gd name="T5" fmla="*/ 437 h 437"/>
                <a:gd name="T6" fmla="*/ 222 w 445"/>
                <a:gd name="T7" fmla="*/ 91 h 437"/>
                <a:gd name="T8" fmla="*/ 80 w 445"/>
                <a:gd name="T9" fmla="*/ 437 h 437"/>
                <a:gd name="T10" fmla="*/ 0 w 445"/>
                <a:gd name="T11" fmla="*/ 437 h 437"/>
                <a:gd name="T12" fmla="*/ 183 w 445"/>
                <a:gd name="T13" fmla="*/ 0 h 437"/>
                <a:gd name="T14" fmla="*/ 259 w 445"/>
                <a:gd name="T15" fmla="*/ 0 h 437"/>
                <a:gd name="T16" fmla="*/ 0 60000 65536"/>
                <a:gd name="T17" fmla="*/ 0 60000 65536"/>
                <a:gd name="T18" fmla="*/ 0 60000 65536"/>
                <a:gd name="T19" fmla="*/ 0 60000 65536"/>
                <a:gd name="T20" fmla="*/ 0 60000 65536"/>
                <a:gd name="T21" fmla="*/ 0 60000 65536"/>
                <a:gd name="T22" fmla="*/ 0 60000 65536"/>
                <a:gd name="T23" fmla="*/ 0 60000 65536"/>
                <a:gd name="T24" fmla="*/ 0 w 445"/>
                <a:gd name="T25" fmla="*/ 0 h 437"/>
                <a:gd name="T26" fmla="*/ 445 w 445"/>
                <a:gd name="T27" fmla="*/ 437 h 4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5" h="437">
                  <a:moveTo>
                    <a:pt x="259" y="0"/>
                  </a:moveTo>
                  <a:lnTo>
                    <a:pt x="445" y="437"/>
                  </a:lnTo>
                  <a:lnTo>
                    <a:pt x="366" y="437"/>
                  </a:lnTo>
                  <a:lnTo>
                    <a:pt x="222" y="91"/>
                  </a:lnTo>
                  <a:lnTo>
                    <a:pt x="80" y="437"/>
                  </a:lnTo>
                  <a:lnTo>
                    <a:pt x="0" y="437"/>
                  </a:lnTo>
                  <a:lnTo>
                    <a:pt x="183" y="0"/>
                  </a:lnTo>
                  <a:lnTo>
                    <a:pt x="259" y="0"/>
                  </a:lnTo>
                  <a:close/>
                </a:path>
              </a:pathLst>
            </a:custGeom>
            <a:solidFill>
              <a:schemeClr val="tx1"/>
            </a:solidFill>
            <a:ln w="9525">
              <a:solidFill>
                <a:schemeClr val="tx1"/>
              </a:solidFill>
              <a:round/>
              <a:headEnd/>
              <a:tailEnd/>
            </a:ln>
          </p:spPr>
          <p:txBody>
            <a:bodyPr/>
            <a:lstStyle/>
            <a:p>
              <a:endParaRPr lang="zh-CN" altLang="en-US"/>
            </a:p>
          </p:txBody>
        </p:sp>
        <p:sp>
          <p:nvSpPr>
            <p:cNvPr id="41013" name="Rectangle 62"/>
            <p:cNvSpPr>
              <a:spLocks noChangeArrowheads="1"/>
            </p:cNvSpPr>
            <p:nvPr/>
          </p:nvSpPr>
          <p:spPr bwMode="auto">
            <a:xfrm>
              <a:off x="3792" y="1200"/>
              <a:ext cx="96" cy="528"/>
            </a:xfrm>
            <a:prstGeom prst="rect">
              <a:avLst/>
            </a:prstGeom>
            <a:solidFill>
              <a:srgbClr val="3366FF"/>
            </a:solidFill>
            <a:ln w="9525">
              <a:solidFill>
                <a:srgbClr val="0000FF"/>
              </a:solidFill>
              <a:miter lim="800000"/>
              <a:headEnd/>
              <a:tailEnd/>
            </a:ln>
          </p:spPr>
          <p:txBody>
            <a:bodyPr anchor="ctr">
              <a:spAutoFit/>
            </a:bodyPr>
            <a:lstStyle/>
            <a:p>
              <a:pPr algn="ctr"/>
              <a:endParaRPr lang="zh-CN" altLang="en-US"/>
            </a:p>
          </p:txBody>
        </p:sp>
        <p:sp>
          <p:nvSpPr>
            <p:cNvPr id="41014" name="Rectangle 63"/>
            <p:cNvSpPr>
              <a:spLocks noChangeArrowheads="1"/>
            </p:cNvSpPr>
            <p:nvPr/>
          </p:nvSpPr>
          <p:spPr bwMode="auto">
            <a:xfrm>
              <a:off x="4176" y="1210"/>
              <a:ext cx="144" cy="528"/>
            </a:xfrm>
            <a:prstGeom prst="rect">
              <a:avLst/>
            </a:prstGeom>
            <a:solidFill>
              <a:srgbClr val="3366FF"/>
            </a:solidFill>
            <a:ln w="9525">
              <a:solidFill>
                <a:srgbClr val="0000FF"/>
              </a:solidFill>
              <a:miter lim="800000"/>
              <a:headEnd/>
              <a:tailEnd/>
            </a:ln>
          </p:spPr>
          <p:txBody>
            <a:bodyPr anchor="ctr">
              <a:spAutoFit/>
            </a:bodyPr>
            <a:lstStyle/>
            <a:p>
              <a:pPr algn="ctr"/>
              <a:endParaRPr lang="zh-CN" altLang="en-US"/>
            </a:p>
          </p:txBody>
        </p:sp>
        <p:sp>
          <p:nvSpPr>
            <p:cNvPr id="41015" name="Rectangle 64"/>
            <p:cNvSpPr>
              <a:spLocks noChangeArrowheads="1"/>
            </p:cNvSpPr>
            <p:nvPr/>
          </p:nvSpPr>
          <p:spPr bwMode="auto">
            <a:xfrm>
              <a:off x="4608" y="1210"/>
              <a:ext cx="96" cy="528"/>
            </a:xfrm>
            <a:prstGeom prst="rect">
              <a:avLst/>
            </a:prstGeom>
            <a:solidFill>
              <a:srgbClr val="3366FF"/>
            </a:solidFill>
            <a:ln w="9525">
              <a:solidFill>
                <a:srgbClr val="0000FF"/>
              </a:solidFill>
              <a:miter lim="800000"/>
              <a:headEnd/>
              <a:tailEnd/>
            </a:ln>
          </p:spPr>
          <p:txBody>
            <a:bodyPr anchor="ctr">
              <a:spAutoFit/>
            </a:bodyPr>
            <a:lstStyle/>
            <a:p>
              <a:pPr algn="ctr"/>
              <a:endParaRPr lang="zh-CN" altLang="en-US"/>
            </a:p>
          </p:txBody>
        </p:sp>
      </p:grpSp>
      <p:grpSp>
        <p:nvGrpSpPr>
          <p:cNvPr id="40973" name="Group 65"/>
          <p:cNvGrpSpPr>
            <a:grpSpLocks/>
          </p:cNvGrpSpPr>
          <p:nvPr/>
        </p:nvGrpSpPr>
        <p:grpSpPr bwMode="auto">
          <a:xfrm>
            <a:off x="1717675" y="1666875"/>
            <a:ext cx="3241675" cy="1381125"/>
            <a:chOff x="560" y="1050"/>
            <a:chExt cx="2042" cy="870"/>
          </a:xfrm>
        </p:grpSpPr>
        <p:sp>
          <p:nvSpPr>
            <p:cNvPr id="40980" name="Line 66"/>
            <p:cNvSpPr>
              <a:spLocks noChangeShapeType="1"/>
            </p:cNvSpPr>
            <p:nvPr/>
          </p:nvSpPr>
          <p:spPr bwMode="auto">
            <a:xfrm flipH="1">
              <a:off x="696" y="1708"/>
              <a:ext cx="7" cy="1"/>
            </a:xfrm>
            <a:prstGeom prst="line">
              <a:avLst/>
            </a:prstGeom>
            <a:noFill/>
            <a:ln w="12700">
              <a:solidFill>
                <a:srgbClr val="000000"/>
              </a:solidFill>
              <a:round/>
              <a:headEnd/>
              <a:tailEnd/>
            </a:ln>
          </p:spPr>
          <p:txBody>
            <a:bodyPr/>
            <a:lstStyle/>
            <a:p>
              <a:endParaRPr lang="zh-CN" altLang="en-US"/>
            </a:p>
          </p:txBody>
        </p:sp>
        <p:sp>
          <p:nvSpPr>
            <p:cNvPr id="40981" name="Line 67"/>
            <p:cNvSpPr>
              <a:spLocks noChangeShapeType="1"/>
            </p:cNvSpPr>
            <p:nvPr/>
          </p:nvSpPr>
          <p:spPr bwMode="auto">
            <a:xfrm>
              <a:off x="1987" y="1705"/>
              <a:ext cx="1" cy="1"/>
            </a:xfrm>
            <a:prstGeom prst="line">
              <a:avLst/>
            </a:prstGeom>
            <a:noFill/>
            <a:ln w="12700">
              <a:solidFill>
                <a:srgbClr val="000000"/>
              </a:solidFill>
              <a:round/>
              <a:headEnd/>
              <a:tailEnd/>
            </a:ln>
          </p:spPr>
          <p:txBody>
            <a:bodyPr/>
            <a:lstStyle/>
            <a:p>
              <a:endParaRPr lang="zh-CN" altLang="en-US"/>
            </a:p>
          </p:txBody>
        </p:sp>
        <p:sp>
          <p:nvSpPr>
            <p:cNvPr id="40982" name="Line 68"/>
            <p:cNvSpPr>
              <a:spLocks noChangeShapeType="1"/>
            </p:cNvSpPr>
            <p:nvPr/>
          </p:nvSpPr>
          <p:spPr bwMode="auto">
            <a:xfrm flipH="1">
              <a:off x="608" y="1728"/>
              <a:ext cx="88" cy="1"/>
            </a:xfrm>
            <a:prstGeom prst="line">
              <a:avLst/>
            </a:prstGeom>
            <a:noFill/>
            <a:ln w="25400">
              <a:solidFill>
                <a:srgbClr val="000000"/>
              </a:solidFill>
              <a:round/>
              <a:headEnd/>
              <a:tailEnd/>
            </a:ln>
          </p:spPr>
          <p:txBody>
            <a:bodyPr/>
            <a:lstStyle/>
            <a:p>
              <a:endParaRPr lang="zh-CN" altLang="en-US"/>
            </a:p>
          </p:txBody>
        </p:sp>
        <p:sp>
          <p:nvSpPr>
            <p:cNvPr id="40983" name="Line 69"/>
            <p:cNvSpPr>
              <a:spLocks noChangeShapeType="1"/>
            </p:cNvSpPr>
            <p:nvPr/>
          </p:nvSpPr>
          <p:spPr bwMode="auto">
            <a:xfrm>
              <a:off x="696" y="1110"/>
              <a:ext cx="1" cy="598"/>
            </a:xfrm>
            <a:prstGeom prst="line">
              <a:avLst/>
            </a:prstGeom>
            <a:noFill/>
            <a:ln w="25400">
              <a:solidFill>
                <a:schemeClr val="tx1"/>
              </a:solidFill>
              <a:round/>
              <a:headEnd/>
              <a:tailEnd/>
            </a:ln>
          </p:spPr>
          <p:txBody>
            <a:bodyPr/>
            <a:lstStyle/>
            <a:p>
              <a:endParaRPr lang="zh-CN" altLang="en-US"/>
            </a:p>
          </p:txBody>
        </p:sp>
        <p:sp>
          <p:nvSpPr>
            <p:cNvPr id="40984" name="Line 70"/>
            <p:cNvSpPr>
              <a:spLocks noChangeShapeType="1"/>
            </p:cNvSpPr>
            <p:nvPr/>
          </p:nvSpPr>
          <p:spPr bwMode="auto">
            <a:xfrm flipH="1">
              <a:off x="703" y="1728"/>
              <a:ext cx="1790" cy="1"/>
            </a:xfrm>
            <a:prstGeom prst="line">
              <a:avLst/>
            </a:prstGeom>
            <a:noFill/>
            <a:ln w="25400">
              <a:solidFill>
                <a:schemeClr val="tx1"/>
              </a:solidFill>
              <a:round/>
              <a:headEnd/>
              <a:tailEnd/>
            </a:ln>
          </p:spPr>
          <p:txBody>
            <a:bodyPr/>
            <a:lstStyle/>
            <a:p>
              <a:endParaRPr lang="zh-CN" altLang="en-US"/>
            </a:p>
          </p:txBody>
        </p:sp>
        <p:sp>
          <p:nvSpPr>
            <p:cNvPr id="40985" name="Line 71"/>
            <p:cNvSpPr>
              <a:spLocks noChangeShapeType="1"/>
            </p:cNvSpPr>
            <p:nvPr/>
          </p:nvSpPr>
          <p:spPr bwMode="auto">
            <a:xfrm flipV="1">
              <a:off x="696" y="1708"/>
              <a:ext cx="1" cy="64"/>
            </a:xfrm>
            <a:prstGeom prst="line">
              <a:avLst/>
            </a:prstGeom>
            <a:noFill/>
            <a:ln w="25400">
              <a:solidFill>
                <a:srgbClr val="000000"/>
              </a:solidFill>
              <a:round/>
              <a:headEnd/>
              <a:tailEnd/>
            </a:ln>
          </p:spPr>
          <p:txBody>
            <a:bodyPr/>
            <a:lstStyle/>
            <a:p>
              <a:endParaRPr lang="zh-CN" altLang="en-US"/>
            </a:p>
          </p:txBody>
        </p:sp>
        <p:sp>
          <p:nvSpPr>
            <p:cNvPr id="40986" name="Rectangle 72"/>
            <p:cNvSpPr>
              <a:spLocks noChangeArrowheads="1"/>
            </p:cNvSpPr>
            <p:nvPr/>
          </p:nvSpPr>
          <p:spPr bwMode="auto">
            <a:xfrm>
              <a:off x="566" y="1709"/>
              <a:ext cx="106" cy="163"/>
            </a:xfrm>
            <a:prstGeom prst="rect">
              <a:avLst/>
            </a:prstGeom>
            <a:noFill/>
            <a:ln w="9525">
              <a:noFill/>
              <a:miter lim="800000"/>
              <a:headEnd/>
              <a:tailEnd/>
            </a:ln>
          </p:spPr>
          <p:txBody>
            <a:bodyPr wrap="none" lIns="0" tIns="0" rIns="0" bIns="0">
              <a:spAutoFit/>
            </a:bodyPr>
            <a:lstStyle/>
            <a:p>
              <a:pPr>
                <a:lnSpc>
                  <a:spcPct val="100000"/>
                </a:lnSpc>
              </a:pPr>
              <a:r>
                <a:rPr lang="en-US" altLang="zh-CN" sz="1700" i="1">
                  <a:solidFill>
                    <a:schemeClr val="tx1"/>
                  </a:solidFill>
                  <a:latin typeface="Arial" pitchFamily="34" charset="0"/>
                  <a:ea typeface="华文中宋" pitchFamily="2" charset="-122"/>
                </a:rPr>
                <a:t>O</a:t>
              </a:r>
              <a:endParaRPr lang="en-US" altLang="zh-CN">
                <a:solidFill>
                  <a:schemeClr val="tx1"/>
                </a:solidFill>
                <a:latin typeface="Times New Roman" pitchFamily="18" charset="0"/>
                <a:ea typeface="华文中宋" pitchFamily="2" charset="-122"/>
              </a:endParaRPr>
            </a:p>
          </p:txBody>
        </p:sp>
        <p:sp>
          <p:nvSpPr>
            <p:cNvPr id="40987" name="Rectangle 73"/>
            <p:cNvSpPr>
              <a:spLocks noChangeArrowheads="1"/>
            </p:cNvSpPr>
            <p:nvPr/>
          </p:nvSpPr>
          <p:spPr bwMode="auto">
            <a:xfrm>
              <a:off x="560" y="1050"/>
              <a:ext cx="83" cy="163"/>
            </a:xfrm>
            <a:prstGeom prst="rect">
              <a:avLst/>
            </a:prstGeom>
            <a:noFill/>
            <a:ln w="9525">
              <a:noFill/>
              <a:miter lim="800000"/>
              <a:headEnd/>
              <a:tailEnd/>
            </a:ln>
          </p:spPr>
          <p:txBody>
            <a:bodyPr wrap="none" lIns="0" tIns="0" rIns="0" bIns="0">
              <a:spAutoFit/>
            </a:bodyPr>
            <a:lstStyle/>
            <a:p>
              <a:pPr>
                <a:lnSpc>
                  <a:spcPct val="100000"/>
                </a:lnSpc>
              </a:pPr>
              <a:r>
                <a:rPr lang="en-US" altLang="zh-CN" sz="1700" i="1">
                  <a:solidFill>
                    <a:schemeClr val="tx1"/>
                  </a:solidFill>
                  <a:latin typeface="Arial" pitchFamily="34" charset="0"/>
                  <a:ea typeface="华文中宋" pitchFamily="2" charset="-122"/>
                </a:rPr>
                <a:t>u</a:t>
              </a:r>
              <a:endParaRPr lang="en-US" altLang="zh-CN">
                <a:solidFill>
                  <a:schemeClr val="tx1"/>
                </a:solidFill>
                <a:latin typeface="Times New Roman" pitchFamily="18" charset="0"/>
                <a:ea typeface="华文中宋" pitchFamily="2" charset="-122"/>
              </a:endParaRPr>
            </a:p>
          </p:txBody>
        </p:sp>
        <p:sp>
          <p:nvSpPr>
            <p:cNvPr id="40988" name="Rectangle 74"/>
            <p:cNvSpPr>
              <a:spLocks noChangeArrowheads="1"/>
            </p:cNvSpPr>
            <p:nvPr/>
          </p:nvSpPr>
          <p:spPr bwMode="auto">
            <a:xfrm>
              <a:off x="2374" y="1738"/>
              <a:ext cx="228" cy="182"/>
            </a:xfrm>
            <a:prstGeom prst="rect">
              <a:avLst/>
            </a:prstGeom>
            <a:noFill/>
            <a:ln w="9525">
              <a:noFill/>
              <a:miter lim="800000"/>
              <a:headEnd/>
              <a:tailEnd/>
            </a:ln>
          </p:spPr>
          <p:txBody>
            <a:bodyPr wrap="none" lIns="0" tIns="0" rIns="0" bIns="0">
              <a:spAutoFit/>
            </a:bodyPr>
            <a:lstStyle/>
            <a:p>
              <a:pPr>
                <a:lnSpc>
                  <a:spcPct val="100000"/>
                </a:lnSpc>
              </a:pPr>
              <a:r>
                <a:rPr lang="en-US" altLang="zh-CN" sz="1900" b="0" i="1">
                  <a:solidFill>
                    <a:schemeClr val="tx1"/>
                  </a:solidFill>
                  <a:latin typeface="宋体" pitchFamily="2" charset="-122"/>
                </a:rPr>
                <a:t>ωt</a:t>
              </a:r>
              <a:endParaRPr lang="en-US" altLang="zh-CN">
                <a:solidFill>
                  <a:schemeClr val="tx1"/>
                </a:solidFill>
                <a:latin typeface="Times New Roman" pitchFamily="18" charset="0"/>
                <a:ea typeface="华文中宋" pitchFamily="2" charset="-122"/>
              </a:endParaRPr>
            </a:p>
          </p:txBody>
        </p:sp>
        <p:sp>
          <p:nvSpPr>
            <p:cNvPr id="40989" name="Rectangle 75"/>
            <p:cNvSpPr>
              <a:spLocks noChangeArrowheads="1"/>
            </p:cNvSpPr>
            <p:nvPr/>
          </p:nvSpPr>
          <p:spPr bwMode="auto">
            <a:xfrm>
              <a:off x="2431" y="1614"/>
              <a:ext cx="107" cy="221"/>
            </a:xfrm>
            <a:prstGeom prst="rect">
              <a:avLst/>
            </a:prstGeom>
            <a:noFill/>
            <a:ln w="9525">
              <a:noFill/>
              <a:miter lim="800000"/>
              <a:headEnd/>
              <a:tailEnd/>
            </a:ln>
          </p:spPr>
          <p:txBody>
            <a:bodyPr wrap="none" lIns="0" tIns="0" rIns="0" bIns="0">
              <a:spAutoFit/>
            </a:bodyPr>
            <a:lstStyle/>
            <a:p>
              <a:pPr>
                <a:lnSpc>
                  <a:spcPct val="100000"/>
                </a:lnSpc>
              </a:pPr>
              <a:r>
                <a:rPr lang="en-US" altLang="zh-CN" sz="2300" b="0">
                  <a:solidFill>
                    <a:schemeClr val="tx1"/>
                  </a:solidFill>
                  <a:latin typeface="Arial" pitchFamily="34" charset="0"/>
                  <a:ea typeface="华文中宋" pitchFamily="2" charset="-122"/>
                </a:rPr>
                <a:t>&gt;</a:t>
              </a:r>
              <a:endParaRPr lang="en-US" altLang="zh-CN">
                <a:solidFill>
                  <a:schemeClr val="tx1"/>
                </a:solidFill>
                <a:latin typeface="Times New Roman" pitchFamily="18" charset="0"/>
                <a:ea typeface="华文中宋" pitchFamily="2" charset="-122"/>
              </a:endParaRPr>
            </a:p>
          </p:txBody>
        </p:sp>
        <p:sp>
          <p:nvSpPr>
            <p:cNvPr id="40990" name="Freeform 76"/>
            <p:cNvSpPr>
              <a:spLocks noChangeArrowheads="1"/>
            </p:cNvSpPr>
            <p:nvPr/>
          </p:nvSpPr>
          <p:spPr bwMode="auto">
            <a:xfrm>
              <a:off x="653" y="1078"/>
              <a:ext cx="89" cy="87"/>
            </a:xfrm>
            <a:custGeom>
              <a:avLst/>
              <a:gdLst>
                <a:gd name="T0" fmla="*/ 259 w 445"/>
                <a:gd name="T1" fmla="*/ 0 h 437"/>
                <a:gd name="T2" fmla="*/ 445 w 445"/>
                <a:gd name="T3" fmla="*/ 437 h 437"/>
                <a:gd name="T4" fmla="*/ 366 w 445"/>
                <a:gd name="T5" fmla="*/ 437 h 437"/>
                <a:gd name="T6" fmla="*/ 222 w 445"/>
                <a:gd name="T7" fmla="*/ 91 h 437"/>
                <a:gd name="T8" fmla="*/ 80 w 445"/>
                <a:gd name="T9" fmla="*/ 437 h 437"/>
                <a:gd name="T10" fmla="*/ 0 w 445"/>
                <a:gd name="T11" fmla="*/ 437 h 437"/>
                <a:gd name="T12" fmla="*/ 183 w 445"/>
                <a:gd name="T13" fmla="*/ 0 h 437"/>
                <a:gd name="T14" fmla="*/ 259 w 445"/>
                <a:gd name="T15" fmla="*/ 0 h 437"/>
                <a:gd name="T16" fmla="*/ 0 60000 65536"/>
                <a:gd name="T17" fmla="*/ 0 60000 65536"/>
                <a:gd name="T18" fmla="*/ 0 60000 65536"/>
                <a:gd name="T19" fmla="*/ 0 60000 65536"/>
                <a:gd name="T20" fmla="*/ 0 60000 65536"/>
                <a:gd name="T21" fmla="*/ 0 60000 65536"/>
                <a:gd name="T22" fmla="*/ 0 60000 65536"/>
                <a:gd name="T23" fmla="*/ 0 60000 65536"/>
                <a:gd name="T24" fmla="*/ 0 w 445"/>
                <a:gd name="T25" fmla="*/ 0 h 437"/>
                <a:gd name="T26" fmla="*/ 445 w 445"/>
                <a:gd name="T27" fmla="*/ 437 h 4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5" h="437">
                  <a:moveTo>
                    <a:pt x="259" y="0"/>
                  </a:moveTo>
                  <a:lnTo>
                    <a:pt x="445" y="437"/>
                  </a:lnTo>
                  <a:lnTo>
                    <a:pt x="366" y="437"/>
                  </a:lnTo>
                  <a:lnTo>
                    <a:pt x="222" y="91"/>
                  </a:lnTo>
                  <a:lnTo>
                    <a:pt x="80" y="437"/>
                  </a:lnTo>
                  <a:lnTo>
                    <a:pt x="0" y="437"/>
                  </a:lnTo>
                  <a:lnTo>
                    <a:pt x="183" y="0"/>
                  </a:lnTo>
                  <a:lnTo>
                    <a:pt x="259" y="0"/>
                  </a:lnTo>
                  <a:close/>
                </a:path>
              </a:pathLst>
            </a:custGeom>
            <a:solidFill>
              <a:srgbClr val="000000"/>
            </a:solidFill>
            <a:ln w="9525">
              <a:solidFill>
                <a:schemeClr val="tx1"/>
              </a:solidFill>
              <a:round/>
              <a:headEnd/>
              <a:tailEnd/>
            </a:ln>
          </p:spPr>
          <p:txBody>
            <a:bodyPr/>
            <a:lstStyle/>
            <a:p>
              <a:endParaRPr lang="zh-CN" altLang="en-US"/>
            </a:p>
          </p:txBody>
        </p:sp>
        <p:sp>
          <p:nvSpPr>
            <p:cNvPr id="40991" name="Freeform 77"/>
            <p:cNvSpPr>
              <a:spLocks noChangeArrowheads="1"/>
            </p:cNvSpPr>
            <p:nvPr/>
          </p:nvSpPr>
          <p:spPr bwMode="auto">
            <a:xfrm>
              <a:off x="678" y="1517"/>
              <a:ext cx="204" cy="214"/>
            </a:xfrm>
            <a:custGeom>
              <a:avLst/>
              <a:gdLst>
                <a:gd name="T0" fmla="*/ 1018 w 1018"/>
                <a:gd name="T1" fmla="*/ 0 h 1070"/>
                <a:gd name="T2" fmla="*/ 942 w 1018"/>
                <a:gd name="T3" fmla="*/ 66 h 1070"/>
                <a:gd name="T4" fmla="*/ 868 w 1018"/>
                <a:gd name="T5" fmla="*/ 134 h 1070"/>
                <a:gd name="T6" fmla="*/ 797 w 1018"/>
                <a:gd name="T7" fmla="*/ 196 h 1070"/>
                <a:gd name="T8" fmla="*/ 730 w 1018"/>
                <a:gd name="T9" fmla="*/ 259 h 1070"/>
                <a:gd name="T10" fmla="*/ 663 w 1018"/>
                <a:gd name="T11" fmla="*/ 319 h 1070"/>
                <a:gd name="T12" fmla="*/ 601 w 1018"/>
                <a:gd name="T13" fmla="*/ 380 h 1070"/>
                <a:gd name="T14" fmla="*/ 538 w 1018"/>
                <a:gd name="T15" fmla="*/ 438 h 1070"/>
                <a:gd name="T16" fmla="*/ 481 w 1018"/>
                <a:gd name="T17" fmla="*/ 495 h 1070"/>
                <a:gd name="T18" fmla="*/ 425 w 1018"/>
                <a:gd name="T19" fmla="*/ 552 h 1070"/>
                <a:gd name="T20" fmla="*/ 372 w 1018"/>
                <a:gd name="T21" fmla="*/ 609 h 1070"/>
                <a:gd name="T22" fmla="*/ 318 w 1018"/>
                <a:gd name="T23" fmla="*/ 662 h 1070"/>
                <a:gd name="T24" fmla="*/ 270 w 1018"/>
                <a:gd name="T25" fmla="*/ 715 h 1070"/>
                <a:gd name="T26" fmla="*/ 223 w 1018"/>
                <a:gd name="T27" fmla="*/ 768 h 1070"/>
                <a:gd name="T28" fmla="*/ 179 w 1018"/>
                <a:gd name="T29" fmla="*/ 820 h 1070"/>
                <a:gd name="T30" fmla="*/ 136 w 1018"/>
                <a:gd name="T31" fmla="*/ 870 h 1070"/>
                <a:gd name="T32" fmla="*/ 96 w 1018"/>
                <a:gd name="T33" fmla="*/ 919 h 1070"/>
                <a:gd name="T34" fmla="*/ 59 w 1018"/>
                <a:gd name="T35" fmla="*/ 967 h 1070"/>
                <a:gd name="T36" fmla="*/ 24 w 1018"/>
                <a:gd name="T37" fmla="*/ 1015 h 1070"/>
                <a:gd name="T38" fmla="*/ 17 w 1018"/>
                <a:gd name="T39" fmla="*/ 1024 h 1070"/>
                <a:gd name="T40" fmla="*/ 10 w 1018"/>
                <a:gd name="T41" fmla="*/ 1036 h 1070"/>
                <a:gd name="T42" fmla="*/ 4 w 1018"/>
                <a:gd name="T43" fmla="*/ 1051 h 1070"/>
                <a:gd name="T44" fmla="*/ 0 w 1018"/>
                <a:gd name="T45" fmla="*/ 1070 h 10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8"/>
                <a:gd name="T70" fmla="*/ 0 h 1070"/>
                <a:gd name="T71" fmla="*/ 1018 w 1018"/>
                <a:gd name="T72" fmla="*/ 1070 h 107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8" h="1070">
                  <a:moveTo>
                    <a:pt x="1018" y="0"/>
                  </a:moveTo>
                  <a:lnTo>
                    <a:pt x="942" y="66"/>
                  </a:lnTo>
                  <a:lnTo>
                    <a:pt x="868" y="134"/>
                  </a:lnTo>
                  <a:lnTo>
                    <a:pt x="797" y="196"/>
                  </a:lnTo>
                  <a:lnTo>
                    <a:pt x="730" y="259"/>
                  </a:lnTo>
                  <a:lnTo>
                    <a:pt x="663" y="319"/>
                  </a:lnTo>
                  <a:lnTo>
                    <a:pt x="601" y="380"/>
                  </a:lnTo>
                  <a:lnTo>
                    <a:pt x="538" y="438"/>
                  </a:lnTo>
                  <a:lnTo>
                    <a:pt x="481" y="495"/>
                  </a:lnTo>
                  <a:lnTo>
                    <a:pt x="425" y="552"/>
                  </a:lnTo>
                  <a:lnTo>
                    <a:pt x="372" y="609"/>
                  </a:lnTo>
                  <a:lnTo>
                    <a:pt x="318" y="662"/>
                  </a:lnTo>
                  <a:lnTo>
                    <a:pt x="270" y="715"/>
                  </a:lnTo>
                  <a:lnTo>
                    <a:pt x="223" y="768"/>
                  </a:lnTo>
                  <a:lnTo>
                    <a:pt x="179" y="820"/>
                  </a:lnTo>
                  <a:lnTo>
                    <a:pt x="136" y="870"/>
                  </a:lnTo>
                  <a:lnTo>
                    <a:pt x="96" y="919"/>
                  </a:lnTo>
                  <a:lnTo>
                    <a:pt x="59" y="967"/>
                  </a:lnTo>
                  <a:lnTo>
                    <a:pt x="24" y="1015"/>
                  </a:lnTo>
                  <a:lnTo>
                    <a:pt x="17" y="1024"/>
                  </a:lnTo>
                  <a:lnTo>
                    <a:pt x="10" y="1036"/>
                  </a:lnTo>
                  <a:lnTo>
                    <a:pt x="4" y="1051"/>
                  </a:lnTo>
                  <a:lnTo>
                    <a:pt x="0" y="1070"/>
                  </a:lnTo>
                </a:path>
              </a:pathLst>
            </a:custGeom>
            <a:noFill/>
            <a:ln w="28575">
              <a:solidFill>
                <a:srgbClr val="00FF00"/>
              </a:solidFill>
              <a:round/>
              <a:headEnd/>
              <a:tailEnd/>
            </a:ln>
          </p:spPr>
          <p:txBody>
            <a:bodyPr/>
            <a:lstStyle/>
            <a:p>
              <a:endParaRPr lang="zh-CN" altLang="en-US"/>
            </a:p>
          </p:txBody>
        </p:sp>
        <p:sp>
          <p:nvSpPr>
            <p:cNvPr id="40992" name="Line 78"/>
            <p:cNvSpPr>
              <a:spLocks noChangeShapeType="1"/>
            </p:cNvSpPr>
            <p:nvPr/>
          </p:nvSpPr>
          <p:spPr bwMode="auto">
            <a:xfrm>
              <a:off x="882" y="1508"/>
              <a:ext cx="1" cy="9"/>
            </a:xfrm>
            <a:prstGeom prst="line">
              <a:avLst/>
            </a:prstGeom>
            <a:noFill/>
            <a:ln w="12700">
              <a:solidFill>
                <a:srgbClr val="3333FF"/>
              </a:solidFill>
              <a:round/>
              <a:headEnd/>
              <a:tailEnd/>
            </a:ln>
          </p:spPr>
          <p:txBody>
            <a:bodyPr/>
            <a:lstStyle/>
            <a:p>
              <a:endParaRPr lang="zh-CN" altLang="en-US"/>
            </a:p>
          </p:txBody>
        </p:sp>
        <p:sp>
          <p:nvSpPr>
            <p:cNvPr id="40993" name="Freeform 79"/>
            <p:cNvSpPr>
              <a:spLocks noChangeArrowheads="1"/>
            </p:cNvSpPr>
            <p:nvPr/>
          </p:nvSpPr>
          <p:spPr bwMode="auto">
            <a:xfrm>
              <a:off x="882" y="1269"/>
              <a:ext cx="1326" cy="462"/>
            </a:xfrm>
            <a:custGeom>
              <a:avLst/>
              <a:gdLst>
                <a:gd name="T0" fmla="*/ 6607 w 6632"/>
                <a:gd name="T1" fmla="*/ 2285 h 2311"/>
                <a:gd name="T2" fmla="*/ 6556 w 6632"/>
                <a:gd name="T3" fmla="*/ 2233 h 2311"/>
                <a:gd name="T4" fmla="*/ 6536 w 6632"/>
                <a:gd name="T5" fmla="*/ 2213 h 2311"/>
                <a:gd name="T6" fmla="*/ 6530 w 6632"/>
                <a:gd name="T7" fmla="*/ 2207 h 2311"/>
                <a:gd name="T8" fmla="*/ 6475 w 6632"/>
                <a:gd name="T9" fmla="*/ 2149 h 2311"/>
                <a:gd name="T10" fmla="*/ 6417 w 6632"/>
                <a:gd name="T11" fmla="*/ 2089 h 2311"/>
                <a:gd name="T12" fmla="*/ 6353 w 6632"/>
                <a:gd name="T13" fmla="*/ 2024 h 2311"/>
                <a:gd name="T14" fmla="*/ 6289 w 6632"/>
                <a:gd name="T15" fmla="*/ 1958 h 2311"/>
                <a:gd name="T16" fmla="*/ 6261 w 6632"/>
                <a:gd name="T17" fmla="*/ 1930 h 2311"/>
                <a:gd name="T18" fmla="*/ 6253 w 6632"/>
                <a:gd name="T19" fmla="*/ 1922 h 2311"/>
                <a:gd name="T20" fmla="*/ 6183 w 6632"/>
                <a:gd name="T21" fmla="*/ 1851 h 2311"/>
                <a:gd name="T22" fmla="*/ 6040 w 6632"/>
                <a:gd name="T23" fmla="*/ 1707 h 2311"/>
                <a:gd name="T24" fmla="*/ 5938 w 6632"/>
                <a:gd name="T25" fmla="*/ 1606 h 2311"/>
                <a:gd name="T26" fmla="*/ 5841 w 6632"/>
                <a:gd name="T27" fmla="*/ 1510 h 2311"/>
                <a:gd name="T28" fmla="*/ 5748 w 6632"/>
                <a:gd name="T29" fmla="*/ 1420 h 2311"/>
                <a:gd name="T30" fmla="*/ 5657 w 6632"/>
                <a:gd name="T31" fmla="*/ 1335 h 2311"/>
                <a:gd name="T32" fmla="*/ 5573 w 6632"/>
                <a:gd name="T33" fmla="*/ 1258 h 2311"/>
                <a:gd name="T34" fmla="*/ 5454 w 6632"/>
                <a:gd name="T35" fmla="*/ 1151 h 2311"/>
                <a:gd name="T36" fmla="*/ 5416 w 6632"/>
                <a:gd name="T37" fmla="*/ 1117 h 2311"/>
                <a:gd name="T38" fmla="*/ 5361 w 6632"/>
                <a:gd name="T39" fmla="*/ 1070 h 2311"/>
                <a:gd name="T40" fmla="*/ 5241 w 6632"/>
                <a:gd name="T41" fmla="*/ 972 h 2311"/>
                <a:gd name="T42" fmla="*/ 5035 w 6632"/>
                <a:gd name="T43" fmla="*/ 814 h 2311"/>
                <a:gd name="T44" fmla="*/ 4869 w 6632"/>
                <a:gd name="T45" fmla="*/ 698 h 2311"/>
                <a:gd name="T46" fmla="*/ 4702 w 6632"/>
                <a:gd name="T47" fmla="*/ 594 h 2311"/>
                <a:gd name="T48" fmla="*/ 4451 w 6632"/>
                <a:gd name="T49" fmla="*/ 453 h 2311"/>
                <a:gd name="T50" fmla="*/ 4233 w 6632"/>
                <a:gd name="T51" fmla="*/ 348 h 2311"/>
                <a:gd name="T52" fmla="*/ 4100 w 6632"/>
                <a:gd name="T53" fmla="*/ 290 h 2311"/>
                <a:gd name="T54" fmla="*/ 3965 w 6632"/>
                <a:gd name="T55" fmla="*/ 238 h 2311"/>
                <a:gd name="T56" fmla="*/ 3830 w 6632"/>
                <a:gd name="T57" fmla="*/ 191 h 2311"/>
                <a:gd name="T58" fmla="*/ 3693 w 6632"/>
                <a:gd name="T59" fmla="*/ 149 h 2311"/>
                <a:gd name="T60" fmla="*/ 3419 w 6632"/>
                <a:gd name="T61" fmla="*/ 81 h 2311"/>
                <a:gd name="T62" fmla="*/ 3218 w 6632"/>
                <a:gd name="T63" fmla="*/ 44 h 2311"/>
                <a:gd name="T64" fmla="*/ 3034 w 6632"/>
                <a:gd name="T65" fmla="*/ 20 h 2311"/>
                <a:gd name="T66" fmla="*/ 2786 w 6632"/>
                <a:gd name="T67" fmla="*/ 3 h 2311"/>
                <a:gd name="T68" fmla="*/ 2631 w 6632"/>
                <a:gd name="T69" fmla="*/ 1 h 2311"/>
                <a:gd name="T70" fmla="*/ 2475 w 6632"/>
                <a:gd name="T71" fmla="*/ 8 h 2311"/>
                <a:gd name="T72" fmla="*/ 2318 w 6632"/>
                <a:gd name="T73" fmla="*/ 25 h 2311"/>
                <a:gd name="T74" fmla="*/ 2160 w 6632"/>
                <a:gd name="T75" fmla="*/ 52 h 2311"/>
                <a:gd name="T76" fmla="*/ 2027 w 6632"/>
                <a:gd name="T77" fmla="*/ 80 h 2311"/>
                <a:gd name="T78" fmla="*/ 1895 w 6632"/>
                <a:gd name="T79" fmla="*/ 115 h 2311"/>
                <a:gd name="T80" fmla="*/ 1627 w 6632"/>
                <a:gd name="T81" fmla="*/ 206 h 2311"/>
                <a:gd name="T82" fmla="*/ 1355 w 6632"/>
                <a:gd name="T83" fmla="*/ 323 h 2311"/>
                <a:gd name="T84" fmla="*/ 1078 w 6632"/>
                <a:gd name="T85" fmla="*/ 467 h 2311"/>
                <a:gd name="T86" fmla="*/ 943 w 6632"/>
                <a:gd name="T87" fmla="*/ 544 h 2311"/>
                <a:gd name="T88" fmla="*/ 674 w 6632"/>
                <a:gd name="T89" fmla="*/ 717 h 2311"/>
                <a:gd name="T90" fmla="*/ 539 w 6632"/>
                <a:gd name="T91" fmla="*/ 814 h 2311"/>
                <a:gd name="T92" fmla="*/ 311 w 6632"/>
                <a:gd name="T93" fmla="*/ 985 h 2311"/>
                <a:gd name="T94" fmla="*/ 137 w 6632"/>
                <a:gd name="T95" fmla="*/ 1123 h 2311"/>
                <a:gd name="T96" fmla="*/ 0 w 6632"/>
                <a:gd name="T97" fmla="*/ 1241 h 231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632"/>
                <a:gd name="T148" fmla="*/ 0 h 2311"/>
                <a:gd name="T149" fmla="*/ 6632 w 6632"/>
                <a:gd name="T150" fmla="*/ 2311 h 231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632" h="2311">
                  <a:moveTo>
                    <a:pt x="6632" y="2311"/>
                  </a:moveTo>
                  <a:lnTo>
                    <a:pt x="6607" y="2285"/>
                  </a:lnTo>
                  <a:lnTo>
                    <a:pt x="6582" y="2260"/>
                  </a:lnTo>
                  <a:lnTo>
                    <a:pt x="6556" y="2233"/>
                  </a:lnTo>
                  <a:lnTo>
                    <a:pt x="6543" y="2219"/>
                  </a:lnTo>
                  <a:lnTo>
                    <a:pt x="6536" y="2213"/>
                  </a:lnTo>
                  <a:lnTo>
                    <a:pt x="6532" y="2209"/>
                  </a:lnTo>
                  <a:lnTo>
                    <a:pt x="6530" y="2207"/>
                  </a:lnTo>
                  <a:lnTo>
                    <a:pt x="6502" y="2177"/>
                  </a:lnTo>
                  <a:lnTo>
                    <a:pt x="6475" y="2149"/>
                  </a:lnTo>
                  <a:lnTo>
                    <a:pt x="6445" y="2119"/>
                  </a:lnTo>
                  <a:lnTo>
                    <a:pt x="6417" y="2089"/>
                  </a:lnTo>
                  <a:lnTo>
                    <a:pt x="6385" y="2056"/>
                  </a:lnTo>
                  <a:lnTo>
                    <a:pt x="6353" y="2024"/>
                  </a:lnTo>
                  <a:lnTo>
                    <a:pt x="6320" y="1990"/>
                  </a:lnTo>
                  <a:lnTo>
                    <a:pt x="6289" y="1958"/>
                  </a:lnTo>
                  <a:lnTo>
                    <a:pt x="6271" y="1939"/>
                  </a:lnTo>
                  <a:lnTo>
                    <a:pt x="6261" y="1930"/>
                  </a:lnTo>
                  <a:lnTo>
                    <a:pt x="6257" y="1926"/>
                  </a:lnTo>
                  <a:lnTo>
                    <a:pt x="6253" y="1922"/>
                  </a:lnTo>
                  <a:lnTo>
                    <a:pt x="6219" y="1887"/>
                  </a:lnTo>
                  <a:lnTo>
                    <a:pt x="6183" y="1851"/>
                  </a:lnTo>
                  <a:lnTo>
                    <a:pt x="6148" y="1815"/>
                  </a:lnTo>
                  <a:lnTo>
                    <a:pt x="6040" y="1707"/>
                  </a:lnTo>
                  <a:lnTo>
                    <a:pt x="5988" y="1655"/>
                  </a:lnTo>
                  <a:lnTo>
                    <a:pt x="5938" y="1606"/>
                  </a:lnTo>
                  <a:lnTo>
                    <a:pt x="5888" y="1556"/>
                  </a:lnTo>
                  <a:lnTo>
                    <a:pt x="5841" y="1510"/>
                  </a:lnTo>
                  <a:lnTo>
                    <a:pt x="5793" y="1463"/>
                  </a:lnTo>
                  <a:lnTo>
                    <a:pt x="5748" y="1420"/>
                  </a:lnTo>
                  <a:lnTo>
                    <a:pt x="5701" y="1376"/>
                  </a:lnTo>
                  <a:lnTo>
                    <a:pt x="5657" y="1335"/>
                  </a:lnTo>
                  <a:lnTo>
                    <a:pt x="5614" y="1295"/>
                  </a:lnTo>
                  <a:lnTo>
                    <a:pt x="5573" y="1258"/>
                  </a:lnTo>
                  <a:lnTo>
                    <a:pt x="5493" y="1185"/>
                  </a:lnTo>
                  <a:lnTo>
                    <a:pt x="5454" y="1151"/>
                  </a:lnTo>
                  <a:lnTo>
                    <a:pt x="5418" y="1120"/>
                  </a:lnTo>
                  <a:lnTo>
                    <a:pt x="5416" y="1117"/>
                  </a:lnTo>
                  <a:lnTo>
                    <a:pt x="5414" y="1117"/>
                  </a:lnTo>
                  <a:lnTo>
                    <a:pt x="5361" y="1070"/>
                  </a:lnTo>
                  <a:lnTo>
                    <a:pt x="5310" y="1029"/>
                  </a:lnTo>
                  <a:lnTo>
                    <a:pt x="5241" y="972"/>
                  </a:lnTo>
                  <a:lnTo>
                    <a:pt x="5173" y="918"/>
                  </a:lnTo>
                  <a:lnTo>
                    <a:pt x="5035" y="814"/>
                  </a:lnTo>
                  <a:lnTo>
                    <a:pt x="4951" y="754"/>
                  </a:lnTo>
                  <a:lnTo>
                    <a:pt x="4869" y="698"/>
                  </a:lnTo>
                  <a:lnTo>
                    <a:pt x="4785" y="645"/>
                  </a:lnTo>
                  <a:lnTo>
                    <a:pt x="4702" y="594"/>
                  </a:lnTo>
                  <a:lnTo>
                    <a:pt x="4534" y="497"/>
                  </a:lnTo>
                  <a:lnTo>
                    <a:pt x="4451" y="453"/>
                  </a:lnTo>
                  <a:lnTo>
                    <a:pt x="4367" y="411"/>
                  </a:lnTo>
                  <a:lnTo>
                    <a:pt x="4233" y="348"/>
                  </a:lnTo>
                  <a:lnTo>
                    <a:pt x="4166" y="317"/>
                  </a:lnTo>
                  <a:lnTo>
                    <a:pt x="4100" y="290"/>
                  </a:lnTo>
                  <a:lnTo>
                    <a:pt x="4032" y="263"/>
                  </a:lnTo>
                  <a:lnTo>
                    <a:pt x="3965" y="238"/>
                  </a:lnTo>
                  <a:lnTo>
                    <a:pt x="3897" y="213"/>
                  </a:lnTo>
                  <a:lnTo>
                    <a:pt x="3830" y="191"/>
                  </a:lnTo>
                  <a:lnTo>
                    <a:pt x="3761" y="169"/>
                  </a:lnTo>
                  <a:lnTo>
                    <a:pt x="3693" y="149"/>
                  </a:lnTo>
                  <a:lnTo>
                    <a:pt x="3557" y="113"/>
                  </a:lnTo>
                  <a:lnTo>
                    <a:pt x="3419" y="81"/>
                  </a:lnTo>
                  <a:lnTo>
                    <a:pt x="3280" y="55"/>
                  </a:lnTo>
                  <a:lnTo>
                    <a:pt x="3218" y="44"/>
                  </a:lnTo>
                  <a:lnTo>
                    <a:pt x="3157" y="35"/>
                  </a:lnTo>
                  <a:lnTo>
                    <a:pt x="3034" y="20"/>
                  </a:lnTo>
                  <a:lnTo>
                    <a:pt x="2910" y="9"/>
                  </a:lnTo>
                  <a:lnTo>
                    <a:pt x="2786" y="3"/>
                  </a:lnTo>
                  <a:lnTo>
                    <a:pt x="2708" y="0"/>
                  </a:lnTo>
                  <a:lnTo>
                    <a:pt x="2631" y="1"/>
                  </a:lnTo>
                  <a:lnTo>
                    <a:pt x="2552" y="2"/>
                  </a:lnTo>
                  <a:lnTo>
                    <a:pt x="2475" y="8"/>
                  </a:lnTo>
                  <a:lnTo>
                    <a:pt x="2396" y="14"/>
                  </a:lnTo>
                  <a:lnTo>
                    <a:pt x="2318" y="25"/>
                  </a:lnTo>
                  <a:lnTo>
                    <a:pt x="2238" y="37"/>
                  </a:lnTo>
                  <a:lnTo>
                    <a:pt x="2160" y="52"/>
                  </a:lnTo>
                  <a:lnTo>
                    <a:pt x="2093" y="64"/>
                  </a:lnTo>
                  <a:lnTo>
                    <a:pt x="2027" y="80"/>
                  </a:lnTo>
                  <a:lnTo>
                    <a:pt x="1961" y="96"/>
                  </a:lnTo>
                  <a:lnTo>
                    <a:pt x="1895" y="115"/>
                  </a:lnTo>
                  <a:lnTo>
                    <a:pt x="1761" y="157"/>
                  </a:lnTo>
                  <a:lnTo>
                    <a:pt x="1627" y="206"/>
                  </a:lnTo>
                  <a:lnTo>
                    <a:pt x="1491" y="260"/>
                  </a:lnTo>
                  <a:lnTo>
                    <a:pt x="1355" y="323"/>
                  </a:lnTo>
                  <a:lnTo>
                    <a:pt x="1217" y="391"/>
                  </a:lnTo>
                  <a:lnTo>
                    <a:pt x="1078" y="467"/>
                  </a:lnTo>
                  <a:lnTo>
                    <a:pt x="1010" y="504"/>
                  </a:lnTo>
                  <a:lnTo>
                    <a:pt x="943" y="544"/>
                  </a:lnTo>
                  <a:lnTo>
                    <a:pt x="810" y="628"/>
                  </a:lnTo>
                  <a:lnTo>
                    <a:pt x="674" y="717"/>
                  </a:lnTo>
                  <a:lnTo>
                    <a:pt x="606" y="764"/>
                  </a:lnTo>
                  <a:lnTo>
                    <a:pt x="539" y="814"/>
                  </a:lnTo>
                  <a:lnTo>
                    <a:pt x="424" y="896"/>
                  </a:lnTo>
                  <a:lnTo>
                    <a:pt x="311" y="985"/>
                  </a:lnTo>
                  <a:lnTo>
                    <a:pt x="195" y="1076"/>
                  </a:lnTo>
                  <a:lnTo>
                    <a:pt x="137" y="1123"/>
                  </a:lnTo>
                  <a:lnTo>
                    <a:pt x="81" y="1173"/>
                  </a:lnTo>
                  <a:lnTo>
                    <a:pt x="0" y="1241"/>
                  </a:lnTo>
                </a:path>
              </a:pathLst>
            </a:custGeom>
            <a:noFill/>
            <a:ln w="28575">
              <a:solidFill>
                <a:srgbClr val="00FF00"/>
              </a:solidFill>
              <a:round/>
              <a:headEnd/>
              <a:tailEnd/>
            </a:ln>
          </p:spPr>
          <p:txBody>
            <a:bodyPr/>
            <a:lstStyle/>
            <a:p>
              <a:endParaRPr lang="zh-CN" altLang="en-US"/>
            </a:p>
          </p:txBody>
        </p:sp>
      </p:grpSp>
      <p:sp>
        <p:nvSpPr>
          <p:cNvPr id="85"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86"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87"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88"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89"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90"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ontrols>
      <p:control spid="40962" name="ShockwaveFlash1" r:id="rId2" imgW="3754367" imgH="2821287"/>
    </p:controls>
  </p:cSld>
  <p:clrMapOvr>
    <a:masterClrMapping/>
  </p:clrMapOvr>
  <p:transition spd="med">
    <p:wipe dir="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3" descr="daijimaikuaitiaozhi"/>
          <p:cNvPicPr>
            <a:picLocks noChangeAspect="1" noChangeArrowheads="1"/>
          </p:cNvPicPr>
          <p:nvPr/>
        </p:nvPicPr>
        <p:blipFill>
          <a:blip r:embed="rId2" cstate="print"/>
          <a:srcRect b="7466"/>
          <a:stretch>
            <a:fillRect/>
          </a:stretch>
        </p:blipFill>
        <p:spPr bwMode="auto">
          <a:xfrm>
            <a:off x="2035175" y="1016000"/>
            <a:ext cx="6373813" cy="5653088"/>
          </a:xfrm>
          <a:prstGeom prst="rect">
            <a:avLst/>
          </a:prstGeom>
          <a:noFill/>
          <a:ln w="9525">
            <a:noFill/>
            <a:miter lim="800000"/>
            <a:headEnd/>
            <a:tailEnd/>
          </a:ln>
        </p:spPr>
      </p:pic>
      <p:sp>
        <p:nvSpPr>
          <p:cNvPr id="474116" name="Rectangle 4"/>
          <p:cNvSpPr>
            <a:spLocks noChangeArrowheads="1"/>
          </p:cNvSpPr>
          <p:nvPr/>
        </p:nvSpPr>
        <p:spPr bwMode="auto">
          <a:xfrm>
            <a:off x="1711325" y="393700"/>
            <a:ext cx="5221288" cy="457200"/>
          </a:xfrm>
          <a:prstGeom prst="rect">
            <a:avLst/>
          </a:prstGeom>
          <a:noFill/>
          <a:ln w="9525">
            <a:noFill/>
            <a:miter lim="800000"/>
          </a:ln>
        </p:spPr>
        <p:txBody>
          <a:bodyPr anchor="ctr">
            <a:spAutoFit/>
          </a:bodyPr>
          <a:lstStyle/>
          <a:p>
            <a:pPr>
              <a:lnSpc>
                <a:spcPct val="100000"/>
              </a:lnSpc>
              <a:defRPr/>
            </a:pPr>
            <a:r>
              <a:rPr lang="zh-CN" altLang="en-US">
                <a:solidFill>
                  <a:schemeClr val="tx1"/>
                </a:solidFill>
                <a:effectLst>
                  <a:outerShdw blurRad="38100" dist="38100" dir="2700000" algn="tl">
                    <a:srgbClr val="C0C0C0"/>
                  </a:outerShdw>
                </a:effectLst>
                <a:latin typeface="Arial" panose="020B0604020202020204" pitchFamily="34" charset="0"/>
                <a:ea typeface="楷体_GB2312" charset="-122"/>
              </a:rPr>
              <a:t>参考电压即调制波</a:t>
            </a:r>
            <a:r>
              <a:rPr lang="en-US" altLang="zh-CN" i="1">
                <a:solidFill>
                  <a:schemeClr val="tx1"/>
                </a:solidFill>
                <a:effectLst>
                  <a:outerShdw blurRad="38100" dist="38100" dir="2700000" algn="tl">
                    <a:srgbClr val="C0C0C0"/>
                  </a:outerShdw>
                </a:effectLst>
                <a:latin typeface="Times New Roman" panose="02020603050405020304" pitchFamily="18" charset="0"/>
                <a:ea typeface="楷体_GB2312" charset="-122"/>
              </a:rPr>
              <a:t>u</a:t>
            </a:r>
            <a:r>
              <a:rPr lang="en-US" altLang="zh-CN" i="1" baseline="-25000">
                <a:solidFill>
                  <a:schemeClr val="tx1"/>
                </a:solidFill>
                <a:effectLst>
                  <a:outerShdw blurRad="38100" dist="38100" dir="2700000" algn="tl">
                    <a:srgbClr val="C0C0C0"/>
                  </a:outerShdw>
                </a:effectLst>
                <a:latin typeface="Times New Roman" panose="02020603050405020304" pitchFamily="18" charset="0"/>
                <a:ea typeface="楷体_GB2312" charset="-122"/>
              </a:rPr>
              <a:t>ra</a:t>
            </a:r>
            <a:r>
              <a:rPr lang="en-US" altLang="zh-CN">
                <a:solidFill>
                  <a:schemeClr val="tx1"/>
                </a:solidFill>
                <a:effectLst>
                  <a:outerShdw blurRad="38100" dist="38100" dir="2700000" algn="tl">
                    <a:srgbClr val="C0C0C0"/>
                  </a:outerShdw>
                </a:effectLst>
                <a:latin typeface="Times New Roman" panose="02020603050405020304" pitchFamily="18" charset="0"/>
                <a:ea typeface="楷体_GB2312" charset="-122"/>
              </a:rPr>
              <a:t>,</a:t>
            </a:r>
            <a:r>
              <a:rPr lang="zh-CN" altLang="en-US">
                <a:solidFill>
                  <a:schemeClr val="tx1"/>
                </a:solidFill>
                <a:effectLst>
                  <a:outerShdw blurRad="38100" dist="38100" dir="2700000" algn="tl">
                    <a:srgbClr val="C0C0C0"/>
                  </a:outerShdw>
                </a:effectLst>
                <a:latin typeface="Comic Sans MS" panose="030F0702030302020204" pitchFamily="66" charset="0"/>
                <a:ea typeface="楷体_GB2312" charset="-122"/>
              </a:rPr>
              <a:t>三角波电压</a:t>
            </a:r>
            <a:r>
              <a:rPr lang="en-US" altLang="zh-CN" i="1">
                <a:solidFill>
                  <a:schemeClr val="tx1"/>
                </a:solidFill>
                <a:effectLst>
                  <a:outerShdw blurRad="38100" dist="38100" dir="2700000" algn="tl">
                    <a:srgbClr val="C0C0C0"/>
                  </a:outerShdw>
                </a:effectLst>
                <a:latin typeface="Times New Roman" panose="02020603050405020304" pitchFamily="18" charset="0"/>
                <a:ea typeface="楷体_GB2312" charset="-122"/>
              </a:rPr>
              <a:t>u</a:t>
            </a:r>
            <a:r>
              <a:rPr lang="en-US" altLang="zh-CN" i="1" baseline="-25000">
                <a:solidFill>
                  <a:schemeClr val="tx1"/>
                </a:solidFill>
                <a:effectLst>
                  <a:outerShdw blurRad="38100" dist="38100" dir="2700000" algn="tl">
                    <a:srgbClr val="C0C0C0"/>
                  </a:outerShdw>
                </a:effectLst>
                <a:latin typeface="Times New Roman" panose="02020603050405020304" pitchFamily="18" charset="0"/>
                <a:ea typeface="楷体_GB2312" charset="-122"/>
              </a:rPr>
              <a:t>t</a:t>
            </a:r>
            <a:endParaRPr lang="en-US" altLang="zh-CN" i="1">
              <a:solidFill>
                <a:schemeClr val="tx1"/>
              </a:solidFill>
              <a:effectLst>
                <a:outerShdw blurRad="38100" dist="38100" dir="2700000" algn="tl">
                  <a:srgbClr val="C0C0C0"/>
                </a:outerShdw>
              </a:effectLst>
              <a:latin typeface="Times New Roman" panose="02020603050405020304" pitchFamily="18" charset="0"/>
              <a:ea typeface="楷体_GB2312" charset="-122"/>
            </a:endParaRPr>
          </a:p>
        </p:txBody>
      </p:sp>
      <p:sp>
        <p:nvSpPr>
          <p:cNvPr id="123908" name="Rectangle 5"/>
          <p:cNvSpPr>
            <a:spLocks noChangeArrowheads="1"/>
          </p:cNvSpPr>
          <p:nvPr/>
        </p:nvSpPr>
        <p:spPr bwMode="auto">
          <a:xfrm>
            <a:off x="3857625" y="3832225"/>
            <a:ext cx="222250" cy="260350"/>
          </a:xfrm>
          <a:prstGeom prst="rect">
            <a:avLst/>
          </a:prstGeom>
          <a:noFill/>
          <a:ln w="9525">
            <a:noFill/>
            <a:miter lim="800000"/>
            <a:headEnd/>
            <a:tailEnd/>
          </a:ln>
        </p:spPr>
        <p:txBody>
          <a:bodyPr wrap="none" anchor="ctr">
            <a:spAutoFit/>
          </a:bodyPr>
          <a:lstStyle/>
          <a:p>
            <a:pPr>
              <a:lnSpc>
                <a:spcPct val="100000"/>
              </a:lnSpc>
            </a:pPr>
            <a:r>
              <a:rPr lang="zh-CN" altLang="en-US" sz="1100" b="0">
                <a:solidFill>
                  <a:schemeClr val="tx1"/>
                </a:solidFill>
                <a:latin typeface="Arial" pitchFamily="34" charset="0"/>
              </a:rPr>
              <a:t> </a:t>
            </a:r>
            <a:endParaRPr lang="zh-CN" altLang="en-US" sz="1800" b="0">
              <a:solidFill>
                <a:schemeClr val="tx1"/>
              </a:solidFill>
              <a:latin typeface="Arial" pitchFamily="34" charset="0"/>
            </a:endParaRPr>
          </a:p>
        </p:txBody>
      </p:sp>
      <p:sp>
        <p:nvSpPr>
          <p:cNvPr id="11"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2"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8" name="Picture 2"/>
          <p:cNvPicPr>
            <a:picLocks noChangeAspect="1" noChangeArrowheads="1"/>
          </p:cNvPicPr>
          <p:nvPr/>
        </p:nvPicPr>
        <p:blipFill>
          <a:blip r:embed="rId3" cstate="print"/>
          <a:srcRect/>
          <a:stretch>
            <a:fillRect/>
          </a:stretch>
        </p:blipFill>
        <p:spPr bwMode="auto">
          <a:xfrm>
            <a:off x="5892800" y="1252538"/>
            <a:ext cx="2665413" cy="1628775"/>
          </a:xfrm>
          <a:prstGeom prst="rect">
            <a:avLst/>
          </a:prstGeom>
          <a:noFill/>
          <a:ln w="9525">
            <a:noFill/>
            <a:miter lim="800000"/>
            <a:headEnd/>
            <a:tailEnd/>
          </a:ln>
        </p:spPr>
      </p:pic>
      <p:sp>
        <p:nvSpPr>
          <p:cNvPr id="41989" name="Line 3"/>
          <p:cNvSpPr>
            <a:spLocks noChangeShapeType="1"/>
          </p:cNvSpPr>
          <p:nvPr/>
        </p:nvSpPr>
        <p:spPr bwMode="auto">
          <a:xfrm>
            <a:off x="1933575" y="4437063"/>
            <a:ext cx="5040313" cy="0"/>
          </a:xfrm>
          <a:prstGeom prst="line">
            <a:avLst/>
          </a:prstGeom>
          <a:noFill/>
          <a:ln w="19050">
            <a:solidFill>
              <a:schemeClr val="tx1"/>
            </a:solidFill>
            <a:round/>
            <a:headEnd/>
            <a:tailEnd type="triangle" w="med" len="med"/>
          </a:ln>
        </p:spPr>
        <p:txBody>
          <a:bodyPr/>
          <a:lstStyle/>
          <a:p>
            <a:endParaRPr lang="zh-CN" altLang="en-US"/>
          </a:p>
        </p:txBody>
      </p:sp>
      <p:sp>
        <p:nvSpPr>
          <p:cNvPr id="41990" name="Freeform 5"/>
          <p:cNvSpPr>
            <a:spLocks noChangeArrowheads="1"/>
          </p:cNvSpPr>
          <p:nvPr/>
        </p:nvSpPr>
        <p:spPr bwMode="auto">
          <a:xfrm>
            <a:off x="2149475" y="3932238"/>
            <a:ext cx="4511675" cy="1008062"/>
          </a:xfrm>
          <a:custGeom>
            <a:avLst/>
            <a:gdLst>
              <a:gd name="T0" fmla="*/ 0 w 2842"/>
              <a:gd name="T1" fmla="*/ 318 h 635"/>
              <a:gd name="T2" fmla="*/ 680 w 2842"/>
              <a:gd name="T3" fmla="*/ 0 h 635"/>
              <a:gd name="T4" fmla="*/ 1361 w 2842"/>
              <a:gd name="T5" fmla="*/ 318 h 635"/>
              <a:gd name="T6" fmla="*/ 2041 w 2842"/>
              <a:gd name="T7" fmla="*/ 635 h 635"/>
              <a:gd name="T8" fmla="*/ 2721 w 2842"/>
              <a:gd name="T9" fmla="*/ 318 h 635"/>
              <a:gd name="T10" fmla="*/ 2767 w 2842"/>
              <a:gd name="T11" fmla="*/ 227 h 635"/>
              <a:gd name="T12" fmla="*/ 0 60000 65536"/>
              <a:gd name="T13" fmla="*/ 0 60000 65536"/>
              <a:gd name="T14" fmla="*/ 0 60000 65536"/>
              <a:gd name="T15" fmla="*/ 0 60000 65536"/>
              <a:gd name="T16" fmla="*/ 0 60000 65536"/>
              <a:gd name="T17" fmla="*/ 0 60000 65536"/>
              <a:gd name="T18" fmla="*/ 0 w 2842"/>
              <a:gd name="T19" fmla="*/ 0 h 635"/>
              <a:gd name="T20" fmla="*/ 2842 w 2842"/>
              <a:gd name="T21" fmla="*/ 635 h 635"/>
            </a:gdLst>
            <a:ahLst/>
            <a:cxnLst>
              <a:cxn ang="T12">
                <a:pos x="T0" y="T1"/>
              </a:cxn>
              <a:cxn ang="T13">
                <a:pos x="T2" y="T3"/>
              </a:cxn>
              <a:cxn ang="T14">
                <a:pos x="T4" y="T5"/>
              </a:cxn>
              <a:cxn ang="T15">
                <a:pos x="T6" y="T7"/>
              </a:cxn>
              <a:cxn ang="T16">
                <a:pos x="T8" y="T9"/>
              </a:cxn>
              <a:cxn ang="T17">
                <a:pos x="T10" y="T11"/>
              </a:cxn>
            </a:cxnLst>
            <a:rect l="T18" t="T19" r="T20" b="T21"/>
            <a:pathLst>
              <a:path w="2842" h="635">
                <a:moveTo>
                  <a:pt x="0" y="318"/>
                </a:moveTo>
                <a:cubicBezTo>
                  <a:pt x="226" y="159"/>
                  <a:pt x="453" y="0"/>
                  <a:pt x="680" y="0"/>
                </a:cubicBezTo>
                <a:cubicBezTo>
                  <a:pt x="907" y="0"/>
                  <a:pt x="1134" y="212"/>
                  <a:pt x="1361" y="318"/>
                </a:cubicBezTo>
                <a:cubicBezTo>
                  <a:pt x="1588" y="424"/>
                  <a:pt x="1814" y="635"/>
                  <a:pt x="2041" y="635"/>
                </a:cubicBezTo>
                <a:cubicBezTo>
                  <a:pt x="2268" y="635"/>
                  <a:pt x="2600" y="386"/>
                  <a:pt x="2721" y="318"/>
                </a:cubicBezTo>
                <a:cubicBezTo>
                  <a:pt x="2842" y="250"/>
                  <a:pt x="2759" y="242"/>
                  <a:pt x="2767" y="227"/>
                </a:cubicBezTo>
              </a:path>
            </a:pathLst>
          </a:custGeom>
          <a:noFill/>
          <a:ln w="28575">
            <a:solidFill>
              <a:srgbClr val="FF3300"/>
            </a:solidFill>
            <a:round/>
            <a:headEnd/>
            <a:tailEnd/>
          </a:ln>
        </p:spPr>
        <p:txBody>
          <a:bodyPr/>
          <a:lstStyle/>
          <a:p>
            <a:endParaRPr lang="zh-CN" altLang="en-US"/>
          </a:p>
        </p:txBody>
      </p:sp>
      <p:grpSp>
        <p:nvGrpSpPr>
          <p:cNvPr id="41991" name="Group 6"/>
          <p:cNvGrpSpPr>
            <a:grpSpLocks/>
          </p:cNvGrpSpPr>
          <p:nvPr/>
        </p:nvGrpSpPr>
        <p:grpSpPr bwMode="auto">
          <a:xfrm>
            <a:off x="2149475" y="3646488"/>
            <a:ext cx="4321175" cy="1511300"/>
            <a:chOff x="1474" y="1979"/>
            <a:chExt cx="2722" cy="953"/>
          </a:xfrm>
        </p:grpSpPr>
        <p:grpSp>
          <p:nvGrpSpPr>
            <p:cNvPr id="42075" name="Group 7"/>
            <p:cNvGrpSpPr>
              <a:grpSpLocks/>
            </p:cNvGrpSpPr>
            <p:nvPr/>
          </p:nvGrpSpPr>
          <p:grpSpPr bwMode="auto">
            <a:xfrm>
              <a:off x="1474" y="1979"/>
              <a:ext cx="363" cy="953"/>
              <a:chOff x="1927" y="2976"/>
              <a:chExt cx="363" cy="953"/>
            </a:xfrm>
          </p:grpSpPr>
          <p:sp>
            <p:nvSpPr>
              <p:cNvPr id="42108" name="Line 8"/>
              <p:cNvSpPr>
                <a:spLocks noChangeShapeType="1"/>
              </p:cNvSpPr>
              <p:nvPr/>
            </p:nvSpPr>
            <p:spPr bwMode="auto">
              <a:xfrm flipV="1">
                <a:off x="1927" y="2976"/>
                <a:ext cx="91" cy="499"/>
              </a:xfrm>
              <a:prstGeom prst="line">
                <a:avLst/>
              </a:prstGeom>
              <a:noFill/>
              <a:ln w="28575">
                <a:solidFill>
                  <a:srgbClr val="CC00FF"/>
                </a:solidFill>
                <a:round/>
                <a:headEnd/>
                <a:tailEnd/>
              </a:ln>
            </p:spPr>
            <p:txBody>
              <a:bodyPr/>
              <a:lstStyle/>
              <a:p>
                <a:endParaRPr lang="zh-CN" altLang="en-US"/>
              </a:p>
            </p:txBody>
          </p:sp>
          <p:sp>
            <p:nvSpPr>
              <p:cNvPr id="42109" name="Line 9"/>
              <p:cNvSpPr>
                <a:spLocks noChangeShapeType="1"/>
              </p:cNvSpPr>
              <p:nvPr/>
            </p:nvSpPr>
            <p:spPr bwMode="auto">
              <a:xfrm>
                <a:off x="2018" y="2976"/>
                <a:ext cx="91" cy="499"/>
              </a:xfrm>
              <a:prstGeom prst="line">
                <a:avLst/>
              </a:prstGeom>
              <a:noFill/>
              <a:ln w="28575">
                <a:solidFill>
                  <a:srgbClr val="CC00FF"/>
                </a:solidFill>
                <a:round/>
                <a:headEnd/>
                <a:tailEnd/>
              </a:ln>
            </p:spPr>
            <p:txBody>
              <a:bodyPr/>
              <a:lstStyle/>
              <a:p>
                <a:endParaRPr lang="zh-CN" altLang="en-US"/>
              </a:p>
            </p:txBody>
          </p:sp>
          <p:sp>
            <p:nvSpPr>
              <p:cNvPr id="42110" name="Line 10"/>
              <p:cNvSpPr>
                <a:spLocks noChangeShapeType="1"/>
              </p:cNvSpPr>
              <p:nvPr/>
            </p:nvSpPr>
            <p:spPr bwMode="auto">
              <a:xfrm>
                <a:off x="2109" y="3475"/>
                <a:ext cx="91" cy="454"/>
              </a:xfrm>
              <a:prstGeom prst="line">
                <a:avLst/>
              </a:prstGeom>
              <a:noFill/>
              <a:ln w="28575">
                <a:solidFill>
                  <a:srgbClr val="CC00FF"/>
                </a:solidFill>
                <a:round/>
                <a:headEnd/>
                <a:tailEnd/>
              </a:ln>
            </p:spPr>
            <p:txBody>
              <a:bodyPr/>
              <a:lstStyle/>
              <a:p>
                <a:endParaRPr lang="zh-CN" altLang="en-US"/>
              </a:p>
            </p:txBody>
          </p:sp>
          <p:sp>
            <p:nvSpPr>
              <p:cNvPr id="42111" name="Line 11"/>
              <p:cNvSpPr>
                <a:spLocks noChangeShapeType="1"/>
              </p:cNvSpPr>
              <p:nvPr/>
            </p:nvSpPr>
            <p:spPr bwMode="auto">
              <a:xfrm flipV="1">
                <a:off x="2200" y="3475"/>
                <a:ext cx="90" cy="454"/>
              </a:xfrm>
              <a:prstGeom prst="line">
                <a:avLst/>
              </a:prstGeom>
              <a:noFill/>
              <a:ln w="28575">
                <a:solidFill>
                  <a:srgbClr val="CC00FF"/>
                </a:solidFill>
                <a:round/>
                <a:headEnd/>
                <a:tailEnd/>
              </a:ln>
            </p:spPr>
            <p:txBody>
              <a:bodyPr/>
              <a:lstStyle/>
              <a:p>
                <a:endParaRPr lang="zh-CN" altLang="en-US"/>
              </a:p>
            </p:txBody>
          </p:sp>
        </p:grpSp>
        <p:grpSp>
          <p:nvGrpSpPr>
            <p:cNvPr id="42076" name="Group 12"/>
            <p:cNvGrpSpPr>
              <a:grpSpLocks/>
            </p:cNvGrpSpPr>
            <p:nvPr/>
          </p:nvGrpSpPr>
          <p:grpSpPr bwMode="auto">
            <a:xfrm>
              <a:off x="1837" y="1979"/>
              <a:ext cx="363" cy="953"/>
              <a:chOff x="1927" y="2976"/>
              <a:chExt cx="363" cy="953"/>
            </a:xfrm>
          </p:grpSpPr>
          <p:sp>
            <p:nvSpPr>
              <p:cNvPr id="42104" name="Line 13"/>
              <p:cNvSpPr>
                <a:spLocks noChangeShapeType="1"/>
              </p:cNvSpPr>
              <p:nvPr/>
            </p:nvSpPr>
            <p:spPr bwMode="auto">
              <a:xfrm flipV="1">
                <a:off x="1927" y="2976"/>
                <a:ext cx="91" cy="499"/>
              </a:xfrm>
              <a:prstGeom prst="line">
                <a:avLst/>
              </a:prstGeom>
              <a:noFill/>
              <a:ln w="28575">
                <a:solidFill>
                  <a:srgbClr val="CC00FF"/>
                </a:solidFill>
                <a:round/>
                <a:headEnd/>
                <a:tailEnd/>
              </a:ln>
            </p:spPr>
            <p:txBody>
              <a:bodyPr/>
              <a:lstStyle/>
              <a:p>
                <a:endParaRPr lang="zh-CN" altLang="en-US"/>
              </a:p>
            </p:txBody>
          </p:sp>
          <p:sp>
            <p:nvSpPr>
              <p:cNvPr id="42105" name="Line 14"/>
              <p:cNvSpPr>
                <a:spLocks noChangeShapeType="1"/>
              </p:cNvSpPr>
              <p:nvPr/>
            </p:nvSpPr>
            <p:spPr bwMode="auto">
              <a:xfrm>
                <a:off x="2018" y="2976"/>
                <a:ext cx="91" cy="499"/>
              </a:xfrm>
              <a:prstGeom prst="line">
                <a:avLst/>
              </a:prstGeom>
              <a:noFill/>
              <a:ln w="28575">
                <a:solidFill>
                  <a:srgbClr val="CC00FF"/>
                </a:solidFill>
                <a:round/>
                <a:headEnd/>
                <a:tailEnd/>
              </a:ln>
            </p:spPr>
            <p:txBody>
              <a:bodyPr/>
              <a:lstStyle/>
              <a:p>
                <a:endParaRPr lang="zh-CN" altLang="en-US"/>
              </a:p>
            </p:txBody>
          </p:sp>
          <p:sp>
            <p:nvSpPr>
              <p:cNvPr id="42106" name="Line 15"/>
              <p:cNvSpPr>
                <a:spLocks noChangeShapeType="1"/>
              </p:cNvSpPr>
              <p:nvPr/>
            </p:nvSpPr>
            <p:spPr bwMode="auto">
              <a:xfrm>
                <a:off x="2109" y="3475"/>
                <a:ext cx="91" cy="454"/>
              </a:xfrm>
              <a:prstGeom prst="line">
                <a:avLst/>
              </a:prstGeom>
              <a:noFill/>
              <a:ln w="28575">
                <a:solidFill>
                  <a:srgbClr val="CC00FF"/>
                </a:solidFill>
                <a:round/>
                <a:headEnd/>
                <a:tailEnd/>
              </a:ln>
            </p:spPr>
            <p:txBody>
              <a:bodyPr/>
              <a:lstStyle/>
              <a:p>
                <a:endParaRPr lang="zh-CN" altLang="en-US"/>
              </a:p>
            </p:txBody>
          </p:sp>
          <p:sp>
            <p:nvSpPr>
              <p:cNvPr id="42107" name="Line 16"/>
              <p:cNvSpPr>
                <a:spLocks noChangeShapeType="1"/>
              </p:cNvSpPr>
              <p:nvPr/>
            </p:nvSpPr>
            <p:spPr bwMode="auto">
              <a:xfrm flipV="1">
                <a:off x="2200" y="3475"/>
                <a:ext cx="90" cy="454"/>
              </a:xfrm>
              <a:prstGeom prst="line">
                <a:avLst/>
              </a:prstGeom>
              <a:noFill/>
              <a:ln w="28575">
                <a:solidFill>
                  <a:srgbClr val="CC00FF"/>
                </a:solidFill>
                <a:round/>
                <a:headEnd/>
                <a:tailEnd/>
              </a:ln>
            </p:spPr>
            <p:txBody>
              <a:bodyPr/>
              <a:lstStyle/>
              <a:p>
                <a:endParaRPr lang="zh-CN" altLang="en-US"/>
              </a:p>
            </p:txBody>
          </p:sp>
        </p:grpSp>
        <p:grpSp>
          <p:nvGrpSpPr>
            <p:cNvPr id="42077" name="Group 17"/>
            <p:cNvGrpSpPr>
              <a:grpSpLocks/>
            </p:cNvGrpSpPr>
            <p:nvPr/>
          </p:nvGrpSpPr>
          <p:grpSpPr bwMode="auto">
            <a:xfrm>
              <a:off x="2199" y="1979"/>
              <a:ext cx="363" cy="953"/>
              <a:chOff x="1927" y="2976"/>
              <a:chExt cx="363" cy="953"/>
            </a:xfrm>
          </p:grpSpPr>
          <p:sp>
            <p:nvSpPr>
              <p:cNvPr id="42100" name="Line 18"/>
              <p:cNvSpPr>
                <a:spLocks noChangeShapeType="1"/>
              </p:cNvSpPr>
              <p:nvPr/>
            </p:nvSpPr>
            <p:spPr bwMode="auto">
              <a:xfrm flipV="1">
                <a:off x="1927" y="2976"/>
                <a:ext cx="91" cy="499"/>
              </a:xfrm>
              <a:prstGeom prst="line">
                <a:avLst/>
              </a:prstGeom>
              <a:noFill/>
              <a:ln w="28575">
                <a:solidFill>
                  <a:srgbClr val="CC00FF"/>
                </a:solidFill>
                <a:round/>
                <a:headEnd/>
                <a:tailEnd/>
              </a:ln>
            </p:spPr>
            <p:txBody>
              <a:bodyPr/>
              <a:lstStyle/>
              <a:p>
                <a:endParaRPr lang="zh-CN" altLang="en-US"/>
              </a:p>
            </p:txBody>
          </p:sp>
          <p:sp>
            <p:nvSpPr>
              <p:cNvPr id="42101" name="Line 19"/>
              <p:cNvSpPr>
                <a:spLocks noChangeShapeType="1"/>
              </p:cNvSpPr>
              <p:nvPr/>
            </p:nvSpPr>
            <p:spPr bwMode="auto">
              <a:xfrm>
                <a:off x="2018" y="2976"/>
                <a:ext cx="91" cy="499"/>
              </a:xfrm>
              <a:prstGeom prst="line">
                <a:avLst/>
              </a:prstGeom>
              <a:noFill/>
              <a:ln w="28575">
                <a:solidFill>
                  <a:srgbClr val="CC00FF"/>
                </a:solidFill>
                <a:round/>
                <a:headEnd/>
                <a:tailEnd/>
              </a:ln>
            </p:spPr>
            <p:txBody>
              <a:bodyPr/>
              <a:lstStyle/>
              <a:p>
                <a:endParaRPr lang="zh-CN" altLang="en-US"/>
              </a:p>
            </p:txBody>
          </p:sp>
          <p:sp>
            <p:nvSpPr>
              <p:cNvPr id="42102" name="Line 20"/>
              <p:cNvSpPr>
                <a:spLocks noChangeShapeType="1"/>
              </p:cNvSpPr>
              <p:nvPr/>
            </p:nvSpPr>
            <p:spPr bwMode="auto">
              <a:xfrm>
                <a:off x="2109" y="3475"/>
                <a:ext cx="91" cy="454"/>
              </a:xfrm>
              <a:prstGeom prst="line">
                <a:avLst/>
              </a:prstGeom>
              <a:noFill/>
              <a:ln w="28575">
                <a:solidFill>
                  <a:srgbClr val="CC00FF"/>
                </a:solidFill>
                <a:round/>
                <a:headEnd/>
                <a:tailEnd/>
              </a:ln>
            </p:spPr>
            <p:txBody>
              <a:bodyPr/>
              <a:lstStyle/>
              <a:p>
                <a:endParaRPr lang="zh-CN" altLang="en-US"/>
              </a:p>
            </p:txBody>
          </p:sp>
          <p:sp>
            <p:nvSpPr>
              <p:cNvPr id="42103" name="Line 21"/>
              <p:cNvSpPr>
                <a:spLocks noChangeShapeType="1"/>
              </p:cNvSpPr>
              <p:nvPr/>
            </p:nvSpPr>
            <p:spPr bwMode="auto">
              <a:xfrm flipV="1">
                <a:off x="2200" y="3475"/>
                <a:ext cx="90" cy="454"/>
              </a:xfrm>
              <a:prstGeom prst="line">
                <a:avLst/>
              </a:prstGeom>
              <a:noFill/>
              <a:ln w="28575">
                <a:solidFill>
                  <a:srgbClr val="CC00FF"/>
                </a:solidFill>
                <a:round/>
                <a:headEnd/>
                <a:tailEnd/>
              </a:ln>
            </p:spPr>
            <p:txBody>
              <a:bodyPr/>
              <a:lstStyle/>
              <a:p>
                <a:endParaRPr lang="zh-CN" altLang="en-US"/>
              </a:p>
            </p:txBody>
          </p:sp>
        </p:grpSp>
        <p:grpSp>
          <p:nvGrpSpPr>
            <p:cNvPr id="42078" name="Group 22"/>
            <p:cNvGrpSpPr>
              <a:grpSpLocks/>
            </p:cNvGrpSpPr>
            <p:nvPr/>
          </p:nvGrpSpPr>
          <p:grpSpPr bwMode="auto">
            <a:xfrm>
              <a:off x="2562" y="1979"/>
              <a:ext cx="363" cy="953"/>
              <a:chOff x="1927" y="2976"/>
              <a:chExt cx="363" cy="953"/>
            </a:xfrm>
          </p:grpSpPr>
          <p:sp>
            <p:nvSpPr>
              <p:cNvPr id="42096" name="Line 23"/>
              <p:cNvSpPr>
                <a:spLocks noChangeShapeType="1"/>
              </p:cNvSpPr>
              <p:nvPr/>
            </p:nvSpPr>
            <p:spPr bwMode="auto">
              <a:xfrm flipV="1">
                <a:off x="1927" y="2976"/>
                <a:ext cx="91" cy="499"/>
              </a:xfrm>
              <a:prstGeom prst="line">
                <a:avLst/>
              </a:prstGeom>
              <a:noFill/>
              <a:ln w="28575">
                <a:solidFill>
                  <a:srgbClr val="CC00FF"/>
                </a:solidFill>
                <a:round/>
                <a:headEnd/>
                <a:tailEnd/>
              </a:ln>
            </p:spPr>
            <p:txBody>
              <a:bodyPr/>
              <a:lstStyle/>
              <a:p>
                <a:endParaRPr lang="zh-CN" altLang="en-US"/>
              </a:p>
            </p:txBody>
          </p:sp>
          <p:sp>
            <p:nvSpPr>
              <p:cNvPr id="42097" name="Line 24"/>
              <p:cNvSpPr>
                <a:spLocks noChangeShapeType="1"/>
              </p:cNvSpPr>
              <p:nvPr/>
            </p:nvSpPr>
            <p:spPr bwMode="auto">
              <a:xfrm>
                <a:off x="2018" y="2976"/>
                <a:ext cx="91" cy="499"/>
              </a:xfrm>
              <a:prstGeom prst="line">
                <a:avLst/>
              </a:prstGeom>
              <a:noFill/>
              <a:ln w="28575">
                <a:solidFill>
                  <a:srgbClr val="CC00FF"/>
                </a:solidFill>
                <a:round/>
                <a:headEnd/>
                <a:tailEnd/>
              </a:ln>
            </p:spPr>
            <p:txBody>
              <a:bodyPr/>
              <a:lstStyle/>
              <a:p>
                <a:endParaRPr lang="zh-CN" altLang="en-US"/>
              </a:p>
            </p:txBody>
          </p:sp>
          <p:sp>
            <p:nvSpPr>
              <p:cNvPr id="42098" name="Line 25"/>
              <p:cNvSpPr>
                <a:spLocks noChangeShapeType="1"/>
              </p:cNvSpPr>
              <p:nvPr/>
            </p:nvSpPr>
            <p:spPr bwMode="auto">
              <a:xfrm>
                <a:off x="2109" y="3475"/>
                <a:ext cx="91" cy="454"/>
              </a:xfrm>
              <a:prstGeom prst="line">
                <a:avLst/>
              </a:prstGeom>
              <a:noFill/>
              <a:ln w="28575">
                <a:solidFill>
                  <a:srgbClr val="CC00FF"/>
                </a:solidFill>
                <a:round/>
                <a:headEnd/>
                <a:tailEnd/>
              </a:ln>
            </p:spPr>
            <p:txBody>
              <a:bodyPr/>
              <a:lstStyle/>
              <a:p>
                <a:endParaRPr lang="zh-CN" altLang="en-US"/>
              </a:p>
            </p:txBody>
          </p:sp>
          <p:sp>
            <p:nvSpPr>
              <p:cNvPr id="42099" name="Line 26"/>
              <p:cNvSpPr>
                <a:spLocks noChangeShapeType="1"/>
              </p:cNvSpPr>
              <p:nvPr/>
            </p:nvSpPr>
            <p:spPr bwMode="auto">
              <a:xfrm flipV="1">
                <a:off x="2200" y="3475"/>
                <a:ext cx="90" cy="454"/>
              </a:xfrm>
              <a:prstGeom prst="line">
                <a:avLst/>
              </a:prstGeom>
              <a:noFill/>
              <a:ln w="28575">
                <a:solidFill>
                  <a:srgbClr val="CC00FF"/>
                </a:solidFill>
                <a:round/>
                <a:headEnd/>
                <a:tailEnd/>
              </a:ln>
            </p:spPr>
            <p:txBody>
              <a:bodyPr/>
              <a:lstStyle/>
              <a:p>
                <a:endParaRPr lang="zh-CN" altLang="en-US"/>
              </a:p>
            </p:txBody>
          </p:sp>
        </p:grpSp>
        <p:grpSp>
          <p:nvGrpSpPr>
            <p:cNvPr id="42079" name="Group 27"/>
            <p:cNvGrpSpPr>
              <a:grpSpLocks/>
            </p:cNvGrpSpPr>
            <p:nvPr/>
          </p:nvGrpSpPr>
          <p:grpSpPr bwMode="auto">
            <a:xfrm>
              <a:off x="2925" y="1979"/>
              <a:ext cx="363" cy="953"/>
              <a:chOff x="1927" y="2976"/>
              <a:chExt cx="363" cy="953"/>
            </a:xfrm>
          </p:grpSpPr>
          <p:sp>
            <p:nvSpPr>
              <p:cNvPr id="42092" name="Line 28"/>
              <p:cNvSpPr>
                <a:spLocks noChangeShapeType="1"/>
              </p:cNvSpPr>
              <p:nvPr/>
            </p:nvSpPr>
            <p:spPr bwMode="auto">
              <a:xfrm flipV="1">
                <a:off x="1927" y="2976"/>
                <a:ext cx="91" cy="499"/>
              </a:xfrm>
              <a:prstGeom prst="line">
                <a:avLst/>
              </a:prstGeom>
              <a:noFill/>
              <a:ln w="28575">
                <a:solidFill>
                  <a:srgbClr val="CC00FF"/>
                </a:solidFill>
                <a:round/>
                <a:headEnd/>
                <a:tailEnd/>
              </a:ln>
            </p:spPr>
            <p:txBody>
              <a:bodyPr/>
              <a:lstStyle/>
              <a:p>
                <a:endParaRPr lang="zh-CN" altLang="en-US"/>
              </a:p>
            </p:txBody>
          </p:sp>
          <p:sp>
            <p:nvSpPr>
              <p:cNvPr id="42093" name="Line 29"/>
              <p:cNvSpPr>
                <a:spLocks noChangeShapeType="1"/>
              </p:cNvSpPr>
              <p:nvPr/>
            </p:nvSpPr>
            <p:spPr bwMode="auto">
              <a:xfrm>
                <a:off x="2018" y="2976"/>
                <a:ext cx="91" cy="499"/>
              </a:xfrm>
              <a:prstGeom prst="line">
                <a:avLst/>
              </a:prstGeom>
              <a:noFill/>
              <a:ln w="28575">
                <a:solidFill>
                  <a:srgbClr val="CC00FF"/>
                </a:solidFill>
                <a:round/>
                <a:headEnd/>
                <a:tailEnd/>
              </a:ln>
            </p:spPr>
            <p:txBody>
              <a:bodyPr/>
              <a:lstStyle/>
              <a:p>
                <a:endParaRPr lang="zh-CN" altLang="en-US"/>
              </a:p>
            </p:txBody>
          </p:sp>
          <p:sp>
            <p:nvSpPr>
              <p:cNvPr id="42094" name="Line 30"/>
              <p:cNvSpPr>
                <a:spLocks noChangeShapeType="1"/>
              </p:cNvSpPr>
              <p:nvPr/>
            </p:nvSpPr>
            <p:spPr bwMode="auto">
              <a:xfrm>
                <a:off x="2109" y="3475"/>
                <a:ext cx="91" cy="454"/>
              </a:xfrm>
              <a:prstGeom prst="line">
                <a:avLst/>
              </a:prstGeom>
              <a:noFill/>
              <a:ln w="28575">
                <a:solidFill>
                  <a:srgbClr val="CC00FF"/>
                </a:solidFill>
                <a:round/>
                <a:headEnd/>
                <a:tailEnd/>
              </a:ln>
            </p:spPr>
            <p:txBody>
              <a:bodyPr/>
              <a:lstStyle/>
              <a:p>
                <a:endParaRPr lang="zh-CN" altLang="en-US"/>
              </a:p>
            </p:txBody>
          </p:sp>
          <p:sp>
            <p:nvSpPr>
              <p:cNvPr id="42095" name="Line 31"/>
              <p:cNvSpPr>
                <a:spLocks noChangeShapeType="1"/>
              </p:cNvSpPr>
              <p:nvPr/>
            </p:nvSpPr>
            <p:spPr bwMode="auto">
              <a:xfrm flipV="1">
                <a:off x="2200" y="3475"/>
                <a:ext cx="90" cy="454"/>
              </a:xfrm>
              <a:prstGeom prst="line">
                <a:avLst/>
              </a:prstGeom>
              <a:noFill/>
              <a:ln w="28575">
                <a:solidFill>
                  <a:srgbClr val="CC00FF"/>
                </a:solidFill>
                <a:round/>
                <a:headEnd/>
                <a:tailEnd/>
              </a:ln>
            </p:spPr>
            <p:txBody>
              <a:bodyPr/>
              <a:lstStyle/>
              <a:p>
                <a:endParaRPr lang="zh-CN" altLang="en-US"/>
              </a:p>
            </p:txBody>
          </p:sp>
        </p:grpSp>
        <p:grpSp>
          <p:nvGrpSpPr>
            <p:cNvPr id="42080" name="Group 32"/>
            <p:cNvGrpSpPr>
              <a:grpSpLocks/>
            </p:cNvGrpSpPr>
            <p:nvPr/>
          </p:nvGrpSpPr>
          <p:grpSpPr bwMode="auto">
            <a:xfrm>
              <a:off x="3288" y="1979"/>
              <a:ext cx="363" cy="953"/>
              <a:chOff x="1927" y="2976"/>
              <a:chExt cx="363" cy="953"/>
            </a:xfrm>
          </p:grpSpPr>
          <p:sp>
            <p:nvSpPr>
              <p:cNvPr id="42088" name="Line 33"/>
              <p:cNvSpPr>
                <a:spLocks noChangeShapeType="1"/>
              </p:cNvSpPr>
              <p:nvPr/>
            </p:nvSpPr>
            <p:spPr bwMode="auto">
              <a:xfrm flipV="1">
                <a:off x="1927" y="2976"/>
                <a:ext cx="91" cy="499"/>
              </a:xfrm>
              <a:prstGeom prst="line">
                <a:avLst/>
              </a:prstGeom>
              <a:noFill/>
              <a:ln w="28575">
                <a:solidFill>
                  <a:srgbClr val="CC00FF"/>
                </a:solidFill>
                <a:round/>
                <a:headEnd/>
                <a:tailEnd/>
              </a:ln>
            </p:spPr>
            <p:txBody>
              <a:bodyPr/>
              <a:lstStyle/>
              <a:p>
                <a:endParaRPr lang="zh-CN" altLang="en-US"/>
              </a:p>
            </p:txBody>
          </p:sp>
          <p:sp>
            <p:nvSpPr>
              <p:cNvPr id="42089" name="Line 34"/>
              <p:cNvSpPr>
                <a:spLocks noChangeShapeType="1"/>
              </p:cNvSpPr>
              <p:nvPr/>
            </p:nvSpPr>
            <p:spPr bwMode="auto">
              <a:xfrm>
                <a:off x="2018" y="2976"/>
                <a:ext cx="91" cy="499"/>
              </a:xfrm>
              <a:prstGeom prst="line">
                <a:avLst/>
              </a:prstGeom>
              <a:noFill/>
              <a:ln w="28575">
                <a:solidFill>
                  <a:srgbClr val="CC00FF"/>
                </a:solidFill>
                <a:round/>
                <a:headEnd/>
                <a:tailEnd/>
              </a:ln>
            </p:spPr>
            <p:txBody>
              <a:bodyPr/>
              <a:lstStyle/>
              <a:p>
                <a:endParaRPr lang="zh-CN" altLang="en-US"/>
              </a:p>
            </p:txBody>
          </p:sp>
          <p:sp>
            <p:nvSpPr>
              <p:cNvPr id="42090" name="Line 35"/>
              <p:cNvSpPr>
                <a:spLocks noChangeShapeType="1"/>
              </p:cNvSpPr>
              <p:nvPr/>
            </p:nvSpPr>
            <p:spPr bwMode="auto">
              <a:xfrm>
                <a:off x="2109" y="3475"/>
                <a:ext cx="91" cy="454"/>
              </a:xfrm>
              <a:prstGeom prst="line">
                <a:avLst/>
              </a:prstGeom>
              <a:noFill/>
              <a:ln w="28575">
                <a:solidFill>
                  <a:srgbClr val="CC00FF"/>
                </a:solidFill>
                <a:round/>
                <a:headEnd/>
                <a:tailEnd/>
              </a:ln>
            </p:spPr>
            <p:txBody>
              <a:bodyPr/>
              <a:lstStyle/>
              <a:p>
                <a:endParaRPr lang="zh-CN" altLang="en-US"/>
              </a:p>
            </p:txBody>
          </p:sp>
          <p:sp>
            <p:nvSpPr>
              <p:cNvPr id="42091" name="Line 36"/>
              <p:cNvSpPr>
                <a:spLocks noChangeShapeType="1"/>
              </p:cNvSpPr>
              <p:nvPr/>
            </p:nvSpPr>
            <p:spPr bwMode="auto">
              <a:xfrm flipV="1">
                <a:off x="2200" y="3475"/>
                <a:ext cx="90" cy="454"/>
              </a:xfrm>
              <a:prstGeom prst="line">
                <a:avLst/>
              </a:prstGeom>
              <a:noFill/>
              <a:ln w="28575">
                <a:solidFill>
                  <a:srgbClr val="CC00FF"/>
                </a:solidFill>
                <a:round/>
                <a:headEnd/>
                <a:tailEnd/>
              </a:ln>
            </p:spPr>
            <p:txBody>
              <a:bodyPr/>
              <a:lstStyle/>
              <a:p>
                <a:endParaRPr lang="zh-CN" altLang="en-US"/>
              </a:p>
            </p:txBody>
          </p:sp>
        </p:grpSp>
        <p:grpSp>
          <p:nvGrpSpPr>
            <p:cNvPr id="42081" name="Group 37"/>
            <p:cNvGrpSpPr>
              <a:grpSpLocks/>
            </p:cNvGrpSpPr>
            <p:nvPr/>
          </p:nvGrpSpPr>
          <p:grpSpPr bwMode="auto">
            <a:xfrm>
              <a:off x="3651" y="1979"/>
              <a:ext cx="363" cy="953"/>
              <a:chOff x="1927" y="2976"/>
              <a:chExt cx="363" cy="953"/>
            </a:xfrm>
          </p:grpSpPr>
          <p:sp>
            <p:nvSpPr>
              <p:cNvPr id="42084" name="Line 38"/>
              <p:cNvSpPr>
                <a:spLocks noChangeShapeType="1"/>
              </p:cNvSpPr>
              <p:nvPr/>
            </p:nvSpPr>
            <p:spPr bwMode="auto">
              <a:xfrm flipV="1">
                <a:off x="1927" y="2976"/>
                <a:ext cx="91" cy="499"/>
              </a:xfrm>
              <a:prstGeom prst="line">
                <a:avLst/>
              </a:prstGeom>
              <a:noFill/>
              <a:ln w="28575">
                <a:solidFill>
                  <a:srgbClr val="CC00FF"/>
                </a:solidFill>
                <a:round/>
                <a:headEnd/>
                <a:tailEnd/>
              </a:ln>
            </p:spPr>
            <p:txBody>
              <a:bodyPr/>
              <a:lstStyle/>
              <a:p>
                <a:endParaRPr lang="zh-CN" altLang="en-US"/>
              </a:p>
            </p:txBody>
          </p:sp>
          <p:sp>
            <p:nvSpPr>
              <p:cNvPr id="42085" name="Line 39"/>
              <p:cNvSpPr>
                <a:spLocks noChangeShapeType="1"/>
              </p:cNvSpPr>
              <p:nvPr/>
            </p:nvSpPr>
            <p:spPr bwMode="auto">
              <a:xfrm>
                <a:off x="2018" y="2976"/>
                <a:ext cx="91" cy="499"/>
              </a:xfrm>
              <a:prstGeom prst="line">
                <a:avLst/>
              </a:prstGeom>
              <a:noFill/>
              <a:ln w="28575">
                <a:solidFill>
                  <a:srgbClr val="CC00FF"/>
                </a:solidFill>
                <a:round/>
                <a:headEnd/>
                <a:tailEnd/>
              </a:ln>
            </p:spPr>
            <p:txBody>
              <a:bodyPr/>
              <a:lstStyle/>
              <a:p>
                <a:endParaRPr lang="zh-CN" altLang="en-US"/>
              </a:p>
            </p:txBody>
          </p:sp>
          <p:sp>
            <p:nvSpPr>
              <p:cNvPr id="42086" name="Line 40"/>
              <p:cNvSpPr>
                <a:spLocks noChangeShapeType="1"/>
              </p:cNvSpPr>
              <p:nvPr/>
            </p:nvSpPr>
            <p:spPr bwMode="auto">
              <a:xfrm>
                <a:off x="2109" y="3475"/>
                <a:ext cx="91" cy="454"/>
              </a:xfrm>
              <a:prstGeom prst="line">
                <a:avLst/>
              </a:prstGeom>
              <a:noFill/>
              <a:ln w="28575">
                <a:solidFill>
                  <a:srgbClr val="CC00FF"/>
                </a:solidFill>
                <a:round/>
                <a:headEnd/>
                <a:tailEnd/>
              </a:ln>
            </p:spPr>
            <p:txBody>
              <a:bodyPr/>
              <a:lstStyle/>
              <a:p>
                <a:endParaRPr lang="zh-CN" altLang="en-US"/>
              </a:p>
            </p:txBody>
          </p:sp>
          <p:sp>
            <p:nvSpPr>
              <p:cNvPr id="42087" name="Line 41"/>
              <p:cNvSpPr>
                <a:spLocks noChangeShapeType="1"/>
              </p:cNvSpPr>
              <p:nvPr/>
            </p:nvSpPr>
            <p:spPr bwMode="auto">
              <a:xfrm flipV="1">
                <a:off x="2200" y="3475"/>
                <a:ext cx="90" cy="454"/>
              </a:xfrm>
              <a:prstGeom prst="line">
                <a:avLst/>
              </a:prstGeom>
              <a:noFill/>
              <a:ln w="28575">
                <a:solidFill>
                  <a:srgbClr val="CC00FF"/>
                </a:solidFill>
                <a:round/>
                <a:headEnd/>
                <a:tailEnd/>
              </a:ln>
            </p:spPr>
            <p:txBody>
              <a:bodyPr/>
              <a:lstStyle/>
              <a:p>
                <a:endParaRPr lang="zh-CN" altLang="en-US"/>
              </a:p>
            </p:txBody>
          </p:sp>
        </p:grpSp>
        <p:sp>
          <p:nvSpPr>
            <p:cNvPr id="42082" name="Line 42"/>
            <p:cNvSpPr>
              <a:spLocks noChangeShapeType="1"/>
            </p:cNvSpPr>
            <p:nvPr/>
          </p:nvSpPr>
          <p:spPr bwMode="auto">
            <a:xfrm flipV="1">
              <a:off x="4014" y="2024"/>
              <a:ext cx="91" cy="499"/>
            </a:xfrm>
            <a:prstGeom prst="line">
              <a:avLst/>
            </a:prstGeom>
            <a:noFill/>
            <a:ln w="28575">
              <a:solidFill>
                <a:srgbClr val="CC00FF"/>
              </a:solidFill>
              <a:round/>
              <a:headEnd/>
              <a:tailEnd/>
            </a:ln>
          </p:spPr>
          <p:txBody>
            <a:bodyPr/>
            <a:lstStyle/>
            <a:p>
              <a:endParaRPr lang="zh-CN" altLang="en-US"/>
            </a:p>
          </p:txBody>
        </p:sp>
        <p:sp>
          <p:nvSpPr>
            <p:cNvPr id="42083" name="Line 43"/>
            <p:cNvSpPr>
              <a:spLocks noChangeShapeType="1"/>
            </p:cNvSpPr>
            <p:nvPr/>
          </p:nvSpPr>
          <p:spPr bwMode="auto">
            <a:xfrm>
              <a:off x="4105" y="2024"/>
              <a:ext cx="91" cy="499"/>
            </a:xfrm>
            <a:prstGeom prst="line">
              <a:avLst/>
            </a:prstGeom>
            <a:noFill/>
            <a:ln w="28575">
              <a:solidFill>
                <a:srgbClr val="CC00FF"/>
              </a:solidFill>
              <a:round/>
              <a:headEnd/>
              <a:tailEnd/>
            </a:ln>
          </p:spPr>
          <p:txBody>
            <a:bodyPr/>
            <a:lstStyle/>
            <a:p>
              <a:endParaRPr lang="zh-CN" altLang="en-US"/>
            </a:p>
          </p:txBody>
        </p:sp>
      </p:grpSp>
      <p:grpSp>
        <p:nvGrpSpPr>
          <p:cNvPr id="10" name="Group 44"/>
          <p:cNvGrpSpPr>
            <a:grpSpLocks/>
          </p:cNvGrpSpPr>
          <p:nvPr/>
        </p:nvGrpSpPr>
        <p:grpSpPr bwMode="auto">
          <a:xfrm>
            <a:off x="1860550" y="5230813"/>
            <a:ext cx="5113338" cy="1365250"/>
            <a:chOff x="1247" y="3159"/>
            <a:chExt cx="3221" cy="861"/>
          </a:xfrm>
        </p:grpSpPr>
        <p:sp>
          <p:nvSpPr>
            <p:cNvPr id="42073" name="Line 45"/>
            <p:cNvSpPr>
              <a:spLocks noChangeShapeType="1"/>
            </p:cNvSpPr>
            <p:nvPr/>
          </p:nvSpPr>
          <p:spPr bwMode="auto">
            <a:xfrm flipV="1">
              <a:off x="1429" y="3159"/>
              <a:ext cx="0" cy="861"/>
            </a:xfrm>
            <a:prstGeom prst="line">
              <a:avLst/>
            </a:prstGeom>
            <a:noFill/>
            <a:ln w="9525">
              <a:solidFill>
                <a:schemeClr val="tx1"/>
              </a:solidFill>
              <a:round/>
              <a:headEnd/>
              <a:tailEnd type="triangle" w="med" len="med"/>
            </a:ln>
          </p:spPr>
          <p:txBody>
            <a:bodyPr/>
            <a:lstStyle/>
            <a:p>
              <a:endParaRPr lang="zh-CN" altLang="en-US"/>
            </a:p>
          </p:txBody>
        </p:sp>
        <p:sp>
          <p:nvSpPr>
            <p:cNvPr id="42074" name="Line 46"/>
            <p:cNvSpPr>
              <a:spLocks noChangeShapeType="1"/>
            </p:cNvSpPr>
            <p:nvPr/>
          </p:nvSpPr>
          <p:spPr bwMode="auto">
            <a:xfrm>
              <a:off x="1247" y="3657"/>
              <a:ext cx="3221" cy="0"/>
            </a:xfrm>
            <a:prstGeom prst="line">
              <a:avLst/>
            </a:prstGeom>
            <a:noFill/>
            <a:ln w="9525">
              <a:solidFill>
                <a:schemeClr val="tx1"/>
              </a:solidFill>
              <a:round/>
              <a:headEnd/>
              <a:tailEnd type="triangle" w="med" len="med"/>
            </a:ln>
          </p:spPr>
          <p:txBody>
            <a:bodyPr/>
            <a:lstStyle/>
            <a:p>
              <a:endParaRPr lang="zh-CN" altLang="en-US"/>
            </a:p>
          </p:txBody>
        </p:sp>
      </p:grpSp>
      <p:sp>
        <p:nvSpPr>
          <p:cNvPr id="560175" name="Line 47"/>
          <p:cNvSpPr>
            <a:spLocks noChangeShapeType="1"/>
          </p:cNvSpPr>
          <p:nvPr/>
        </p:nvSpPr>
        <p:spPr bwMode="auto">
          <a:xfrm>
            <a:off x="2397125" y="4251325"/>
            <a:ext cx="0" cy="1800225"/>
          </a:xfrm>
          <a:prstGeom prst="line">
            <a:avLst/>
          </a:prstGeom>
          <a:noFill/>
          <a:ln w="12700">
            <a:solidFill>
              <a:srgbClr val="FFFF00"/>
            </a:solidFill>
            <a:prstDash val="dash"/>
            <a:round/>
            <a:headEnd/>
            <a:tailEnd/>
          </a:ln>
        </p:spPr>
        <p:txBody>
          <a:bodyPr/>
          <a:lstStyle/>
          <a:p>
            <a:endParaRPr lang="zh-CN" altLang="en-US"/>
          </a:p>
        </p:txBody>
      </p:sp>
      <p:sp>
        <p:nvSpPr>
          <p:cNvPr id="560176" name="Line 48"/>
          <p:cNvSpPr>
            <a:spLocks noChangeShapeType="1"/>
          </p:cNvSpPr>
          <p:nvPr/>
        </p:nvSpPr>
        <p:spPr bwMode="auto">
          <a:xfrm>
            <a:off x="2797175" y="4035425"/>
            <a:ext cx="0" cy="2016125"/>
          </a:xfrm>
          <a:prstGeom prst="line">
            <a:avLst/>
          </a:prstGeom>
          <a:noFill/>
          <a:ln w="9525">
            <a:solidFill>
              <a:srgbClr val="FFFF00"/>
            </a:solidFill>
            <a:prstDash val="dash"/>
            <a:round/>
            <a:headEnd/>
            <a:tailEnd/>
          </a:ln>
        </p:spPr>
        <p:txBody>
          <a:bodyPr/>
          <a:lstStyle/>
          <a:p>
            <a:endParaRPr lang="zh-CN" altLang="en-US"/>
          </a:p>
        </p:txBody>
      </p:sp>
      <p:grpSp>
        <p:nvGrpSpPr>
          <p:cNvPr id="11" name="Group 49"/>
          <p:cNvGrpSpPr>
            <a:grpSpLocks/>
          </p:cNvGrpSpPr>
          <p:nvPr/>
        </p:nvGrpSpPr>
        <p:grpSpPr bwMode="auto">
          <a:xfrm>
            <a:off x="2925763" y="3932238"/>
            <a:ext cx="3527425" cy="2087562"/>
            <a:chOff x="1963" y="2160"/>
            <a:chExt cx="2222" cy="1315"/>
          </a:xfrm>
        </p:grpSpPr>
        <p:sp>
          <p:nvSpPr>
            <p:cNvPr id="42060" name="Line 50"/>
            <p:cNvSpPr>
              <a:spLocks noChangeShapeType="1"/>
            </p:cNvSpPr>
            <p:nvPr/>
          </p:nvSpPr>
          <p:spPr bwMode="auto">
            <a:xfrm>
              <a:off x="1963" y="2195"/>
              <a:ext cx="0" cy="1270"/>
            </a:xfrm>
            <a:prstGeom prst="line">
              <a:avLst/>
            </a:prstGeom>
            <a:noFill/>
            <a:ln w="9525">
              <a:solidFill>
                <a:schemeClr val="tx1"/>
              </a:solidFill>
              <a:prstDash val="dash"/>
              <a:round/>
              <a:headEnd/>
              <a:tailEnd/>
            </a:ln>
          </p:spPr>
          <p:txBody>
            <a:bodyPr/>
            <a:lstStyle/>
            <a:p>
              <a:endParaRPr lang="zh-CN" altLang="en-US"/>
            </a:p>
          </p:txBody>
        </p:sp>
        <p:sp>
          <p:nvSpPr>
            <p:cNvPr id="42061" name="Line 51"/>
            <p:cNvSpPr>
              <a:spLocks noChangeShapeType="1"/>
            </p:cNvSpPr>
            <p:nvPr/>
          </p:nvSpPr>
          <p:spPr bwMode="auto">
            <a:xfrm>
              <a:off x="2255" y="2160"/>
              <a:ext cx="0" cy="1315"/>
            </a:xfrm>
            <a:prstGeom prst="line">
              <a:avLst/>
            </a:prstGeom>
            <a:noFill/>
            <a:ln w="9525">
              <a:solidFill>
                <a:schemeClr val="tx1"/>
              </a:solidFill>
              <a:prstDash val="dash"/>
              <a:round/>
              <a:headEnd/>
              <a:tailEnd/>
            </a:ln>
          </p:spPr>
          <p:txBody>
            <a:bodyPr/>
            <a:lstStyle/>
            <a:p>
              <a:endParaRPr lang="zh-CN" altLang="en-US"/>
            </a:p>
          </p:txBody>
        </p:sp>
        <p:sp>
          <p:nvSpPr>
            <p:cNvPr id="42062" name="Line 52"/>
            <p:cNvSpPr>
              <a:spLocks noChangeShapeType="1"/>
            </p:cNvSpPr>
            <p:nvPr/>
          </p:nvSpPr>
          <p:spPr bwMode="auto">
            <a:xfrm>
              <a:off x="2326" y="2205"/>
              <a:ext cx="0" cy="1270"/>
            </a:xfrm>
            <a:prstGeom prst="line">
              <a:avLst/>
            </a:prstGeom>
            <a:noFill/>
            <a:ln w="9525">
              <a:solidFill>
                <a:schemeClr val="tx1"/>
              </a:solidFill>
              <a:prstDash val="dash"/>
              <a:round/>
              <a:headEnd/>
              <a:tailEnd/>
            </a:ln>
          </p:spPr>
          <p:txBody>
            <a:bodyPr/>
            <a:lstStyle/>
            <a:p>
              <a:endParaRPr lang="zh-CN" altLang="en-US"/>
            </a:p>
          </p:txBody>
        </p:sp>
        <p:sp>
          <p:nvSpPr>
            <p:cNvPr id="42063" name="Line 53"/>
            <p:cNvSpPr>
              <a:spLocks noChangeShapeType="1"/>
            </p:cNvSpPr>
            <p:nvPr/>
          </p:nvSpPr>
          <p:spPr bwMode="auto">
            <a:xfrm>
              <a:off x="2582" y="2341"/>
              <a:ext cx="0" cy="1134"/>
            </a:xfrm>
            <a:prstGeom prst="line">
              <a:avLst/>
            </a:prstGeom>
            <a:noFill/>
            <a:ln w="9525">
              <a:solidFill>
                <a:schemeClr val="tx1"/>
              </a:solidFill>
              <a:prstDash val="dash"/>
              <a:round/>
              <a:headEnd/>
              <a:tailEnd/>
            </a:ln>
          </p:spPr>
          <p:txBody>
            <a:bodyPr/>
            <a:lstStyle/>
            <a:p>
              <a:endParaRPr lang="zh-CN" altLang="en-US"/>
            </a:p>
          </p:txBody>
        </p:sp>
        <p:sp>
          <p:nvSpPr>
            <p:cNvPr id="42064" name="Line 54"/>
            <p:cNvSpPr>
              <a:spLocks noChangeShapeType="1"/>
            </p:cNvSpPr>
            <p:nvPr/>
          </p:nvSpPr>
          <p:spPr bwMode="auto">
            <a:xfrm>
              <a:off x="2734" y="2432"/>
              <a:ext cx="0" cy="1043"/>
            </a:xfrm>
            <a:prstGeom prst="line">
              <a:avLst/>
            </a:prstGeom>
            <a:noFill/>
            <a:ln w="9525">
              <a:solidFill>
                <a:schemeClr val="tx1"/>
              </a:solidFill>
              <a:prstDash val="dash"/>
              <a:round/>
              <a:headEnd/>
              <a:tailEnd/>
            </a:ln>
          </p:spPr>
          <p:txBody>
            <a:bodyPr/>
            <a:lstStyle/>
            <a:p>
              <a:endParaRPr lang="zh-CN" altLang="en-US"/>
            </a:p>
          </p:txBody>
        </p:sp>
        <p:sp>
          <p:nvSpPr>
            <p:cNvPr id="42065" name="Line 55"/>
            <p:cNvSpPr>
              <a:spLocks noChangeShapeType="1"/>
            </p:cNvSpPr>
            <p:nvPr/>
          </p:nvSpPr>
          <p:spPr bwMode="auto">
            <a:xfrm>
              <a:off x="2925" y="2523"/>
              <a:ext cx="0" cy="952"/>
            </a:xfrm>
            <a:prstGeom prst="line">
              <a:avLst/>
            </a:prstGeom>
            <a:noFill/>
            <a:ln w="9525">
              <a:solidFill>
                <a:schemeClr val="tx1"/>
              </a:solidFill>
              <a:prstDash val="dash"/>
              <a:round/>
              <a:headEnd/>
              <a:tailEnd/>
            </a:ln>
          </p:spPr>
          <p:txBody>
            <a:bodyPr/>
            <a:lstStyle/>
            <a:p>
              <a:endParaRPr lang="zh-CN" altLang="en-US"/>
            </a:p>
          </p:txBody>
        </p:sp>
        <p:sp>
          <p:nvSpPr>
            <p:cNvPr id="42066" name="Line 56"/>
            <p:cNvSpPr>
              <a:spLocks noChangeShapeType="1"/>
            </p:cNvSpPr>
            <p:nvPr/>
          </p:nvSpPr>
          <p:spPr bwMode="auto">
            <a:xfrm>
              <a:off x="3142" y="2659"/>
              <a:ext cx="0" cy="816"/>
            </a:xfrm>
            <a:prstGeom prst="line">
              <a:avLst/>
            </a:prstGeom>
            <a:noFill/>
            <a:ln w="9525">
              <a:solidFill>
                <a:schemeClr val="tx1"/>
              </a:solidFill>
              <a:prstDash val="dash"/>
              <a:round/>
              <a:headEnd/>
              <a:tailEnd/>
            </a:ln>
          </p:spPr>
          <p:txBody>
            <a:bodyPr/>
            <a:lstStyle/>
            <a:p>
              <a:endParaRPr lang="zh-CN" altLang="en-US"/>
            </a:p>
          </p:txBody>
        </p:sp>
        <p:sp>
          <p:nvSpPr>
            <p:cNvPr id="42067" name="Line 57"/>
            <p:cNvSpPr>
              <a:spLocks noChangeShapeType="1"/>
            </p:cNvSpPr>
            <p:nvPr/>
          </p:nvSpPr>
          <p:spPr bwMode="auto">
            <a:xfrm>
              <a:off x="3243" y="2704"/>
              <a:ext cx="0" cy="771"/>
            </a:xfrm>
            <a:prstGeom prst="line">
              <a:avLst/>
            </a:prstGeom>
            <a:noFill/>
            <a:ln w="9525">
              <a:solidFill>
                <a:schemeClr val="tx1"/>
              </a:solidFill>
              <a:prstDash val="dash"/>
              <a:round/>
              <a:headEnd/>
              <a:tailEnd/>
            </a:ln>
          </p:spPr>
          <p:txBody>
            <a:bodyPr/>
            <a:lstStyle/>
            <a:p>
              <a:endParaRPr lang="zh-CN" altLang="en-US"/>
            </a:p>
          </p:txBody>
        </p:sp>
        <p:sp>
          <p:nvSpPr>
            <p:cNvPr id="42068" name="Line 58"/>
            <p:cNvSpPr>
              <a:spLocks noChangeShapeType="1"/>
            </p:cNvSpPr>
            <p:nvPr/>
          </p:nvSpPr>
          <p:spPr bwMode="auto">
            <a:xfrm>
              <a:off x="3525" y="2795"/>
              <a:ext cx="0" cy="680"/>
            </a:xfrm>
            <a:prstGeom prst="line">
              <a:avLst/>
            </a:prstGeom>
            <a:noFill/>
            <a:ln w="9525">
              <a:solidFill>
                <a:schemeClr val="tx1"/>
              </a:solidFill>
              <a:prstDash val="dash"/>
              <a:round/>
              <a:headEnd/>
              <a:tailEnd/>
            </a:ln>
          </p:spPr>
          <p:txBody>
            <a:bodyPr/>
            <a:lstStyle/>
            <a:p>
              <a:endParaRPr lang="zh-CN" altLang="en-US"/>
            </a:p>
          </p:txBody>
        </p:sp>
        <p:sp>
          <p:nvSpPr>
            <p:cNvPr id="42069" name="Line 59"/>
            <p:cNvSpPr>
              <a:spLocks noChangeShapeType="1"/>
            </p:cNvSpPr>
            <p:nvPr/>
          </p:nvSpPr>
          <p:spPr bwMode="auto">
            <a:xfrm>
              <a:off x="3596" y="2795"/>
              <a:ext cx="0" cy="680"/>
            </a:xfrm>
            <a:prstGeom prst="line">
              <a:avLst/>
            </a:prstGeom>
            <a:noFill/>
            <a:ln w="9525">
              <a:solidFill>
                <a:schemeClr val="tx1"/>
              </a:solidFill>
              <a:prstDash val="dash"/>
              <a:round/>
              <a:headEnd/>
              <a:tailEnd/>
            </a:ln>
          </p:spPr>
          <p:txBody>
            <a:bodyPr/>
            <a:lstStyle/>
            <a:p>
              <a:endParaRPr lang="zh-CN" altLang="en-US"/>
            </a:p>
          </p:txBody>
        </p:sp>
        <p:sp>
          <p:nvSpPr>
            <p:cNvPr id="42070" name="Line 60"/>
            <p:cNvSpPr>
              <a:spLocks noChangeShapeType="1"/>
            </p:cNvSpPr>
            <p:nvPr/>
          </p:nvSpPr>
          <p:spPr bwMode="auto">
            <a:xfrm>
              <a:off x="3868" y="2659"/>
              <a:ext cx="0" cy="816"/>
            </a:xfrm>
            <a:prstGeom prst="line">
              <a:avLst/>
            </a:prstGeom>
            <a:noFill/>
            <a:ln w="9525">
              <a:solidFill>
                <a:schemeClr val="tx1"/>
              </a:solidFill>
              <a:prstDash val="dash"/>
              <a:round/>
              <a:headEnd/>
              <a:tailEnd/>
            </a:ln>
          </p:spPr>
          <p:txBody>
            <a:bodyPr/>
            <a:lstStyle/>
            <a:p>
              <a:endParaRPr lang="zh-CN" altLang="en-US"/>
            </a:p>
          </p:txBody>
        </p:sp>
        <p:sp>
          <p:nvSpPr>
            <p:cNvPr id="42071" name="Line 61"/>
            <p:cNvSpPr>
              <a:spLocks noChangeShapeType="1"/>
            </p:cNvSpPr>
            <p:nvPr/>
          </p:nvSpPr>
          <p:spPr bwMode="auto">
            <a:xfrm>
              <a:off x="3989" y="2614"/>
              <a:ext cx="0" cy="861"/>
            </a:xfrm>
            <a:prstGeom prst="line">
              <a:avLst/>
            </a:prstGeom>
            <a:noFill/>
            <a:ln w="9525">
              <a:solidFill>
                <a:schemeClr val="tx1"/>
              </a:solidFill>
              <a:prstDash val="dash"/>
              <a:round/>
              <a:headEnd/>
              <a:tailEnd/>
            </a:ln>
          </p:spPr>
          <p:txBody>
            <a:bodyPr/>
            <a:lstStyle/>
            <a:p>
              <a:endParaRPr lang="zh-CN" altLang="en-US"/>
            </a:p>
          </p:txBody>
        </p:sp>
        <p:sp>
          <p:nvSpPr>
            <p:cNvPr id="42072" name="Line 62"/>
            <p:cNvSpPr>
              <a:spLocks noChangeShapeType="1"/>
            </p:cNvSpPr>
            <p:nvPr/>
          </p:nvSpPr>
          <p:spPr bwMode="auto">
            <a:xfrm>
              <a:off x="4185" y="2478"/>
              <a:ext cx="0" cy="997"/>
            </a:xfrm>
            <a:prstGeom prst="line">
              <a:avLst/>
            </a:prstGeom>
            <a:noFill/>
            <a:ln w="9525">
              <a:solidFill>
                <a:schemeClr val="tx1"/>
              </a:solidFill>
              <a:prstDash val="dash"/>
              <a:round/>
              <a:headEnd/>
              <a:tailEnd/>
            </a:ln>
          </p:spPr>
          <p:txBody>
            <a:bodyPr/>
            <a:lstStyle/>
            <a:p>
              <a:endParaRPr lang="zh-CN" altLang="en-US"/>
            </a:p>
          </p:txBody>
        </p:sp>
      </p:grpSp>
      <p:grpSp>
        <p:nvGrpSpPr>
          <p:cNvPr id="12" name="Group 63"/>
          <p:cNvGrpSpPr>
            <a:grpSpLocks/>
          </p:cNvGrpSpPr>
          <p:nvPr/>
        </p:nvGrpSpPr>
        <p:grpSpPr bwMode="auto">
          <a:xfrm>
            <a:off x="2149475" y="6019800"/>
            <a:ext cx="247650" cy="433388"/>
            <a:chOff x="1474" y="3475"/>
            <a:chExt cx="156" cy="273"/>
          </a:xfrm>
        </p:grpSpPr>
        <p:sp>
          <p:nvSpPr>
            <p:cNvPr id="42057" name="Line 64"/>
            <p:cNvSpPr>
              <a:spLocks noChangeShapeType="1"/>
            </p:cNvSpPr>
            <p:nvPr/>
          </p:nvSpPr>
          <p:spPr bwMode="auto">
            <a:xfrm>
              <a:off x="1474" y="3475"/>
              <a:ext cx="0" cy="273"/>
            </a:xfrm>
            <a:prstGeom prst="line">
              <a:avLst/>
            </a:prstGeom>
            <a:noFill/>
            <a:ln w="28575">
              <a:solidFill>
                <a:srgbClr val="FF9900"/>
              </a:solidFill>
              <a:round/>
              <a:headEnd/>
              <a:tailEnd/>
            </a:ln>
          </p:spPr>
          <p:txBody>
            <a:bodyPr/>
            <a:lstStyle/>
            <a:p>
              <a:endParaRPr lang="zh-CN" altLang="en-US"/>
            </a:p>
          </p:txBody>
        </p:sp>
        <p:sp>
          <p:nvSpPr>
            <p:cNvPr id="42058" name="Line 65"/>
            <p:cNvSpPr>
              <a:spLocks noChangeShapeType="1"/>
            </p:cNvSpPr>
            <p:nvPr/>
          </p:nvSpPr>
          <p:spPr bwMode="auto">
            <a:xfrm>
              <a:off x="1630" y="3475"/>
              <a:ext cx="0" cy="273"/>
            </a:xfrm>
            <a:prstGeom prst="line">
              <a:avLst/>
            </a:prstGeom>
            <a:noFill/>
            <a:ln w="28575">
              <a:solidFill>
                <a:srgbClr val="FF9900"/>
              </a:solidFill>
              <a:round/>
              <a:headEnd/>
              <a:tailEnd/>
            </a:ln>
          </p:spPr>
          <p:txBody>
            <a:bodyPr/>
            <a:lstStyle/>
            <a:p>
              <a:endParaRPr lang="zh-CN" altLang="en-US"/>
            </a:p>
          </p:txBody>
        </p:sp>
        <p:sp>
          <p:nvSpPr>
            <p:cNvPr id="42059" name="Line 66"/>
            <p:cNvSpPr>
              <a:spLocks noChangeShapeType="1"/>
            </p:cNvSpPr>
            <p:nvPr/>
          </p:nvSpPr>
          <p:spPr bwMode="auto">
            <a:xfrm>
              <a:off x="1474" y="3748"/>
              <a:ext cx="136" cy="0"/>
            </a:xfrm>
            <a:prstGeom prst="line">
              <a:avLst/>
            </a:prstGeom>
            <a:noFill/>
            <a:ln w="28575">
              <a:solidFill>
                <a:srgbClr val="FF9900"/>
              </a:solidFill>
              <a:round/>
              <a:headEnd/>
              <a:tailEnd/>
            </a:ln>
          </p:spPr>
          <p:txBody>
            <a:bodyPr/>
            <a:lstStyle/>
            <a:p>
              <a:endParaRPr lang="zh-CN" altLang="en-US"/>
            </a:p>
          </p:txBody>
        </p:sp>
      </p:grpSp>
      <p:grpSp>
        <p:nvGrpSpPr>
          <p:cNvPr id="13" name="Group 67"/>
          <p:cNvGrpSpPr>
            <a:grpSpLocks/>
          </p:cNvGrpSpPr>
          <p:nvPr/>
        </p:nvGrpSpPr>
        <p:grpSpPr bwMode="auto">
          <a:xfrm>
            <a:off x="2365375" y="5516563"/>
            <a:ext cx="431800" cy="503237"/>
            <a:chOff x="1610" y="3158"/>
            <a:chExt cx="272" cy="317"/>
          </a:xfrm>
        </p:grpSpPr>
        <p:sp>
          <p:nvSpPr>
            <p:cNvPr id="42054" name="Line 68"/>
            <p:cNvSpPr>
              <a:spLocks noChangeShapeType="1"/>
            </p:cNvSpPr>
            <p:nvPr/>
          </p:nvSpPr>
          <p:spPr bwMode="auto">
            <a:xfrm flipV="1">
              <a:off x="1630" y="3158"/>
              <a:ext cx="0" cy="317"/>
            </a:xfrm>
            <a:prstGeom prst="line">
              <a:avLst/>
            </a:prstGeom>
            <a:noFill/>
            <a:ln w="28575">
              <a:solidFill>
                <a:srgbClr val="33CC33"/>
              </a:solidFill>
              <a:round/>
              <a:headEnd/>
              <a:tailEnd/>
            </a:ln>
          </p:spPr>
          <p:txBody>
            <a:bodyPr/>
            <a:lstStyle/>
            <a:p>
              <a:endParaRPr lang="zh-CN" altLang="en-US"/>
            </a:p>
          </p:txBody>
        </p:sp>
        <p:sp>
          <p:nvSpPr>
            <p:cNvPr id="42055" name="Line 69"/>
            <p:cNvSpPr>
              <a:spLocks noChangeShapeType="1"/>
            </p:cNvSpPr>
            <p:nvPr/>
          </p:nvSpPr>
          <p:spPr bwMode="auto">
            <a:xfrm>
              <a:off x="1610" y="3158"/>
              <a:ext cx="272" cy="0"/>
            </a:xfrm>
            <a:prstGeom prst="line">
              <a:avLst/>
            </a:prstGeom>
            <a:noFill/>
            <a:ln w="28575">
              <a:solidFill>
                <a:srgbClr val="33CC33"/>
              </a:solidFill>
              <a:round/>
              <a:headEnd/>
              <a:tailEnd/>
            </a:ln>
          </p:spPr>
          <p:txBody>
            <a:bodyPr/>
            <a:lstStyle/>
            <a:p>
              <a:endParaRPr lang="zh-CN" altLang="en-US"/>
            </a:p>
          </p:txBody>
        </p:sp>
        <p:sp>
          <p:nvSpPr>
            <p:cNvPr id="42056" name="Line 70"/>
            <p:cNvSpPr>
              <a:spLocks noChangeShapeType="1"/>
            </p:cNvSpPr>
            <p:nvPr/>
          </p:nvSpPr>
          <p:spPr bwMode="auto">
            <a:xfrm>
              <a:off x="1882" y="3158"/>
              <a:ext cx="0" cy="317"/>
            </a:xfrm>
            <a:prstGeom prst="line">
              <a:avLst/>
            </a:prstGeom>
            <a:noFill/>
            <a:ln w="28575">
              <a:solidFill>
                <a:srgbClr val="33CC33"/>
              </a:solidFill>
              <a:round/>
              <a:headEnd/>
              <a:tailEnd/>
            </a:ln>
          </p:spPr>
          <p:txBody>
            <a:bodyPr/>
            <a:lstStyle/>
            <a:p>
              <a:endParaRPr lang="zh-CN" altLang="en-US"/>
            </a:p>
          </p:txBody>
        </p:sp>
      </p:grpSp>
      <p:graphicFrame>
        <p:nvGraphicFramePr>
          <p:cNvPr id="41986" name="Object 72"/>
          <p:cNvGraphicFramePr>
            <a:graphicFrameLocks/>
          </p:cNvGraphicFramePr>
          <p:nvPr/>
        </p:nvGraphicFramePr>
        <p:xfrm>
          <a:off x="1708150" y="2913063"/>
          <a:ext cx="844550" cy="388937"/>
        </p:xfrm>
        <a:graphic>
          <a:graphicData uri="http://schemas.openxmlformats.org/presentationml/2006/ole">
            <p:oleObj spid="_x0000_s41986" r:id="rId4" imgW="444114" imgH="203024" progId="">
              <p:embed/>
            </p:oleObj>
          </a:graphicData>
        </a:graphic>
      </p:graphicFrame>
      <p:sp>
        <p:nvSpPr>
          <p:cNvPr id="41998" name="Line 74"/>
          <p:cNvSpPr>
            <a:spLocks noChangeShapeType="1"/>
          </p:cNvSpPr>
          <p:nvPr/>
        </p:nvSpPr>
        <p:spPr bwMode="auto">
          <a:xfrm>
            <a:off x="1930400" y="3441700"/>
            <a:ext cx="363538" cy="850900"/>
          </a:xfrm>
          <a:prstGeom prst="line">
            <a:avLst/>
          </a:prstGeom>
          <a:noFill/>
          <a:ln w="19050">
            <a:solidFill>
              <a:srgbClr val="FFCCFF"/>
            </a:solidFill>
            <a:round/>
            <a:headEnd/>
            <a:tailEnd type="triangle" w="med" len="med"/>
          </a:ln>
        </p:spPr>
        <p:txBody>
          <a:bodyPr/>
          <a:lstStyle/>
          <a:p>
            <a:endParaRPr lang="zh-CN" altLang="en-US"/>
          </a:p>
        </p:txBody>
      </p:sp>
      <p:grpSp>
        <p:nvGrpSpPr>
          <p:cNvPr id="14" name="Group 75"/>
          <p:cNvGrpSpPr>
            <a:grpSpLocks/>
          </p:cNvGrpSpPr>
          <p:nvPr/>
        </p:nvGrpSpPr>
        <p:grpSpPr bwMode="auto">
          <a:xfrm>
            <a:off x="2509838" y="3140075"/>
            <a:ext cx="915987" cy="1655763"/>
            <a:chOff x="1701" y="1661"/>
            <a:chExt cx="577" cy="1043"/>
          </a:xfrm>
        </p:grpSpPr>
        <p:graphicFrame>
          <p:nvGraphicFramePr>
            <p:cNvPr id="41987" name="Object 76"/>
            <p:cNvGraphicFramePr>
              <a:graphicFrameLocks/>
            </p:cNvGraphicFramePr>
            <p:nvPr/>
          </p:nvGraphicFramePr>
          <p:xfrm>
            <a:off x="1746" y="1661"/>
            <a:ext cx="532" cy="245"/>
          </p:xfrm>
          <a:graphic>
            <a:graphicData uri="http://schemas.openxmlformats.org/presentationml/2006/ole">
              <p:oleObj spid="_x0000_s41987" r:id="rId5" imgW="444114" imgH="203024" progId="">
                <p:embed/>
              </p:oleObj>
            </a:graphicData>
          </a:graphic>
        </p:graphicFrame>
        <p:sp>
          <p:nvSpPr>
            <p:cNvPr id="42052" name="Line 77"/>
            <p:cNvSpPr>
              <a:spLocks noChangeShapeType="1"/>
            </p:cNvSpPr>
            <p:nvPr/>
          </p:nvSpPr>
          <p:spPr bwMode="auto">
            <a:xfrm flipH="1">
              <a:off x="1791" y="1888"/>
              <a:ext cx="182" cy="363"/>
            </a:xfrm>
            <a:prstGeom prst="line">
              <a:avLst/>
            </a:prstGeom>
            <a:noFill/>
            <a:ln w="28575">
              <a:solidFill>
                <a:srgbClr val="FFCCFF"/>
              </a:solidFill>
              <a:round/>
              <a:headEnd/>
              <a:tailEnd type="triangle" w="med" len="med"/>
            </a:ln>
          </p:spPr>
          <p:txBody>
            <a:bodyPr/>
            <a:lstStyle/>
            <a:p>
              <a:endParaRPr lang="zh-CN" altLang="en-US"/>
            </a:p>
          </p:txBody>
        </p:sp>
        <p:sp>
          <p:nvSpPr>
            <p:cNvPr id="42053" name="Line 78"/>
            <p:cNvSpPr>
              <a:spLocks noChangeShapeType="1"/>
            </p:cNvSpPr>
            <p:nvPr/>
          </p:nvSpPr>
          <p:spPr bwMode="auto">
            <a:xfrm flipH="1">
              <a:off x="1701" y="1888"/>
              <a:ext cx="272" cy="816"/>
            </a:xfrm>
            <a:prstGeom prst="line">
              <a:avLst/>
            </a:prstGeom>
            <a:noFill/>
            <a:ln w="19050">
              <a:solidFill>
                <a:srgbClr val="FFCCFF"/>
              </a:solidFill>
              <a:round/>
              <a:headEnd/>
              <a:tailEnd type="triangle" w="med" len="med"/>
            </a:ln>
          </p:spPr>
          <p:txBody>
            <a:bodyPr/>
            <a:lstStyle/>
            <a:p>
              <a:endParaRPr lang="zh-CN" altLang="en-US"/>
            </a:p>
          </p:txBody>
        </p:sp>
      </p:grpSp>
      <p:grpSp>
        <p:nvGrpSpPr>
          <p:cNvPr id="15" name="Group 79"/>
          <p:cNvGrpSpPr>
            <a:grpSpLocks/>
          </p:cNvGrpSpPr>
          <p:nvPr/>
        </p:nvGrpSpPr>
        <p:grpSpPr bwMode="auto">
          <a:xfrm>
            <a:off x="2797175" y="5516563"/>
            <a:ext cx="3671888" cy="936625"/>
            <a:chOff x="1837" y="3340"/>
            <a:chExt cx="2313" cy="590"/>
          </a:xfrm>
        </p:grpSpPr>
        <p:sp>
          <p:nvSpPr>
            <p:cNvPr id="42011" name="Line 80"/>
            <p:cNvSpPr>
              <a:spLocks noChangeShapeType="1"/>
            </p:cNvSpPr>
            <p:nvPr/>
          </p:nvSpPr>
          <p:spPr bwMode="auto">
            <a:xfrm>
              <a:off x="3470" y="3340"/>
              <a:ext cx="91" cy="0"/>
            </a:xfrm>
            <a:prstGeom prst="line">
              <a:avLst/>
            </a:prstGeom>
            <a:noFill/>
            <a:ln w="9525">
              <a:solidFill>
                <a:srgbClr val="33CC33"/>
              </a:solidFill>
              <a:round/>
              <a:headEnd/>
              <a:tailEnd/>
            </a:ln>
          </p:spPr>
          <p:txBody>
            <a:bodyPr/>
            <a:lstStyle/>
            <a:p>
              <a:endParaRPr lang="zh-CN" altLang="en-US"/>
            </a:p>
          </p:txBody>
        </p:sp>
        <p:sp>
          <p:nvSpPr>
            <p:cNvPr id="42012" name="Line 81"/>
            <p:cNvSpPr>
              <a:spLocks noChangeShapeType="1"/>
            </p:cNvSpPr>
            <p:nvPr/>
          </p:nvSpPr>
          <p:spPr bwMode="auto">
            <a:xfrm>
              <a:off x="3833" y="3340"/>
              <a:ext cx="91" cy="0"/>
            </a:xfrm>
            <a:prstGeom prst="line">
              <a:avLst/>
            </a:prstGeom>
            <a:noFill/>
            <a:ln w="9525">
              <a:solidFill>
                <a:srgbClr val="33CC33"/>
              </a:solidFill>
              <a:round/>
              <a:headEnd/>
              <a:tailEnd/>
            </a:ln>
          </p:spPr>
          <p:txBody>
            <a:bodyPr/>
            <a:lstStyle/>
            <a:p>
              <a:endParaRPr lang="zh-CN" altLang="en-US"/>
            </a:p>
          </p:txBody>
        </p:sp>
        <p:grpSp>
          <p:nvGrpSpPr>
            <p:cNvPr id="42013" name="Group 82"/>
            <p:cNvGrpSpPr>
              <a:grpSpLocks/>
            </p:cNvGrpSpPr>
            <p:nvPr/>
          </p:nvGrpSpPr>
          <p:grpSpPr bwMode="auto">
            <a:xfrm>
              <a:off x="1837" y="3340"/>
              <a:ext cx="2313" cy="590"/>
              <a:chOff x="1882" y="3158"/>
              <a:chExt cx="2313" cy="590"/>
            </a:xfrm>
          </p:grpSpPr>
          <p:sp>
            <p:nvSpPr>
              <p:cNvPr id="42014" name="Line 83"/>
              <p:cNvSpPr>
                <a:spLocks noChangeShapeType="1"/>
              </p:cNvSpPr>
              <p:nvPr/>
            </p:nvSpPr>
            <p:spPr bwMode="auto">
              <a:xfrm>
                <a:off x="1882" y="3475"/>
                <a:ext cx="0" cy="273"/>
              </a:xfrm>
              <a:prstGeom prst="line">
                <a:avLst/>
              </a:prstGeom>
              <a:noFill/>
              <a:ln w="28575">
                <a:solidFill>
                  <a:srgbClr val="FF9900"/>
                </a:solidFill>
                <a:round/>
                <a:headEnd/>
                <a:tailEnd/>
              </a:ln>
            </p:spPr>
            <p:txBody>
              <a:bodyPr/>
              <a:lstStyle/>
              <a:p>
                <a:endParaRPr lang="zh-CN" altLang="en-US"/>
              </a:p>
            </p:txBody>
          </p:sp>
          <p:sp>
            <p:nvSpPr>
              <p:cNvPr id="42015" name="Line 84"/>
              <p:cNvSpPr>
                <a:spLocks noChangeShapeType="1"/>
              </p:cNvSpPr>
              <p:nvPr/>
            </p:nvSpPr>
            <p:spPr bwMode="auto">
              <a:xfrm>
                <a:off x="1963" y="3475"/>
                <a:ext cx="0" cy="273"/>
              </a:xfrm>
              <a:prstGeom prst="line">
                <a:avLst/>
              </a:prstGeom>
              <a:noFill/>
              <a:ln w="28575">
                <a:solidFill>
                  <a:srgbClr val="FF9900"/>
                </a:solidFill>
                <a:round/>
                <a:headEnd/>
                <a:tailEnd/>
              </a:ln>
            </p:spPr>
            <p:txBody>
              <a:bodyPr/>
              <a:lstStyle/>
              <a:p>
                <a:endParaRPr lang="zh-CN" altLang="en-US"/>
              </a:p>
            </p:txBody>
          </p:sp>
          <p:sp>
            <p:nvSpPr>
              <p:cNvPr id="42016" name="Line 85"/>
              <p:cNvSpPr>
                <a:spLocks noChangeShapeType="1"/>
              </p:cNvSpPr>
              <p:nvPr/>
            </p:nvSpPr>
            <p:spPr bwMode="auto">
              <a:xfrm>
                <a:off x="1882" y="3748"/>
                <a:ext cx="91" cy="0"/>
              </a:xfrm>
              <a:prstGeom prst="line">
                <a:avLst/>
              </a:prstGeom>
              <a:noFill/>
              <a:ln w="28575">
                <a:solidFill>
                  <a:srgbClr val="FF9900"/>
                </a:solidFill>
                <a:round/>
                <a:headEnd/>
                <a:tailEnd/>
              </a:ln>
            </p:spPr>
            <p:txBody>
              <a:bodyPr/>
              <a:lstStyle/>
              <a:p>
                <a:endParaRPr lang="zh-CN" altLang="en-US"/>
              </a:p>
            </p:txBody>
          </p:sp>
          <p:sp>
            <p:nvSpPr>
              <p:cNvPr id="42017" name="Line 86"/>
              <p:cNvSpPr>
                <a:spLocks noChangeShapeType="1"/>
              </p:cNvSpPr>
              <p:nvPr/>
            </p:nvSpPr>
            <p:spPr bwMode="auto">
              <a:xfrm flipV="1">
                <a:off x="1963" y="3158"/>
                <a:ext cx="0" cy="317"/>
              </a:xfrm>
              <a:prstGeom prst="line">
                <a:avLst/>
              </a:prstGeom>
              <a:noFill/>
              <a:ln w="28575">
                <a:solidFill>
                  <a:srgbClr val="33CC33"/>
                </a:solidFill>
                <a:round/>
                <a:headEnd/>
                <a:tailEnd/>
              </a:ln>
            </p:spPr>
            <p:txBody>
              <a:bodyPr/>
              <a:lstStyle/>
              <a:p>
                <a:endParaRPr lang="zh-CN" altLang="en-US"/>
              </a:p>
            </p:txBody>
          </p:sp>
          <p:sp>
            <p:nvSpPr>
              <p:cNvPr id="42018" name="Line 87"/>
              <p:cNvSpPr>
                <a:spLocks noChangeShapeType="1"/>
              </p:cNvSpPr>
              <p:nvPr/>
            </p:nvSpPr>
            <p:spPr bwMode="auto">
              <a:xfrm>
                <a:off x="1973" y="3158"/>
                <a:ext cx="272" cy="0"/>
              </a:xfrm>
              <a:prstGeom prst="line">
                <a:avLst/>
              </a:prstGeom>
              <a:noFill/>
              <a:ln w="28575">
                <a:solidFill>
                  <a:srgbClr val="33CC33"/>
                </a:solidFill>
                <a:round/>
                <a:headEnd/>
                <a:tailEnd/>
              </a:ln>
            </p:spPr>
            <p:txBody>
              <a:bodyPr/>
              <a:lstStyle/>
              <a:p>
                <a:endParaRPr lang="zh-CN" altLang="en-US"/>
              </a:p>
            </p:txBody>
          </p:sp>
          <p:sp>
            <p:nvSpPr>
              <p:cNvPr id="42019" name="Line 88"/>
              <p:cNvSpPr>
                <a:spLocks noChangeShapeType="1"/>
              </p:cNvSpPr>
              <p:nvPr/>
            </p:nvSpPr>
            <p:spPr bwMode="auto">
              <a:xfrm>
                <a:off x="2255" y="3158"/>
                <a:ext cx="0" cy="317"/>
              </a:xfrm>
              <a:prstGeom prst="line">
                <a:avLst/>
              </a:prstGeom>
              <a:noFill/>
              <a:ln w="28575">
                <a:solidFill>
                  <a:srgbClr val="33CC33"/>
                </a:solidFill>
                <a:round/>
                <a:headEnd/>
                <a:tailEnd/>
              </a:ln>
            </p:spPr>
            <p:txBody>
              <a:bodyPr/>
              <a:lstStyle/>
              <a:p>
                <a:endParaRPr lang="zh-CN" altLang="en-US"/>
              </a:p>
            </p:txBody>
          </p:sp>
          <p:sp>
            <p:nvSpPr>
              <p:cNvPr id="42020" name="Line 89"/>
              <p:cNvSpPr>
                <a:spLocks noChangeShapeType="1"/>
              </p:cNvSpPr>
              <p:nvPr/>
            </p:nvSpPr>
            <p:spPr bwMode="auto">
              <a:xfrm>
                <a:off x="2255" y="3475"/>
                <a:ext cx="0" cy="273"/>
              </a:xfrm>
              <a:prstGeom prst="line">
                <a:avLst/>
              </a:prstGeom>
              <a:noFill/>
              <a:ln w="28575">
                <a:solidFill>
                  <a:srgbClr val="FF9900"/>
                </a:solidFill>
                <a:round/>
                <a:headEnd/>
                <a:tailEnd/>
              </a:ln>
            </p:spPr>
            <p:txBody>
              <a:bodyPr/>
              <a:lstStyle/>
              <a:p>
                <a:endParaRPr lang="zh-CN" altLang="en-US"/>
              </a:p>
            </p:txBody>
          </p:sp>
          <p:sp>
            <p:nvSpPr>
              <p:cNvPr id="42021" name="Line 90"/>
              <p:cNvSpPr>
                <a:spLocks noChangeShapeType="1"/>
              </p:cNvSpPr>
              <p:nvPr/>
            </p:nvSpPr>
            <p:spPr bwMode="auto">
              <a:xfrm>
                <a:off x="2326" y="3475"/>
                <a:ext cx="0" cy="273"/>
              </a:xfrm>
              <a:prstGeom prst="line">
                <a:avLst/>
              </a:prstGeom>
              <a:noFill/>
              <a:ln w="28575">
                <a:solidFill>
                  <a:srgbClr val="FF9900"/>
                </a:solidFill>
                <a:round/>
                <a:headEnd/>
                <a:tailEnd/>
              </a:ln>
            </p:spPr>
            <p:txBody>
              <a:bodyPr/>
              <a:lstStyle/>
              <a:p>
                <a:endParaRPr lang="zh-CN" altLang="en-US"/>
              </a:p>
            </p:txBody>
          </p:sp>
          <p:sp>
            <p:nvSpPr>
              <p:cNvPr id="42022" name="Line 91"/>
              <p:cNvSpPr>
                <a:spLocks noChangeShapeType="1"/>
              </p:cNvSpPr>
              <p:nvPr/>
            </p:nvSpPr>
            <p:spPr bwMode="auto">
              <a:xfrm>
                <a:off x="2245" y="3748"/>
                <a:ext cx="91" cy="0"/>
              </a:xfrm>
              <a:prstGeom prst="line">
                <a:avLst/>
              </a:prstGeom>
              <a:noFill/>
              <a:ln w="28575">
                <a:solidFill>
                  <a:srgbClr val="FF9900"/>
                </a:solidFill>
                <a:round/>
                <a:headEnd/>
                <a:tailEnd/>
              </a:ln>
            </p:spPr>
            <p:txBody>
              <a:bodyPr/>
              <a:lstStyle/>
              <a:p>
                <a:endParaRPr lang="zh-CN" altLang="en-US"/>
              </a:p>
            </p:txBody>
          </p:sp>
          <p:sp>
            <p:nvSpPr>
              <p:cNvPr id="42023" name="Line 92"/>
              <p:cNvSpPr>
                <a:spLocks noChangeShapeType="1"/>
              </p:cNvSpPr>
              <p:nvPr/>
            </p:nvSpPr>
            <p:spPr bwMode="auto">
              <a:xfrm flipV="1">
                <a:off x="2326" y="3158"/>
                <a:ext cx="0" cy="317"/>
              </a:xfrm>
              <a:prstGeom prst="line">
                <a:avLst/>
              </a:prstGeom>
              <a:noFill/>
              <a:ln w="28575">
                <a:solidFill>
                  <a:srgbClr val="33CC33"/>
                </a:solidFill>
                <a:round/>
                <a:headEnd/>
                <a:tailEnd/>
              </a:ln>
            </p:spPr>
            <p:txBody>
              <a:bodyPr/>
              <a:lstStyle/>
              <a:p>
                <a:endParaRPr lang="zh-CN" altLang="en-US"/>
              </a:p>
            </p:txBody>
          </p:sp>
          <p:sp>
            <p:nvSpPr>
              <p:cNvPr id="42024" name="Line 93"/>
              <p:cNvSpPr>
                <a:spLocks noChangeShapeType="1"/>
              </p:cNvSpPr>
              <p:nvPr/>
            </p:nvSpPr>
            <p:spPr bwMode="auto">
              <a:xfrm>
                <a:off x="2336" y="3158"/>
                <a:ext cx="226" cy="0"/>
              </a:xfrm>
              <a:prstGeom prst="line">
                <a:avLst/>
              </a:prstGeom>
              <a:noFill/>
              <a:ln w="28575">
                <a:solidFill>
                  <a:srgbClr val="33CC33"/>
                </a:solidFill>
                <a:round/>
                <a:headEnd/>
                <a:tailEnd/>
              </a:ln>
            </p:spPr>
            <p:txBody>
              <a:bodyPr/>
              <a:lstStyle/>
              <a:p>
                <a:endParaRPr lang="zh-CN" altLang="en-US"/>
              </a:p>
            </p:txBody>
          </p:sp>
          <p:sp>
            <p:nvSpPr>
              <p:cNvPr id="42025" name="Line 94"/>
              <p:cNvSpPr>
                <a:spLocks noChangeShapeType="1"/>
              </p:cNvSpPr>
              <p:nvPr/>
            </p:nvSpPr>
            <p:spPr bwMode="auto">
              <a:xfrm>
                <a:off x="2582" y="3158"/>
                <a:ext cx="0" cy="317"/>
              </a:xfrm>
              <a:prstGeom prst="line">
                <a:avLst/>
              </a:prstGeom>
              <a:noFill/>
              <a:ln w="28575">
                <a:solidFill>
                  <a:srgbClr val="33CC33"/>
                </a:solidFill>
                <a:round/>
                <a:headEnd/>
                <a:tailEnd/>
              </a:ln>
            </p:spPr>
            <p:txBody>
              <a:bodyPr/>
              <a:lstStyle/>
              <a:p>
                <a:endParaRPr lang="zh-CN" altLang="en-US"/>
              </a:p>
            </p:txBody>
          </p:sp>
          <p:sp>
            <p:nvSpPr>
              <p:cNvPr id="42026" name="Line 95"/>
              <p:cNvSpPr>
                <a:spLocks noChangeShapeType="1"/>
              </p:cNvSpPr>
              <p:nvPr/>
            </p:nvSpPr>
            <p:spPr bwMode="auto">
              <a:xfrm>
                <a:off x="2582" y="3475"/>
                <a:ext cx="0" cy="273"/>
              </a:xfrm>
              <a:prstGeom prst="line">
                <a:avLst/>
              </a:prstGeom>
              <a:noFill/>
              <a:ln w="28575">
                <a:solidFill>
                  <a:srgbClr val="FF9900"/>
                </a:solidFill>
                <a:round/>
                <a:headEnd/>
                <a:tailEnd/>
              </a:ln>
            </p:spPr>
            <p:txBody>
              <a:bodyPr/>
              <a:lstStyle/>
              <a:p>
                <a:endParaRPr lang="zh-CN" altLang="en-US"/>
              </a:p>
            </p:txBody>
          </p:sp>
          <p:sp>
            <p:nvSpPr>
              <p:cNvPr id="42027" name="Line 96"/>
              <p:cNvSpPr>
                <a:spLocks noChangeShapeType="1"/>
              </p:cNvSpPr>
              <p:nvPr/>
            </p:nvSpPr>
            <p:spPr bwMode="auto">
              <a:xfrm>
                <a:off x="2734" y="3475"/>
                <a:ext cx="0" cy="273"/>
              </a:xfrm>
              <a:prstGeom prst="line">
                <a:avLst/>
              </a:prstGeom>
              <a:noFill/>
              <a:ln w="28575">
                <a:solidFill>
                  <a:srgbClr val="FF9900"/>
                </a:solidFill>
                <a:round/>
                <a:headEnd/>
                <a:tailEnd/>
              </a:ln>
            </p:spPr>
            <p:txBody>
              <a:bodyPr/>
              <a:lstStyle/>
              <a:p>
                <a:endParaRPr lang="zh-CN" altLang="en-US"/>
              </a:p>
            </p:txBody>
          </p:sp>
          <p:sp>
            <p:nvSpPr>
              <p:cNvPr id="42028" name="Line 97"/>
              <p:cNvSpPr>
                <a:spLocks noChangeShapeType="1"/>
              </p:cNvSpPr>
              <p:nvPr/>
            </p:nvSpPr>
            <p:spPr bwMode="auto">
              <a:xfrm>
                <a:off x="2562" y="3748"/>
                <a:ext cx="182" cy="0"/>
              </a:xfrm>
              <a:prstGeom prst="line">
                <a:avLst/>
              </a:prstGeom>
              <a:noFill/>
              <a:ln w="28575">
                <a:solidFill>
                  <a:srgbClr val="FF9900"/>
                </a:solidFill>
                <a:round/>
                <a:headEnd/>
                <a:tailEnd/>
              </a:ln>
            </p:spPr>
            <p:txBody>
              <a:bodyPr/>
              <a:lstStyle/>
              <a:p>
                <a:endParaRPr lang="zh-CN" altLang="en-US"/>
              </a:p>
            </p:txBody>
          </p:sp>
          <p:sp>
            <p:nvSpPr>
              <p:cNvPr id="42029" name="Line 98"/>
              <p:cNvSpPr>
                <a:spLocks noChangeShapeType="1"/>
              </p:cNvSpPr>
              <p:nvPr/>
            </p:nvSpPr>
            <p:spPr bwMode="auto">
              <a:xfrm flipV="1">
                <a:off x="2734" y="3158"/>
                <a:ext cx="0" cy="317"/>
              </a:xfrm>
              <a:prstGeom prst="line">
                <a:avLst/>
              </a:prstGeom>
              <a:noFill/>
              <a:ln w="28575">
                <a:solidFill>
                  <a:srgbClr val="33CC33"/>
                </a:solidFill>
                <a:round/>
                <a:headEnd/>
                <a:tailEnd/>
              </a:ln>
            </p:spPr>
            <p:txBody>
              <a:bodyPr/>
              <a:lstStyle/>
              <a:p>
                <a:endParaRPr lang="zh-CN" altLang="en-US"/>
              </a:p>
            </p:txBody>
          </p:sp>
          <p:sp>
            <p:nvSpPr>
              <p:cNvPr id="42030" name="Line 99"/>
              <p:cNvSpPr>
                <a:spLocks noChangeShapeType="1"/>
              </p:cNvSpPr>
              <p:nvPr/>
            </p:nvSpPr>
            <p:spPr bwMode="auto">
              <a:xfrm>
                <a:off x="2744" y="3158"/>
                <a:ext cx="181" cy="0"/>
              </a:xfrm>
              <a:prstGeom prst="line">
                <a:avLst/>
              </a:prstGeom>
              <a:noFill/>
              <a:ln w="28575">
                <a:solidFill>
                  <a:srgbClr val="33CC33"/>
                </a:solidFill>
                <a:round/>
                <a:headEnd/>
                <a:tailEnd/>
              </a:ln>
            </p:spPr>
            <p:txBody>
              <a:bodyPr/>
              <a:lstStyle/>
              <a:p>
                <a:endParaRPr lang="zh-CN" altLang="en-US"/>
              </a:p>
            </p:txBody>
          </p:sp>
          <p:sp>
            <p:nvSpPr>
              <p:cNvPr id="42031" name="Line 100"/>
              <p:cNvSpPr>
                <a:spLocks noChangeShapeType="1"/>
              </p:cNvSpPr>
              <p:nvPr/>
            </p:nvSpPr>
            <p:spPr bwMode="auto">
              <a:xfrm>
                <a:off x="2925" y="3158"/>
                <a:ext cx="0" cy="317"/>
              </a:xfrm>
              <a:prstGeom prst="line">
                <a:avLst/>
              </a:prstGeom>
              <a:noFill/>
              <a:ln w="28575">
                <a:solidFill>
                  <a:srgbClr val="33CC33"/>
                </a:solidFill>
                <a:round/>
                <a:headEnd/>
                <a:tailEnd/>
              </a:ln>
            </p:spPr>
            <p:txBody>
              <a:bodyPr/>
              <a:lstStyle/>
              <a:p>
                <a:endParaRPr lang="zh-CN" altLang="en-US"/>
              </a:p>
            </p:txBody>
          </p:sp>
          <p:sp>
            <p:nvSpPr>
              <p:cNvPr id="42032" name="Line 101"/>
              <p:cNvSpPr>
                <a:spLocks noChangeShapeType="1"/>
              </p:cNvSpPr>
              <p:nvPr/>
            </p:nvSpPr>
            <p:spPr bwMode="auto">
              <a:xfrm>
                <a:off x="2925" y="3475"/>
                <a:ext cx="0" cy="273"/>
              </a:xfrm>
              <a:prstGeom prst="line">
                <a:avLst/>
              </a:prstGeom>
              <a:noFill/>
              <a:ln w="28575">
                <a:solidFill>
                  <a:srgbClr val="FF9900"/>
                </a:solidFill>
                <a:round/>
                <a:headEnd/>
                <a:tailEnd/>
              </a:ln>
            </p:spPr>
            <p:txBody>
              <a:bodyPr/>
              <a:lstStyle/>
              <a:p>
                <a:endParaRPr lang="zh-CN" altLang="en-US"/>
              </a:p>
            </p:txBody>
          </p:sp>
          <p:sp>
            <p:nvSpPr>
              <p:cNvPr id="42033" name="Line 102"/>
              <p:cNvSpPr>
                <a:spLocks noChangeShapeType="1"/>
              </p:cNvSpPr>
              <p:nvPr/>
            </p:nvSpPr>
            <p:spPr bwMode="auto">
              <a:xfrm>
                <a:off x="3142" y="3475"/>
                <a:ext cx="0" cy="273"/>
              </a:xfrm>
              <a:prstGeom prst="line">
                <a:avLst/>
              </a:prstGeom>
              <a:noFill/>
              <a:ln w="28575">
                <a:solidFill>
                  <a:srgbClr val="FF9900"/>
                </a:solidFill>
                <a:round/>
                <a:headEnd/>
                <a:tailEnd/>
              </a:ln>
            </p:spPr>
            <p:txBody>
              <a:bodyPr/>
              <a:lstStyle/>
              <a:p>
                <a:endParaRPr lang="zh-CN" altLang="en-US"/>
              </a:p>
            </p:txBody>
          </p:sp>
          <p:sp>
            <p:nvSpPr>
              <p:cNvPr id="42034" name="Line 103"/>
              <p:cNvSpPr>
                <a:spLocks noChangeShapeType="1"/>
              </p:cNvSpPr>
              <p:nvPr/>
            </p:nvSpPr>
            <p:spPr bwMode="auto">
              <a:xfrm>
                <a:off x="2925" y="3748"/>
                <a:ext cx="227" cy="0"/>
              </a:xfrm>
              <a:prstGeom prst="line">
                <a:avLst/>
              </a:prstGeom>
              <a:noFill/>
              <a:ln w="28575">
                <a:solidFill>
                  <a:srgbClr val="FF9900"/>
                </a:solidFill>
                <a:round/>
                <a:headEnd/>
                <a:tailEnd/>
              </a:ln>
            </p:spPr>
            <p:txBody>
              <a:bodyPr/>
              <a:lstStyle/>
              <a:p>
                <a:endParaRPr lang="zh-CN" altLang="en-US"/>
              </a:p>
            </p:txBody>
          </p:sp>
          <p:sp>
            <p:nvSpPr>
              <p:cNvPr id="42035" name="Line 104"/>
              <p:cNvSpPr>
                <a:spLocks noChangeShapeType="1"/>
              </p:cNvSpPr>
              <p:nvPr/>
            </p:nvSpPr>
            <p:spPr bwMode="auto">
              <a:xfrm flipV="1">
                <a:off x="3142" y="3158"/>
                <a:ext cx="0" cy="317"/>
              </a:xfrm>
              <a:prstGeom prst="line">
                <a:avLst/>
              </a:prstGeom>
              <a:noFill/>
              <a:ln w="28575">
                <a:solidFill>
                  <a:srgbClr val="33CC33"/>
                </a:solidFill>
                <a:round/>
                <a:headEnd/>
                <a:tailEnd/>
              </a:ln>
            </p:spPr>
            <p:txBody>
              <a:bodyPr/>
              <a:lstStyle/>
              <a:p>
                <a:endParaRPr lang="zh-CN" altLang="en-US"/>
              </a:p>
            </p:txBody>
          </p:sp>
          <p:sp>
            <p:nvSpPr>
              <p:cNvPr id="42036" name="Line 105"/>
              <p:cNvSpPr>
                <a:spLocks noChangeShapeType="1"/>
              </p:cNvSpPr>
              <p:nvPr/>
            </p:nvSpPr>
            <p:spPr bwMode="auto">
              <a:xfrm>
                <a:off x="3152" y="3158"/>
                <a:ext cx="91" cy="0"/>
              </a:xfrm>
              <a:prstGeom prst="line">
                <a:avLst/>
              </a:prstGeom>
              <a:noFill/>
              <a:ln w="28575">
                <a:solidFill>
                  <a:srgbClr val="33CC33"/>
                </a:solidFill>
                <a:round/>
                <a:headEnd/>
                <a:tailEnd/>
              </a:ln>
            </p:spPr>
            <p:txBody>
              <a:bodyPr/>
              <a:lstStyle/>
              <a:p>
                <a:endParaRPr lang="zh-CN" altLang="en-US"/>
              </a:p>
            </p:txBody>
          </p:sp>
          <p:sp>
            <p:nvSpPr>
              <p:cNvPr id="42037" name="Line 106"/>
              <p:cNvSpPr>
                <a:spLocks noChangeShapeType="1"/>
              </p:cNvSpPr>
              <p:nvPr/>
            </p:nvSpPr>
            <p:spPr bwMode="auto">
              <a:xfrm>
                <a:off x="3243" y="3158"/>
                <a:ext cx="0" cy="317"/>
              </a:xfrm>
              <a:prstGeom prst="line">
                <a:avLst/>
              </a:prstGeom>
              <a:noFill/>
              <a:ln w="28575">
                <a:solidFill>
                  <a:srgbClr val="33CC33"/>
                </a:solidFill>
                <a:round/>
                <a:headEnd/>
                <a:tailEnd/>
              </a:ln>
            </p:spPr>
            <p:txBody>
              <a:bodyPr/>
              <a:lstStyle/>
              <a:p>
                <a:endParaRPr lang="zh-CN" altLang="en-US"/>
              </a:p>
            </p:txBody>
          </p:sp>
          <p:sp>
            <p:nvSpPr>
              <p:cNvPr id="42038" name="Line 107"/>
              <p:cNvSpPr>
                <a:spLocks noChangeShapeType="1"/>
              </p:cNvSpPr>
              <p:nvPr/>
            </p:nvSpPr>
            <p:spPr bwMode="auto">
              <a:xfrm>
                <a:off x="3243" y="3475"/>
                <a:ext cx="0" cy="273"/>
              </a:xfrm>
              <a:prstGeom prst="line">
                <a:avLst/>
              </a:prstGeom>
              <a:noFill/>
              <a:ln w="28575">
                <a:solidFill>
                  <a:srgbClr val="FF9900"/>
                </a:solidFill>
                <a:round/>
                <a:headEnd/>
                <a:tailEnd/>
              </a:ln>
            </p:spPr>
            <p:txBody>
              <a:bodyPr/>
              <a:lstStyle/>
              <a:p>
                <a:endParaRPr lang="zh-CN" altLang="en-US"/>
              </a:p>
            </p:txBody>
          </p:sp>
          <p:sp>
            <p:nvSpPr>
              <p:cNvPr id="42039" name="Line 108"/>
              <p:cNvSpPr>
                <a:spLocks noChangeShapeType="1"/>
              </p:cNvSpPr>
              <p:nvPr/>
            </p:nvSpPr>
            <p:spPr bwMode="auto">
              <a:xfrm>
                <a:off x="3525" y="3475"/>
                <a:ext cx="0" cy="273"/>
              </a:xfrm>
              <a:prstGeom prst="line">
                <a:avLst/>
              </a:prstGeom>
              <a:noFill/>
              <a:ln w="28575">
                <a:solidFill>
                  <a:srgbClr val="FF9900"/>
                </a:solidFill>
                <a:round/>
                <a:headEnd/>
                <a:tailEnd/>
              </a:ln>
            </p:spPr>
            <p:txBody>
              <a:bodyPr/>
              <a:lstStyle/>
              <a:p>
                <a:endParaRPr lang="zh-CN" altLang="en-US"/>
              </a:p>
            </p:txBody>
          </p:sp>
          <p:sp>
            <p:nvSpPr>
              <p:cNvPr id="42040" name="Line 109"/>
              <p:cNvSpPr>
                <a:spLocks noChangeShapeType="1"/>
              </p:cNvSpPr>
              <p:nvPr/>
            </p:nvSpPr>
            <p:spPr bwMode="auto">
              <a:xfrm>
                <a:off x="3243" y="3748"/>
                <a:ext cx="272" cy="0"/>
              </a:xfrm>
              <a:prstGeom prst="line">
                <a:avLst/>
              </a:prstGeom>
              <a:noFill/>
              <a:ln w="28575">
                <a:solidFill>
                  <a:srgbClr val="FF9900"/>
                </a:solidFill>
                <a:round/>
                <a:headEnd/>
                <a:tailEnd/>
              </a:ln>
            </p:spPr>
            <p:txBody>
              <a:bodyPr/>
              <a:lstStyle/>
              <a:p>
                <a:endParaRPr lang="zh-CN" altLang="en-US"/>
              </a:p>
            </p:txBody>
          </p:sp>
          <p:sp>
            <p:nvSpPr>
              <p:cNvPr id="42041" name="Line 110"/>
              <p:cNvSpPr>
                <a:spLocks noChangeShapeType="1"/>
              </p:cNvSpPr>
              <p:nvPr/>
            </p:nvSpPr>
            <p:spPr bwMode="auto">
              <a:xfrm flipV="1">
                <a:off x="3525" y="3158"/>
                <a:ext cx="0" cy="317"/>
              </a:xfrm>
              <a:prstGeom prst="line">
                <a:avLst/>
              </a:prstGeom>
              <a:noFill/>
              <a:ln w="28575">
                <a:solidFill>
                  <a:srgbClr val="33CC33"/>
                </a:solidFill>
                <a:round/>
                <a:headEnd/>
                <a:tailEnd/>
              </a:ln>
            </p:spPr>
            <p:txBody>
              <a:bodyPr/>
              <a:lstStyle/>
              <a:p>
                <a:endParaRPr lang="zh-CN" altLang="en-US"/>
              </a:p>
            </p:txBody>
          </p:sp>
          <p:sp>
            <p:nvSpPr>
              <p:cNvPr id="42042" name="Line 111"/>
              <p:cNvSpPr>
                <a:spLocks noChangeShapeType="1"/>
              </p:cNvSpPr>
              <p:nvPr/>
            </p:nvSpPr>
            <p:spPr bwMode="auto">
              <a:xfrm>
                <a:off x="3596" y="3158"/>
                <a:ext cx="0" cy="317"/>
              </a:xfrm>
              <a:prstGeom prst="line">
                <a:avLst/>
              </a:prstGeom>
              <a:noFill/>
              <a:ln w="28575">
                <a:solidFill>
                  <a:srgbClr val="33CC33"/>
                </a:solidFill>
                <a:round/>
                <a:headEnd/>
                <a:tailEnd/>
              </a:ln>
            </p:spPr>
            <p:txBody>
              <a:bodyPr/>
              <a:lstStyle/>
              <a:p>
                <a:endParaRPr lang="zh-CN" altLang="en-US"/>
              </a:p>
            </p:txBody>
          </p:sp>
          <p:sp>
            <p:nvSpPr>
              <p:cNvPr id="42043" name="Line 112"/>
              <p:cNvSpPr>
                <a:spLocks noChangeShapeType="1"/>
              </p:cNvSpPr>
              <p:nvPr/>
            </p:nvSpPr>
            <p:spPr bwMode="auto">
              <a:xfrm>
                <a:off x="3596" y="3475"/>
                <a:ext cx="0" cy="273"/>
              </a:xfrm>
              <a:prstGeom prst="line">
                <a:avLst/>
              </a:prstGeom>
              <a:noFill/>
              <a:ln w="28575">
                <a:solidFill>
                  <a:srgbClr val="FF9900"/>
                </a:solidFill>
                <a:round/>
                <a:headEnd/>
                <a:tailEnd/>
              </a:ln>
            </p:spPr>
            <p:txBody>
              <a:bodyPr/>
              <a:lstStyle/>
              <a:p>
                <a:endParaRPr lang="zh-CN" altLang="en-US"/>
              </a:p>
            </p:txBody>
          </p:sp>
          <p:sp>
            <p:nvSpPr>
              <p:cNvPr id="42044" name="Line 113"/>
              <p:cNvSpPr>
                <a:spLocks noChangeShapeType="1"/>
              </p:cNvSpPr>
              <p:nvPr/>
            </p:nvSpPr>
            <p:spPr bwMode="auto">
              <a:xfrm>
                <a:off x="3868" y="3475"/>
                <a:ext cx="0" cy="273"/>
              </a:xfrm>
              <a:prstGeom prst="line">
                <a:avLst/>
              </a:prstGeom>
              <a:noFill/>
              <a:ln w="28575">
                <a:solidFill>
                  <a:srgbClr val="FF9900"/>
                </a:solidFill>
                <a:round/>
                <a:headEnd/>
                <a:tailEnd/>
              </a:ln>
            </p:spPr>
            <p:txBody>
              <a:bodyPr/>
              <a:lstStyle/>
              <a:p>
                <a:endParaRPr lang="zh-CN" altLang="en-US"/>
              </a:p>
            </p:txBody>
          </p:sp>
          <p:sp>
            <p:nvSpPr>
              <p:cNvPr id="42045" name="Line 114"/>
              <p:cNvSpPr>
                <a:spLocks noChangeShapeType="1"/>
              </p:cNvSpPr>
              <p:nvPr/>
            </p:nvSpPr>
            <p:spPr bwMode="auto">
              <a:xfrm>
                <a:off x="3606" y="3748"/>
                <a:ext cx="272" cy="0"/>
              </a:xfrm>
              <a:prstGeom prst="line">
                <a:avLst/>
              </a:prstGeom>
              <a:noFill/>
              <a:ln w="28575">
                <a:solidFill>
                  <a:srgbClr val="FF9900"/>
                </a:solidFill>
                <a:round/>
                <a:headEnd/>
                <a:tailEnd/>
              </a:ln>
            </p:spPr>
            <p:txBody>
              <a:bodyPr/>
              <a:lstStyle/>
              <a:p>
                <a:endParaRPr lang="zh-CN" altLang="en-US"/>
              </a:p>
            </p:txBody>
          </p:sp>
          <p:sp>
            <p:nvSpPr>
              <p:cNvPr id="42046" name="Line 115"/>
              <p:cNvSpPr>
                <a:spLocks noChangeShapeType="1"/>
              </p:cNvSpPr>
              <p:nvPr/>
            </p:nvSpPr>
            <p:spPr bwMode="auto">
              <a:xfrm flipV="1">
                <a:off x="3868" y="3158"/>
                <a:ext cx="0" cy="317"/>
              </a:xfrm>
              <a:prstGeom prst="line">
                <a:avLst/>
              </a:prstGeom>
              <a:noFill/>
              <a:ln w="28575">
                <a:solidFill>
                  <a:srgbClr val="33CC33"/>
                </a:solidFill>
                <a:round/>
                <a:headEnd/>
                <a:tailEnd/>
              </a:ln>
            </p:spPr>
            <p:txBody>
              <a:bodyPr/>
              <a:lstStyle/>
              <a:p>
                <a:endParaRPr lang="zh-CN" altLang="en-US"/>
              </a:p>
            </p:txBody>
          </p:sp>
          <p:sp>
            <p:nvSpPr>
              <p:cNvPr id="42047" name="Line 116"/>
              <p:cNvSpPr>
                <a:spLocks noChangeShapeType="1"/>
              </p:cNvSpPr>
              <p:nvPr/>
            </p:nvSpPr>
            <p:spPr bwMode="auto">
              <a:xfrm>
                <a:off x="3989" y="3158"/>
                <a:ext cx="0" cy="317"/>
              </a:xfrm>
              <a:prstGeom prst="line">
                <a:avLst/>
              </a:prstGeom>
              <a:noFill/>
              <a:ln w="28575">
                <a:solidFill>
                  <a:srgbClr val="33CC33"/>
                </a:solidFill>
                <a:round/>
                <a:headEnd/>
                <a:tailEnd/>
              </a:ln>
            </p:spPr>
            <p:txBody>
              <a:bodyPr/>
              <a:lstStyle/>
              <a:p>
                <a:endParaRPr lang="zh-CN" altLang="en-US"/>
              </a:p>
            </p:txBody>
          </p:sp>
          <p:sp>
            <p:nvSpPr>
              <p:cNvPr id="42048" name="Line 117"/>
              <p:cNvSpPr>
                <a:spLocks noChangeShapeType="1"/>
              </p:cNvSpPr>
              <p:nvPr/>
            </p:nvSpPr>
            <p:spPr bwMode="auto">
              <a:xfrm>
                <a:off x="3989" y="3475"/>
                <a:ext cx="0" cy="273"/>
              </a:xfrm>
              <a:prstGeom prst="line">
                <a:avLst/>
              </a:prstGeom>
              <a:noFill/>
              <a:ln w="28575">
                <a:solidFill>
                  <a:srgbClr val="FF9900"/>
                </a:solidFill>
                <a:round/>
                <a:headEnd/>
                <a:tailEnd/>
              </a:ln>
            </p:spPr>
            <p:txBody>
              <a:bodyPr/>
              <a:lstStyle/>
              <a:p>
                <a:endParaRPr lang="zh-CN" altLang="en-US"/>
              </a:p>
            </p:txBody>
          </p:sp>
          <p:sp>
            <p:nvSpPr>
              <p:cNvPr id="42049" name="Line 118"/>
              <p:cNvSpPr>
                <a:spLocks noChangeShapeType="1"/>
              </p:cNvSpPr>
              <p:nvPr/>
            </p:nvSpPr>
            <p:spPr bwMode="auto">
              <a:xfrm>
                <a:off x="4185" y="3475"/>
                <a:ext cx="0" cy="273"/>
              </a:xfrm>
              <a:prstGeom prst="line">
                <a:avLst/>
              </a:prstGeom>
              <a:noFill/>
              <a:ln w="28575">
                <a:solidFill>
                  <a:srgbClr val="FF9900"/>
                </a:solidFill>
                <a:round/>
                <a:headEnd/>
                <a:tailEnd/>
              </a:ln>
            </p:spPr>
            <p:txBody>
              <a:bodyPr/>
              <a:lstStyle/>
              <a:p>
                <a:endParaRPr lang="zh-CN" altLang="en-US"/>
              </a:p>
            </p:txBody>
          </p:sp>
          <p:sp>
            <p:nvSpPr>
              <p:cNvPr id="42050" name="Line 119"/>
              <p:cNvSpPr>
                <a:spLocks noChangeShapeType="1"/>
              </p:cNvSpPr>
              <p:nvPr/>
            </p:nvSpPr>
            <p:spPr bwMode="auto">
              <a:xfrm>
                <a:off x="3969" y="3748"/>
                <a:ext cx="226" cy="0"/>
              </a:xfrm>
              <a:prstGeom prst="line">
                <a:avLst/>
              </a:prstGeom>
              <a:noFill/>
              <a:ln w="28575">
                <a:solidFill>
                  <a:srgbClr val="FF9900"/>
                </a:solidFill>
                <a:round/>
                <a:headEnd/>
                <a:tailEnd/>
              </a:ln>
            </p:spPr>
            <p:txBody>
              <a:bodyPr/>
              <a:lstStyle/>
              <a:p>
                <a:endParaRPr lang="zh-CN" altLang="en-US"/>
              </a:p>
            </p:txBody>
          </p:sp>
          <p:sp>
            <p:nvSpPr>
              <p:cNvPr id="42051" name="Line 120"/>
              <p:cNvSpPr>
                <a:spLocks noChangeShapeType="1"/>
              </p:cNvSpPr>
              <p:nvPr/>
            </p:nvSpPr>
            <p:spPr bwMode="auto">
              <a:xfrm flipV="1">
                <a:off x="4185" y="3158"/>
                <a:ext cx="0" cy="317"/>
              </a:xfrm>
              <a:prstGeom prst="line">
                <a:avLst/>
              </a:prstGeom>
              <a:noFill/>
              <a:ln w="28575">
                <a:solidFill>
                  <a:srgbClr val="33CC33"/>
                </a:solidFill>
                <a:round/>
                <a:headEnd/>
                <a:tailEnd/>
              </a:ln>
            </p:spPr>
            <p:txBody>
              <a:bodyPr/>
              <a:lstStyle/>
              <a:p>
                <a:endParaRPr lang="zh-CN" altLang="en-US"/>
              </a:p>
            </p:txBody>
          </p:sp>
        </p:grpSp>
      </p:grpSp>
      <p:sp>
        <p:nvSpPr>
          <p:cNvPr id="42001" name="Rectangle 121"/>
          <p:cNvSpPr>
            <a:spLocks noChangeArrowheads="1"/>
          </p:cNvSpPr>
          <p:nvPr/>
        </p:nvSpPr>
        <p:spPr bwMode="auto">
          <a:xfrm>
            <a:off x="1717675" y="1344613"/>
            <a:ext cx="4176713" cy="717550"/>
          </a:xfrm>
          <a:prstGeom prst="rect">
            <a:avLst/>
          </a:prstGeom>
          <a:noFill/>
          <a:ln w="9525">
            <a:noFill/>
            <a:miter lim="800000"/>
            <a:headEnd/>
            <a:tailEnd/>
          </a:ln>
        </p:spPr>
        <p:txBody>
          <a:bodyPr/>
          <a:lstStyle/>
          <a:p>
            <a:pPr>
              <a:lnSpc>
                <a:spcPct val="100000"/>
              </a:lnSpc>
              <a:buClr>
                <a:srgbClr val="FF9933"/>
              </a:buClr>
              <a:buFont typeface="Wingdings" pitchFamily="2" charset="2"/>
              <a:buNone/>
            </a:pPr>
            <a:r>
              <a:rPr lang="zh-CN" altLang="en-US">
                <a:solidFill>
                  <a:schemeClr val="tx1"/>
                </a:solidFill>
                <a:latin typeface="楷体_GB2312" charset="-122"/>
                <a:ea typeface="楷体_GB2312" charset="-122"/>
              </a:rPr>
              <a:t>正弦脉宽调制（</a:t>
            </a:r>
            <a:r>
              <a:rPr lang="en-US" altLang="zh-CN">
                <a:solidFill>
                  <a:schemeClr val="tx1"/>
                </a:solidFill>
                <a:latin typeface="楷体_GB2312" charset="-122"/>
                <a:ea typeface="楷体_GB2312" charset="-122"/>
              </a:rPr>
              <a:t>SPWM</a:t>
            </a:r>
            <a:r>
              <a:rPr lang="zh-CN" altLang="en-US">
                <a:solidFill>
                  <a:schemeClr val="tx1"/>
                </a:solidFill>
                <a:latin typeface="楷体_GB2312" charset="-122"/>
                <a:ea typeface="楷体_GB2312" charset="-122"/>
              </a:rPr>
              <a:t>）</a:t>
            </a:r>
          </a:p>
          <a:p>
            <a:pPr>
              <a:lnSpc>
                <a:spcPct val="100000"/>
              </a:lnSpc>
              <a:buClr>
                <a:srgbClr val="FF9933"/>
              </a:buClr>
              <a:buFont typeface="Wingdings" pitchFamily="2" charset="2"/>
              <a:buNone/>
            </a:pPr>
            <a:r>
              <a:rPr lang="zh-CN" altLang="en-US">
                <a:solidFill>
                  <a:schemeClr val="tx1"/>
                </a:solidFill>
                <a:latin typeface="楷体_GB2312" charset="-122"/>
                <a:ea typeface="楷体_GB2312" charset="-122"/>
              </a:rPr>
              <a:t>波的产生</a:t>
            </a:r>
          </a:p>
        </p:txBody>
      </p:sp>
      <p:sp>
        <p:nvSpPr>
          <p:cNvPr id="560250" name="AutoShape 122"/>
          <p:cNvSpPr>
            <a:spLocks noChangeArrowheads="1"/>
          </p:cNvSpPr>
          <p:nvPr/>
        </p:nvSpPr>
        <p:spPr bwMode="auto">
          <a:xfrm>
            <a:off x="7189788" y="3646488"/>
            <a:ext cx="1944687" cy="717550"/>
          </a:xfrm>
          <a:prstGeom prst="wedgeRoundRectCallout">
            <a:avLst>
              <a:gd name="adj1" fmla="val -92856"/>
              <a:gd name="adj2" fmla="val -12333"/>
              <a:gd name="adj3" fmla="val 16667"/>
            </a:avLst>
          </a:prstGeom>
          <a:solidFill>
            <a:schemeClr val="bg1"/>
          </a:solidFill>
          <a:ln w="9525">
            <a:solidFill>
              <a:schemeClr val="tx1"/>
            </a:solidFill>
            <a:miter lim="800000"/>
            <a:headEnd/>
            <a:tailEnd/>
          </a:ln>
        </p:spPr>
        <p:txBody>
          <a:bodyPr anchor="ctr"/>
          <a:lstStyle/>
          <a:p>
            <a:pPr algn="ctr">
              <a:lnSpc>
                <a:spcPct val="100000"/>
              </a:lnSpc>
            </a:pPr>
            <a:r>
              <a:rPr lang="zh-CN" altLang="en-US" sz="1800">
                <a:solidFill>
                  <a:schemeClr val="tx1"/>
                </a:solidFill>
                <a:latin typeface="Garamond" pitchFamily="18" charset="0"/>
              </a:rPr>
              <a:t>频率可调的载波信号</a:t>
            </a:r>
            <a:r>
              <a:rPr lang="en-US" altLang="zh-CN" sz="1800">
                <a:solidFill>
                  <a:schemeClr val="tx1"/>
                </a:solidFill>
                <a:latin typeface="Arial" pitchFamily="34" charset="0"/>
              </a:rPr>
              <a:t>—</a:t>
            </a:r>
            <a:r>
              <a:rPr lang="zh-CN" altLang="en-US" sz="1800">
                <a:solidFill>
                  <a:schemeClr val="tx1"/>
                </a:solidFill>
                <a:latin typeface="Garamond" pitchFamily="18" charset="0"/>
              </a:rPr>
              <a:t>三角波</a:t>
            </a:r>
          </a:p>
        </p:txBody>
      </p:sp>
      <p:sp>
        <p:nvSpPr>
          <p:cNvPr id="560251" name="AutoShape 123"/>
          <p:cNvSpPr>
            <a:spLocks noChangeArrowheads="1"/>
          </p:cNvSpPr>
          <p:nvPr/>
        </p:nvSpPr>
        <p:spPr bwMode="auto">
          <a:xfrm>
            <a:off x="7189788" y="4799013"/>
            <a:ext cx="1944687" cy="717550"/>
          </a:xfrm>
          <a:prstGeom prst="wedgeRoundRectCallout">
            <a:avLst>
              <a:gd name="adj1" fmla="val -84287"/>
              <a:gd name="adj2" fmla="val -116958"/>
              <a:gd name="adj3" fmla="val 16667"/>
            </a:avLst>
          </a:prstGeom>
          <a:solidFill>
            <a:schemeClr val="bg1"/>
          </a:solidFill>
          <a:ln w="9525">
            <a:solidFill>
              <a:schemeClr val="tx1"/>
            </a:solidFill>
            <a:miter lim="800000"/>
            <a:headEnd/>
            <a:tailEnd/>
          </a:ln>
        </p:spPr>
        <p:txBody>
          <a:bodyPr anchor="ctr"/>
          <a:lstStyle/>
          <a:p>
            <a:pPr algn="ctr">
              <a:lnSpc>
                <a:spcPct val="100000"/>
              </a:lnSpc>
            </a:pPr>
            <a:r>
              <a:rPr lang="zh-CN" altLang="en-US" sz="1800">
                <a:solidFill>
                  <a:schemeClr val="tx1"/>
                </a:solidFill>
                <a:latin typeface="Garamond" pitchFamily="18" charset="0"/>
              </a:rPr>
              <a:t>频率不变的基波信号</a:t>
            </a:r>
            <a:r>
              <a:rPr lang="en-US" altLang="zh-CN" sz="1800">
                <a:solidFill>
                  <a:schemeClr val="tx1"/>
                </a:solidFill>
                <a:latin typeface="Arial" pitchFamily="34" charset="0"/>
              </a:rPr>
              <a:t>—</a:t>
            </a:r>
            <a:r>
              <a:rPr lang="zh-CN" altLang="en-US" sz="1800">
                <a:solidFill>
                  <a:schemeClr val="tx1"/>
                </a:solidFill>
                <a:latin typeface="Garamond" pitchFamily="18" charset="0"/>
              </a:rPr>
              <a:t>正弦波</a:t>
            </a:r>
          </a:p>
        </p:txBody>
      </p:sp>
      <p:sp>
        <p:nvSpPr>
          <p:cNvPr id="560252" name="AutoShape 124"/>
          <p:cNvSpPr>
            <a:spLocks noChangeArrowheads="1"/>
          </p:cNvSpPr>
          <p:nvPr/>
        </p:nvSpPr>
        <p:spPr bwMode="auto">
          <a:xfrm>
            <a:off x="7189788" y="5951538"/>
            <a:ext cx="1944687" cy="862012"/>
          </a:xfrm>
          <a:prstGeom prst="wedgeRoundRectCallout">
            <a:avLst>
              <a:gd name="adj1" fmla="val -88611"/>
              <a:gd name="adj2" fmla="val -69486"/>
              <a:gd name="adj3" fmla="val 16667"/>
            </a:avLst>
          </a:prstGeom>
          <a:solidFill>
            <a:schemeClr val="bg1"/>
          </a:solidFill>
          <a:ln w="9525">
            <a:solidFill>
              <a:schemeClr val="tx1"/>
            </a:solidFill>
            <a:miter lim="800000"/>
            <a:headEnd/>
            <a:tailEnd/>
          </a:ln>
        </p:spPr>
        <p:txBody>
          <a:bodyPr anchor="ctr"/>
          <a:lstStyle/>
          <a:p>
            <a:pPr algn="ctr">
              <a:lnSpc>
                <a:spcPct val="100000"/>
              </a:lnSpc>
            </a:pPr>
            <a:r>
              <a:rPr lang="zh-CN" altLang="en-US" sz="1800">
                <a:solidFill>
                  <a:schemeClr val="tx1"/>
                </a:solidFill>
                <a:latin typeface="Garamond" pitchFamily="18" charset="0"/>
              </a:rPr>
              <a:t>频率可随载波信号变化的调制信号</a:t>
            </a:r>
            <a:r>
              <a:rPr lang="en-US" altLang="zh-CN" sz="1800">
                <a:solidFill>
                  <a:schemeClr val="tx1"/>
                </a:solidFill>
                <a:latin typeface="Arial" pitchFamily="34" charset="0"/>
              </a:rPr>
              <a:t>——</a:t>
            </a:r>
            <a:r>
              <a:rPr lang="en-US" altLang="zh-CN" sz="1800">
                <a:solidFill>
                  <a:schemeClr val="tx1"/>
                </a:solidFill>
                <a:latin typeface="Garamond" pitchFamily="18" charset="0"/>
              </a:rPr>
              <a:t>SPWM</a:t>
            </a:r>
            <a:r>
              <a:rPr lang="zh-CN" altLang="en-US" sz="1800">
                <a:solidFill>
                  <a:schemeClr val="tx1"/>
                </a:solidFill>
                <a:latin typeface="Garamond" pitchFamily="18" charset="0"/>
              </a:rPr>
              <a:t>波</a:t>
            </a:r>
          </a:p>
        </p:txBody>
      </p:sp>
      <p:sp>
        <p:nvSpPr>
          <p:cNvPr id="130"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1"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2"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3"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4"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5"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60175"/>
                                        </p:tgtEl>
                                        <p:attrNameLst>
                                          <p:attrName>style.visibility</p:attrName>
                                        </p:attrNameLst>
                                      </p:cBhvr>
                                      <p:to>
                                        <p:strVal val="visible"/>
                                      </p:to>
                                    </p:set>
                                    <p:animEffect transition="in" filter="wipe(up)">
                                      <p:cBhvr>
                                        <p:cTn id="12" dur="2000"/>
                                        <p:tgtEl>
                                          <p:spTgt spid="5601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60176"/>
                                        </p:tgtEl>
                                        <p:attrNameLst>
                                          <p:attrName>style.visibility</p:attrName>
                                        </p:attrNameLst>
                                      </p:cBhvr>
                                      <p:to>
                                        <p:strVal val="visible"/>
                                      </p:to>
                                    </p:set>
                                    <p:animEffect transition="in" filter="wipe(up)">
                                      <p:cBhvr>
                                        <p:cTn id="22" dur="2000"/>
                                        <p:tgtEl>
                                          <p:spTgt spid="5601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20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2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2000"/>
                                        <p:tgtEl>
                                          <p:spTgt spid="11"/>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10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5" fill="hold" grpId="0" nodeType="clickEffect">
                                  <p:stCondLst>
                                    <p:cond delay="0"/>
                                  </p:stCondLst>
                                  <p:childTnLst>
                                    <p:set>
                                      <p:cBhvr>
                                        <p:cTn id="45" dur="1" fill="hold">
                                          <p:stCondLst>
                                            <p:cond delay="0"/>
                                          </p:stCondLst>
                                        </p:cTn>
                                        <p:tgtEl>
                                          <p:spTgt spid="560250"/>
                                        </p:tgtEl>
                                        <p:attrNameLst>
                                          <p:attrName>style.visibility</p:attrName>
                                        </p:attrNameLst>
                                      </p:cBhvr>
                                      <p:to>
                                        <p:strVal val="visible"/>
                                      </p:to>
                                    </p:set>
                                    <p:animEffect transition="in" filter="blinds(vertical)">
                                      <p:cBhvr>
                                        <p:cTn id="46" dur="500"/>
                                        <p:tgtEl>
                                          <p:spTgt spid="560250"/>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5" fill="hold" grpId="0" nodeType="clickEffect">
                                  <p:stCondLst>
                                    <p:cond delay="0"/>
                                  </p:stCondLst>
                                  <p:childTnLst>
                                    <p:set>
                                      <p:cBhvr>
                                        <p:cTn id="50" dur="1" fill="hold">
                                          <p:stCondLst>
                                            <p:cond delay="0"/>
                                          </p:stCondLst>
                                        </p:cTn>
                                        <p:tgtEl>
                                          <p:spTgt spid="560251"/>
                                        </p:tgtEl>
                                        <p:attrNameLst>
                                          <p:attrName>style.visibility</p:attrName>
                                        </p:attrNameLst>
                                      </p:cBhvr>
                                      <p:to>
                                        <p:strVal val="visible"/>
                                      </p:to>
                                    </p:set>
                                    <p:animEffect transition="in" filter="blinds(vertical)">
                                      <p:cBhvr>
                                        <p:cTn id="51" dur="500"/>
                                        <p:tgtEl>
                                          <p:spTgt spid="560251"/>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5" fill="hold" grpId="0" nodeType="clickEffect">
                                  <p:stCondLst>
                                    <p:cond delay="0"/>
                                  </p:stCondLst>
                                  <p:childTnLst>
                                    <p:set>
                                      <p:cBhvr>
                                        <p:cTn id="55" dur="1" fill="hold">
                                          <p:stCondLst>
                                            <p:cond delay="0"/>
                                          </p:stCondLst>
                                        </p:cTn>
                                        <p:tgtEl>
                                          <p:spTgt spid="560252"/>
                                        </p:tgtEl>
                                        <p:attrNameLst>
                                          <p:attrName>style.visibility</p:attrName>
                                        </p:attrNameLst>
                                      </p:cBhvr>
                                      <p:to>
                                        <p:strVal val="visible"/>
                                      </p:to>
                                    </p:set>
                                    <p:animEffect transition="in" filter="blinds(vertical)">
                                      <p:cBhvr>
                                        <p:cTn id="56" dur="500"/>
                                        <p:tgtEl>
                                          <p:spTgt spid="560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75" grpId="0" animBg="1"/>
      <p:bldP spid="560176" grpId="0" animBg="1"/>
      <p:bldP spid="560250" grpId="0" animBg="1"/>
      <p:bldP spid="560251" grpId="0" animBg="1"/>
      <p:bldP spid="56025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1670050" y="246063"/>
            <a:ext cx="4592638" cy="760412"/>
          </a:xfrm>
        </p:spPr>
        <p:txBody>
          <a:bodyPr/>
          <a:lstStyle/>
          <a:p>
            <a:pPr eaLnBrk="1" hangingPunct="1">
              <a:buFontTx/>
              <a:buChar char="•"/>
            </a:pPr>
            <a:r>
              <a:rPr lang="zh-CN" altLang="en-US" smtClean="0">
                <a:latin typeface="Times New Roman" pitchFamily="18" charset="0"/>
                <a:ea typeface="宋体" pitchFamily="2" charset="-122"/>
              </a:rPr>
              <a:t> 单相桥式</a:t>
            </a:r>
            <a:r>
              <a:rPr lang="en-US" altLang="zh-CN" smtClean="0">
                <a:latin typeface="Times New Roman" pitchFamily="18" charset="0"/>
                <a:ea typeface="宋体" pitchFamily="2" charset="-122"/>
              </a:rPr>
              <a:t>PWM</a:t>
            </a:r>
            <a:r>
              <a:rPr lang="zh-CN" altLang="en-US" smtClean="0">
                <a:latin typeface="Times New Roman" pitchFamily="18" charset="0"/>
                <a:ea typeface="宋体" pitchFamily="2" charset="-122"/>
              </a:rPr>
              <a:t>逆变电路 </a:t>
            </a:r>
          </a:p>
        </p:txBody>
      </p:sp>
      <p:sp>
        <p:nvSpPr>
          <p:cNvPr id="43012" name="Text Box 7"/>
          <p:cNvSpPr txBox="1">
            <a:spLocks noChangeArrowheads="1"/>
          </p:cNvSpPr>
          <p:nvPr/>
        </p:nvSpPr>
        <p:spPr bwMode="auto">
          <a:xfrm>
            <a:off x="4062413" y="5908675"/>
            <a:ext cx="2954337" cy="457200"/>
          </a:xfrm>
          <a:prstGeom prst="rect">
            <a:avLst/>
          </a:prstGeom>
          <a:noFill/>
          <a:ln w="9525">
            <a:noFill/>
            <a:miter lim="800000"/>
            <a:headEnd/>
            <a:tailEnd/>
          </a:ln>
        </p:spPr>
        <p:txBody>
          <a:bodyPr wrap="none">
            <a:spAutoFit/>
          </a:bodyPr>
          <a:lstStyle/>
          <a:p>
            <a:pPr>
              <a:lnSpc>
                <a:spcPct val="100000"/>
              </a:lnSpc>
            </a:pPr>
            <a:r>
              <a:rPr lang="zh-CN" altLang="en-US" sz="2000">
                <a:solidFill>
                  <a:schemeClr val="tx1"/>
                </a:solidFill>
                <a:latin typeface="Times New Roman" pitchFamily="18" charset="0"/>
              </a:rPr>
              <a:t>单相桥式</a:t>
            </a:r>
            <a:r>
              <a:rPr lang="en-US" altLang="zh-CN" sz="2000">
                <a:solidFill>
                  <a:schemeClr val="tx1"/>
                </a:solidFill>
                <a:latin typeface="Times New Roman" pitchFamily="18" charset="0"/>
              </a:rPr>
              <a:t>PWM</a:t>
            </a:r>
            <a:r>
              <a:rPr lang="zh-CN" altLang="en-US" sz="2000">
                <a:solidFill>
                  <a:schemeClr val="tx1"/>
                </a:solidFill>
                <a:latin typeface="Times New Roman" pitchFamily="18" charset="0"/>
              </a:rPr>
              <a:t>逆变电路</a:t>
            </a:r>
            <a:r>
              <a:rPr lang="zh-CN" altLang="en-US">
                <a:solidFill>
                  <a:schemeClr val="tx1"/>
                </a:solidFill>
                <a:latin typeface="Times New Roman" pitchFamily="18" charset="0"/>
              </a:rPr>
              <a:t> </a:t>
            </a:r>
          </a:p>
        </p:txBody>
      </p:sp>
      <p:grpSp>
        <p:nvGrpSpPr>
          <p:cNvPr id="43013" name="Group 22"/>
          <p:cNvGrpSpPr>
            <a:grpSpLocks/>
          </p:cNvGrpSpPr>
          <p:nvPr/>
        </p:nvGrpSpPr>
        <p:grpSpPr bwMode="auto">
          <a:xfrm>
            <a:off x="1717675" y="1708150"/>
            <a:ext cx="7426325" cy="3686175"/>
            <a:chOff x="489" y="936"/>
            <a:chExt cx="5280" cy="2540"/>
          </a:xfrm>
        </p:grpSpPr>
        <p:graphicFrame>
          <p:nvGraphicFramePr>
            <p:cNvPr id="43010" name="Object 6"/>
            <p:cNvGraphicFramePr>
              <a:graphicFrameLocks/>
            </p:cNvGraphicFramePr>
            <p:nvPr/>
          </p:nvGraphicFramePr>
          <p:xfrm>
            <a:off x="489" y="936"/>
            <a:ext cx="5280" cy="2540"/>
          </p:xfrm>
          <a:graphic>
            <a:graphicData uri="http://schemas.openxmlformats.org/presentationml/2006/ole">
              <p:oleObj spid="_x0000_s43010" r:id="rId3" imgW="2787396" imgH="1595628" progId="">
                <p:embed/>
              </p:oleObj>
            </a:graphicData>
          </a:graphic>
        </p:graphicFrame>
        <p:sp>
          <p:nvSpPr>
            <p:cNvPr id="43020" name="Oval 8"/>
            <p:cNvSpPr>
              <a:spLocks noChangeArrowheads="1"/>
            </p:cNvSpPr>
            <p:nvPr/>
          </p:nvSpPr>
          <p:spPr bwMode="auto">
            <a:xfrm>
              <a:off x="2921" y="1811"/>
              <a:ext cx="45" cy="45"/>
            </a:xfrm>
            <a:prstGeom prst="ellipse">
              <a:avLst/>
            </a:prstGeom>
            <a:solidFill>
              <a:schemeClr val="tx1"/>
            </a:solidFill>
            <a:ln w="9525">
              <a:solidFill>
                <a:schemeClr val="tx1"/>
              </a:solidFill>
              <a:miter lim="800000"/>
              <a:headEnd/>
              <a:tailEnd/>
            </a:ln>
          </p:spPr>
          <p:txBody>
            <a:bodyPr wrap="none" anchor="ctr"/>
            <a:lstStyle/>
            <a:p>
              <a:pPr algn="ctr"/>
              <a:endParaRPr lang="zh-CN" altLang="en-US"/>
            </a:p>
          </p:txBody>
        </p:sp>
        <p:sp>
          <p:nvSpPr>
            <p:cNvPr id="43021" name="Oval 9"/>
            <p:cNvSpPr>
              <a:spLocks noChangeArrowheads="1"/>
            </p:cNvSpPr>
            <p:nvPr/>
          </p:nvSpPr>
          <p:spPr bwMode="auto">
            <a:xfrm>
              <a:off x="4829" y="1811"/>
              <a:ext cx="45" cy="45"/>
            </a:xfrm>
            <a:prstGeom prst="ellipse">
              <a:avLst/>
            </a:prstGeom>
            <a:solidFill>
              <a:schemeClr val="tx1"/>
            </a:solidFill>
            <a:ln w="9525">
              <a:solidFill>
                <a:schemeClr val="tx1"/>
              </a:solidFill>
              <a:miter lim="800000"/>
              <a:headEnd/>
              <a:tailEnd/>
            </a:ln>
          </p:spPr>
          <p:txBody>
            <a:bodyPr wrap="none" anchor="ctr"/>
            <a:lstStyle/>
            <a:p>
              <a:pPr algn="ctr"/>
              <a:endParaRPr lang="zh-CN" altLang="en-US"/>
            </a:p>
          </p:txBody>
        </p:sp>
        <p:sp>
          <p:nvSpPr>
            <p:cNvPr id="43022" name="Oval 10"/>
            <p:cNvSpPr>
              <a:spLocks noChangeArrowheads="1"/>
            </p:cNvSpPr>
            <p:nvPr/>
          </p:nvSpPr>
          <p:spPr bwMode="auto">
            <a:xfrm>
              <a:off x="2919" y="1611"/>
              <a:ext cx="45" cy="45"/>
            </a:xfrm>
            <a:prstGeom prst="ellipse">
              <a:avLst/>
            </a:prstGeom>
            <a:solidFill>
              <a:schemeClr val="tx1"/>
            </a:solidFill>
            <a:ln w="9525">
              <a:solidFill>
                <a:schemeClr val="tx1"/>
              </a:solidFill>
              <a:miter lim="800000"/>
              <a:headEnd/>
              <a:tailEnd/>
            </a:ln>
          </p:spPr>
          <p:txBody>
            <a:bodyPr wrap="none" anchor="ctr"/>
            <a:lstStyle/>
            <a:p>
              <a:pPr algn="ctr"/>
              <a:endParaRPr lang="zh-CN" altLang="en-US"/>
            </a:p>
          </p:txBody>
        </p:sp>
        <p:sp>
          <p:nvSpPr>
            <p:cNvPr id="43023" name="Oval 11"/>
            <p:cNvSpPr>
              <a:spLocks noChangeArrowheads="1"/>
            </p:cNvSpPr>
            <p:nvPr/>
          </p:nvSpPr>
          <p:spPr bwMode="auto">
            <a:xfrm>
              <a:off x="2919" y="2033"/>
              <a:ext cx="45" cy="45"/>
            </a:xfrm>
            <a:prstGeom prst="ellipse">
              <a:avLst/>
            </a:prstGeom>
            <a:solidFill>
              <a:schemeClr val="tx1"/>
            </a:solidFill>
            <a:ln w="9525">
              <a:solidFill>
                <a:schemeClr val="tx1"/>
              </a:solidFill>
              <a:miter lim="800000"/>
              <a:headEnd/>
              <a:tailEnd/>
            </a:ln>
          </p:spPr>
          <p:txBody>
            <a:bodyPr wrap="none" anchor="ctr"/>
            <a:lstStyle/>
            <a:p>
              <a:pPr algn="ctr"/>
              <a:endParaRPr lang="zh-CN" altLang="en-US"/>
            </a:p>
          </p:txBody>
        </p:sp>
        <p:sp>
          <p:nvSpPr>
            <p:cNvPr id="43024" name="Oval 12"/>
            <p:cNvSpPr>
              <a:spLocks noChangeArrowheads="1"/>
            </p:cNvSpPr>
            <p:nvPr/>
          </p:nvSpPr>
          <p:spPr bwMode="auto">
            <a:xfrm>
              <a:off x="4834" y="2035"/>
              <a:ext cx="45" cy="45"/>
            </a:xfrm>
            <a:prstGeom prst="ellipse">
              <a:avLst/>
            </a:prstGeom>
            <a:solidFill>
              <a:schemeClr val="tx1"/>
            </a:solidFill>
            <a:ln w="9525">
              <a:solidFill>
                <a:schemeClr val="tx1"/>
              </a:solidFill>
              <a:miter lim="800000"/>
              <a:headEnd/>
              <a:tailEnd/>
            </a:ln>
          </p:spPr>
          <p:txBody>
            <a:bodyPr wrap="none" anchor="ctr"/>
            <a:lstStyle/>
            <a:p>
              <a:pPr algn="ctr"/>
              <a:endParaRPr lang="zh-CN" altLang="en-US"/>
            </a:p>
          </p:txBody>
        </p:sp>
        <p:sp>
          <p:nvSpPr>
            <p:cNvPr id="43025" name="Oval 13"/>
            <p:cNvSpPr>
              <a:spLocks noChangeArrowheads="1"/>
            </p:cNvSpPr>
            <p:nvPr/>
          </p:nvSpPr>
          <p:spPr bwMode="auto">
            <a:xfrm>
              <a:off x="4826" y="1600"/>
              <a:ext cx="45" cy="45"/>
            </a:xfrm>
            <a:prstGeom prst="ellipse">
              <a:avLst/>
            </a:prstGeom>
            <a:solidFill>
              <a:schemeClr val="tx1"/>
            </a:solidFill>
            <a:ln w="9525">
              <a:solidFill>
                <a:schemeClr val="tx1"/>
              </a:solidFill>
              <a:miter lim="800000"/>
              <a:headEnd/>
              <a:tailEnd/>
            </a:ln>
          </p:spPr>
          <p:txBody>
            <a:bodyPr wrap="none" anchor="ctr"/>
            <a:lstStyle/>
            <a:p>
              <a:pPr algn="ctr"/>
              <a:endParaRPr lang="zh-CN" altLang="en-US"/>
            </a:p>
          </p:txBody>
        </p:sp>
        <p:sp>
          <p:nvSpPr>
            <p:cNvPr id="43026" name="Rectangle 14"/>
            <p:cNvSpPr>
              <a:spLocks noChangeArrowheads="1"/>
            </p:cNvSpPr>
            <p:nvPr/>
          </p:nvSpPr>
          <p:spPr bwMode="auto">
            <a:xfrm>
              <a:off x="2469" y="1072"/>
              <a:ext cx="272" cy="226"/>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sp>
          <p:nvSpPr>
            <p:cNvPr id="43027" name="Rectangle 15"/>
            <p:cNvSpPr>
              <a:spLocks noChangeArrowheads="1"/>
            </p:cNvSpPr>
            <p:nvPr/>
          </p:nvSpPr>
          <p:spPr bwMode="auto">
            <a:xfrm>
              <a:off x="2505" y="1000"/>
              <a:ext cx="362" cy="272"/>
            </a:xfrm>
            <a:prstGeom prst="rect">
              <a:avLst/>
            </a:prstGeom>
            <a:noFill/>
            <a:ln w="9525">
              <a:noFill/>
              <a:miter lim="800000"/>
              <a:headEnd/>
              <a:tailEnd/>
            </a:ln>
          </p:spPr>
          <p:txBody>
            <a:bodyPr wrap="none" anchor="ctr"/>
            <a:lstStyle/>
            <a:p>
              <a:pPr algn="ctr">
                <a:lnSpc>
                  <a:spcPct val="100000"/>
                </a:lnSpc>
              </a:pPr>
              <a:r>
                <a:rPr lang="en-US" altLang="zh-CN" b="0">
                  <a:solidFill>
                    <a:schemeClr val="tx1"/>
                  </a:solidFill>
                  <a:latin typeface="Times New Roman" pitchFamily="18" charset="0"/>
                </a:rPr>
                <a:t>VT</a:t>
              </a:r>
              <a:r>
                <a:rPr lang="en-US" altLang="zh-CN" b="0" baseline="-25000">
                  <a:solidFill>
                    <a:schemeClr val="tx1"/>
                  </a:solidFill>
                  <a:latin typeface="Times New Roman" pitchFamily="18" charset="0"/>
                </a:rPr>
                <a:t>1</a:t>
              </a:r>
            </a:p>
          </p:txBody>
        </p:sp>
        <p:sp>
          <p:nvSpPr>
            <p:cNvPr id="43028" name="Rectangle 16"/>
            <p:cNvSpPr>
              <a:spLocks noChangeArrowheads="1"/>
            </p:cNvSpPr>
            <p:nvPr/>
          </p:nvSpPr>
          <p:spPr bwMode="auto">
            <a:xfrm>
              <a:off x="2524" y="1942"/>
              <a:ext cx="272" cy="226"/>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sp>
          <p:nvSpPr>
            <p:cNvPr id="43029" name="Rectangle 17"/>
            <p:cNvSpPr>
              <a:spLocks noChangeArrowheads="1"/>
            </p:cNvSpPr>
            <p:nvPr/>
          </p:nvSpPr>
          <p:spPr bwMode="auto">
            <a:xfrm>
              <a:off x="2506" y="1915"/>
              <a:ext cx="362" cy="272"/>
            </a:xfrm>
            <a:prstGeom prst="rect">
              <a:avLst/>
            </a:prstGeom>
            <a:noFill/>
            <a:ln w="9525">
              <a:noFill/>
              <a:miter lim="800000"/>
              <a:headEnd/>
              <a:tailEnd/>
            </a:ln>
          </p:spPr>
          <p:txBody>
            <a:bodyPr wrap="none" anchor="ctr"/>
            <a:lstStyle/>
            <a:p>
              <a:pPr algn="ctr">
                <a:lnSpc>
                  <a:spcPct val="100000"/>
                </a:lnSpc>
              </a:pPr>
              <a:r>
                <a:rPr lang="en-US" altLang="zh-CN" b="0">
                  <a:solidFill>
                    <a:schemeClr val="tx1"/>
                  </a:solidFill>
                  <a:latin typeface="Times New Roman" pitchFamily="18" charset="0"/>
                </a:rPr>
                <a:t>VT4</a:t>
              </a:r>
              <a:endParaRPr lang="en-US" altLang="zh-CN" b="0" baseline="-25000">
                <a:solidFill>
                  <a:schemeClr val="tx1"/>
                </a:solidFill>
                <a:latin typeface="Times New Roman" pitchFamily="18" charset="0"/>
              </a:endParaRPr>
            </a:p>
          </p:txBody>
        </p:sp>
        <p:sp>
          <p:nvSpPr>
            <p:cNvPr id="43030" name="Rectangle 18"/>
            <p:cNvSpPr>
              <a:spLocks noChangeArrowheads="1"/>
            </p:cNvSpPr>
            <p:nvPr/>
          </p:nvSpPr>
          <p:spPr bwMode="auto">
            <a:xfrm>
              <a:off x="4402" y="1072"/>
              <a:ext cx="272" cy="226"/>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sp>
          <p:nvSpPr>
            <p:cNvPr id="43031" name="Rectangle 19"/>
            <p:cNvSpPr>
              <a:spLocks noChangeArrowheads="1"/>
            </p:cNvSpPr>
            <p:nvPr/>
          </p:nvSpPr>
          <p:spPr bwMode="auto">
            <a:xfrm>
              <a:off x="4429" y="1008"/>
              <a:ext cx="362" cy="272"/>
            </a:xfrm>
            <a:prstGeom prst="rect">
              <a:avLst/>
            </a:prstGeom>
            <a:noFill/>
            <a:ln w="9525">
              <a:noFill/>
              <a:miter lim="800000"/>
              <a:headEnd/>
              <a:tailEnd/>
            </a:ln>
          </p:spPr>
          <p:txBody>
            <a:bodyPr wrap="none" anchor="ctr"/>
            <a:lstStyle/>
            <a:p>
              <a:pPr algn="ctr">
                <a:lnSpc>
                  <a:spcPct val="100000"/>
                </a:lnSpc>
              </a:pPr>
              <a:r>
                <a:rPr lang="en-US" altLang="zh-CN" b="0">
                  <a:solidFill>
                    <a:schemeClr val="tx1"/>
                  </a:solidFill>
                  <a:latin typeface="Times New Roman" pitchFamily="18" charset="0"/>
                </a:rPr>
                <a:t>VT</a:t>
              </a:r>
              <a:r>
                <a:rPr lang="en-US" altLang="zh-CN" b="0" baseline="-25000">
                  <a:solidFill>
                    <a:schemeClr val="tx1"/>
                  </a:solidFill>
                  <a:latin typeface="Times New Roman" pitchFamily="18" charset="0"/>
                </a:rPr>
                <a:t>3</a:t>
              </a:r>
            </a:p>
          </p:txBody>
        </p:sp>
        <p:sp>
          <p:nvSpPr>
            <p:cNvPr id="43032" name="Rectangle 20"/>
            <p:cNvSpPr>
              <a:spLocks noChangeArrowheads="1"/>
            </p:cNvSpPr>
            <p:nvPr/>
          </p:nvSpPr>
          <p:spPr bwMode="auto">
            <a:xfrm>
              <a:off x="4438" y="1961"/>
              <a:ext cx="272" cy="226"/>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sp>
          <p:nvSpPr>
            <p:cNvPr id="43033" name="Rectangle 21"/>
            <p:cNvSpPr>
              <a:spLocks noChangeArrowheads="1"/>
            </p:cNvSpPr>
            <p:nvPr/>
          </p:nvSpPr>
          <p:spPr bwMode="auto">
            <a:xfrm>
              <a:off x="4420" y="1933"/>
              <a:ext cx="362" cy="272"/>
            </a:xfrm>
            <a:prstGeom prst="rect">
              <a:avLst/>
            </a:prstGeom>
            <a:noFill/>
            <a:ln w="9525">
              <a:noFill/>
              <a:miter lim="800000"/>
              <a:headEnd/>
              <a:tailEnd/>
            </a:ln>
          </p:spPr>
          <p:txBody>
            <a:bodyPr wrap="none" anchor="ctr"/>
            <a:lstStyle/>
            <a:p>
              <a:pPr algn="ctr">
                <a:lnSpc>
                  <a:spcPct val="100000"/>
                </a:lnSpc>
              </a:pPr>
              <a:r>
                <a:rPr lang="en-US" altLang="zh-CN" b="0">
                  <a:solidFill>
                    <a:schemeClr val="tx1"/>
                  </a:solidFill>
                  <a:latin typeface="Times New Roman" pitchFamily="18" charset="0"/>
                </a:rPr>
                <a:t>VT6</a:t>
              </a:r>
              <a:endParaRPr lang="en-US" altLang="zh-CN" b="0" baseline="-25000">
                <a:solidFill>
                  <a:schemeClr val="tx1"/>
                </a:solidFill>
                <a:latin typeface="Times New Roman" pitchFamily="18" charset="0"/>
              </a:endParaRPr>
            </a:p>
          </p:txBody>
        </p:sp>
      </p:grpSp>
      <p:sp>
        <p:nvSpPr>
          <p:cNvPr id="26"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7"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8"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9"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0"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1"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42" name="Rectangle 10"/>
          <p:cNvSpPr>
            <a:spLocks noChangeArrowheads="1"/>
          </p:cNvSpPr>
          <p:nvPr/>
        </p:nvSpPr>
        <p:spPr bwMode="auto">
          <a:xfrm>
            <a:off x="1698625" y="1069975"/>
            <a:ext cx="7445375" cy="3744913"/>
          </a:xfrm>
          <a:prstGeom prst="rect">
            <a:avLst/>
          </a:prstGeom>
          <a:noFill/>
          <a:ln w="9525">
            <a:noFill/>
            <a:miter lim="800000"/>
          </a:ln>
          <a:effectLst/>
        </p:spPr>
        <p:txBody>
          <a:bodyPr>
            <a:spAutoFit/>
          </a:bodyPr>
          <a:lstStyle/>
          <a:p>
            <a:pPr>
              <a:lnSpc>
                <a:spcPct val="120000"/>
              </a:lnSpc>
              <a:spcBef>
                <a:spcPct val="40000"/>
              </a:spcBef>
              <a:buFontTx/>
              <a:buNone/>
              <a:defRPr/>
            </a:pPr>
            <a:r>
              <a:rPr lang="en-US" altLang="zh-CN" sz="2000" b="0">
                <a:solidFill>
                  <a:srgbClr val="CC0000"/>
                </a:solidFill>
                <a:effectLst>
                  <a:outerShdw blurRad="38100" dist="38100" dir="2700000" algn="tl">
                    <a:srgbClr val="C0C0C0"/>
                  </a:outerShdw>
                </a:effectLst>
                <a:latin typeface="Times New Roman" panose="02020603050405020304" pitchFamily="18" charset="0"/>
                <a:sym typeface="+mn-ea"/>
              </a:rPr>
              <a:t> </a:t>
            </a:r>
            <a:r>
              <a:rPr lang="en-US" altLang="zh-CN" sz="2000">
                <a:solidFill>
                  <a:srgbClr val="CC0000"/>
                </a:solidFill>
                <a:effectLst>
                  <a:outerShdw blurRad="38100" dist="38100" dir="2700000" algn="tl">
                    <a:srgbClr val="C0C0C0"/>
                  </a:outerShdw>
                </a:effectLst>
                <a:latin typeface="Times New Roman" panose="02020603050405020304" pitchFamily="18" charset="0"/>
                <a:sym typeface="+mn-ea"/>
              </a:rPr>
              <a:t>SPWM</a:t>
            </a:r>
            <a:r>
              <a:rPr lang="zh-CN" altLang="en-US" sz="2000">
                <a:solidFill>
                  <a:srgbClr val="CC0000"/>
                </a:solidFill>
                <a:effectLst>
                  <a:outerShdw blurRad="38100" dist="38100" dir="2700000" algn="tl">
                    <a:srgbClr val="C0C0C0"/>
                  </a:outerShdw>
                </a:effectLst>
                <a:sym typeface="+mn-ea"/>
              </a:rPr>
              <a:t>控制方式</a:t>
            </a:r>
            <a:r>
              <a:rPr lang="zh-CN" altLang="en-US" sz="2000" b="0">
                <a:solidFill>
                  <a:srgbClr val="CC0000"/>
                </a:solidFill>
                <a:effectLst>
                  <a:outerShdw blurRad="38100" dist="38100" dir="2700000" algn="tl">
                    <a:srgbClr val="C0C0C0"/>
                  </a:outerShdw>
                </a:effectLst>
                <a:sym typeface="+mn-ea"/>
              </a:rPr>
              <a:t> </a:t>
            </a:r>
            <a:r>
              <a:rPr lang="en-US" altLang="zh-CN" sz="2000" b="0">
                <a:solidFill>
                  <a:schemeClr val="tx1"/>
                </a:solidFill>
                <a:effectLst>
                  <a:outerShdw blurRad="38100" dist="38100" dir="2700000" algn="tl">
                    <a:srgbClr val="C0C0C0"/>
                  </a:outerShdw>
                </a:effectLst>
                <a:latin typeface="Times New Roman" panose="02020603050405020304" pitchFamily="18" charset="0"/>
                <a:sym typeface="+mn-ea"/>
              </a:rPr>
              <a:t>(</a:t>
            </a:r>
            <a:r>
              <a:rPr lang="zh-CN" altLang="en-US" sz="2000">
                <a:solidFill>
                  <a:schemeClr val="tx1"/>
                </a:solidFill>
                <a:sym typeface="+mn-ea"/>
              </a:rPr>
              <a:t>两种：单极性和双极性，通过滤波极性来区分）</a:t>
            </a:r>
          </a:p>
          <a:p>
            <a:pPr>
              <a:lnSpc>
                <a:spcPct val="120000"/>
              </a:lnSpc>
              <a:spcBef>
                <a:spcPct val="40000"/>
              </a:spcBef>
              <a:buFontTx/>
              <a:buNone/>
              <a:defRPr/>
            </a:pPr>
            <a:r>
              <a:rPr lang="zh-CN" altLang="en-US" sz="2000">
                <a:solidFill>
                  <a:srgbClr val="0000FF"/>
                </a:solidFill>
                <a:sym typeface="+mn-ea"/>
              </a:rPr>
              <a:t>单极性控制方式</a:t>
            </a:r>
            <a:r>
              <a:rPr lang="zh-CN" altLang="en-US" sz="2000">
                <a:solidFill>
                  <a:schemeClr val="tx1"/>
                </a:solidFill>
                <a:sym typeface="+mn-ea"/>
              </a:rPr>
              <a:t>：如果在正弦调制波的半个周期内，三角载波只在正或负的一种极性范围内变化，所得到的</a:t>
            </a:r>
            <a:r>
              <a:rPr lang="en-US" altLang="zh-CN" sz="2000">
                <a:solidFill>
                  <a:schemeClr val="tx1"/>
                </a:solidFill>
                <a:latin typeface="Times New Roman" panose="02020603050405020304" pitchFamily="18" charset="0"/>
                <a:sym typeface="+mn-ea"/>
              </a:rPr>
              <a:t>SPWM</a:t>
            </a:r>
            <a:r>
              <a:rPr lang="zh-CN" altLang="en-US" sz="2000">
                <a:solidFill>
                  <a:schemeClr val="tx1"/>
                </a:solidFill>
                <a:sym typeface="+mn-ea"/>
              </a:rPr>
              <a:t>波也只处于一个极性的范围内，叫做单极性控制方式。</a:t>
            </a:r>
          </a:p>
          <a:p>
            <a:pPr>
              <a:lnSpc>
                <a:spcPct val="120000"/>
              </a:lnSpc>
              <a:spcBef>
                <a:spcPct val="40000"/>
              </a:spcBef>
              <a:buFontTx/>
              <a:buNone/>
              <a:defRPr/>
            </a:pPr>
            <a:endParaRPr lang="zh-CN" altLang="en-US" sz="2000">
              <a:solidFill>
                <a:schemeClr val="tx1"/>
              </a:solidFill>
              <a:sym typeface="+mn-ea"/>
            </a:endParaRPr>
          </a:p>
          <a:p>
            <a:pPr>
              <a:lnSpc>
                <a:spcPct val="120000"/>
              </a:lnSpc>
              <a:spcBef>
                <a:spcPct val="40000"/>
              </a:spcBef>
              <a:buFontTx/>
              <a:buNone/>
              <a:defRPr/>
            </a:pPr>
            <a:r>
              <a:rPr lang="zh-CN" altLang="en-US" sz="2000">
                <a:solidFill>
                  <a:srgbClr val="0000FF"/>
                </a:solidFill>
                <a:sym typeface="+mn-ea"/>
              </a:rPr>
              <a:t>双极性控制方式</a:t>
            </a:r>
            <a:r>
              <a:rPr lang="zh-CN" altLang="en-US" sz="2000">
                <a:solidFill>
                  <a:schemeClr val="tx1"/>
                </a:solidFill>
                <a:sym typeface="+mn-ea"/>
              </a:rPr>
              <a:t>：如果在正弦调制波半个周期内，三角载波在正负极性之间连续变化，则</a:t>
            </a:r>
            <a:r>
              <a:rPr lang="en-US" altLang="zh-CN" sz="2000">
                <a:solidFill>
                  <a:schemeClr val="tx1"/>
                </a:solidFill>
                <a:latin typeface="Times New Roman" panose="02020603050405020304" pitchFamily="18" charset="0"/>
                <a:sym typeface="+mn-ea"/>
              </a:rPr>
              <a:t>SPWM</a:t>
            </a:r>
            <a:r>
              <a:rPr lang="zh-CN" altLang="en-US" sz="2000">
                <a:solidFill>
                  <a:schemeClr val="tx1"/>
                </a:solidFill>
                <a:sym typeface="+mn-ea"/>
              </a:rPr>
              <a:t>波也是在正负之间变化，叫双极性控制方式。即载波正、负两个极性，逆变器同一桥臂上下两个开关器件交替通断，处于互补工作方式。</a:t>
            </a:r>
          </a:p>
        </p:txBody>
      </p:sp>
      <p:sp>
        <p:nvSpPr>
          <p:cNvPr id="9"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0"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1"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2"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ct 3"/>
          <p:cNvGraphicFramePr>
            <a:graphicFrameLocks/>
          </p:cNvGraphicFramePr>
          <p:nvPr/>
        </p:nvGraphicFramePr>
        <p:xfrm>
          <a:off x="2128838" y="2178050"/>
          <a:ext cx="6808787" cy="4679950"/>
        </p:xfrm>
        <a:graphic>
          <a:graphicData uri="http://schemas.openxmlformats.org/presentationml/2006/ole">
            <p:oleObj spid="_x0000_s44034" r:id="rId3" imgW="2154936" imgH="2389632" progId="">
              <p:embed/>
            </p:oleObj>
          </a:graphicData>
        </a:graphic>
      </p:graphicFrame>
      <p:sp>
        <p:nvSpPr>
          <p:cNvPr id="44035" name="Text Box 4"/>
          <p:cNvSpPr txBox="1">
            <a:spLocks noChangeArrowheads="1"/>
          </p:cNvSpPr>
          <p:nvPr/>
        </p:nvSpPr>
        <p:spPr bwMode="auto">
          <a:xfrm>
            <a:off x="3106738" y="1093788"/>
            <a:ext cx="3871912" cy="457200"/>
          </a:xfrm>
          <a:prstGeom prst="rect">
            <a:avLst/>
          </a:prstGeom>
          <a:noFill/>
          <a:ln w="9525">
            <a:noFill/>
            <a:miter lim="800000"/>
            <a:headEnd/>
            <a:tailEnd/>
          </a:ln>
        </p:spPr>
        <p:txBody>
          <a:bodyPr wrap="none">
            <a:spAutoFit/>
          </a:bodyPr>
          <a:lstStyle/>
          <a:p>
            <a:pPr>
              <a:lnSpc>
                <a:spcPct val="100000"/>
              </a:lnSpc>
            </a:pPr>
            <a:r>
              <a:rPr lang="zh-CN" altLang="en-US">
                <a:solidFill>
                  <a:schemeClr val="tx2"/>
                </a:solidFill>
                <a:latin typeface="Times New Roman" pitchFamily="18" charset="0"/>
              </a:rPr>
              <a:t>（</a:t>
            </a:r>
            <a:r>
              <a:rPr lang="en-US" altLang="zh-CN">
                <a:solidFill>
                  <a:schemeClr val="tx2"/>
                </a:solidFill>
                <a:latin typeface="Times New Roman" pitchFamily="18" charset="0"/>
              </a:rPr>
              <a:t>1</a:t>
            </a:r>
            <a:r>
              <a:rPr lang="zh-CN" altLang="en-US">
                <a:solidFill>
                  <a:schemeClr val="tx2"/>
                </a:solidFill>
                <a:latin typeface="Times New Roman" pitchFamily="18" charset="0"/>
              </a:rPr>
              <a:t>）单极性</a:t>
            </a:r>
            <a:r>
              <a:rPr lang="en-US" altLang="zh-CN">
                <a:solidFill>
                  <a:schemeClr val="tx2"/>
                </a:solidFill>
                <a:latin typeface="Times New Roman" pitchFamily="18" charset="0"/>
              </a:rPr>
              <a:t>PWM</a:t>
            </a:r>
            <a:r>
              <a:rPr lang="zh-CN" altLang="en-US">
                <a:solidFill>
                  <a:schemeClr val="tx2"/>
                </a:solidFill>
                <a:latin typeface="Times New Roman" pitchFamily="18" charset="0"/>
              </a:rPr>
              <a:t>控制方式</a:t>
            </a:r>
          </a:p>
        </p:txBody>
      </p:sp>
      <p:sp>
        <p:nvSpPr>
          <p:cNvPr id="44036" name="Rectangle 5"/>
          <p:cNvSpPr>
            <a:spLocks noChangeArrowheads="1"/>
          </p:cNvSpPr>
          <p:nvPr/>
        </p:nvSpPr>
        <p:spPr bwMode="auto">
          <a:xfrm>
            <a:off x="3092450" y="1827213"/>
            <a:ext cx="2052638" cy="366712"/>
          </a:xfrm>
          <a:prstGeom prst="rect">
            <a:avLst/>
          </a:prstGeom>
          <a:noFill/>
          <a:ln w="9525">
            <a:noFill/>
            <a:miter lim="800000"/>
            <a:headEnd/>
            <a:tailEnd/>
          </a:ln>
        </p:spPr>
        <p:txBody>
          <a:bodyPr wrap="none" anchor="ctr">
            <a:spAutoFit/>
          </a:bodyPr>
          <a:lstStyle/>
          <a:p>
            <a:pPr>
              <a:lnSpc>
                <a:spcPct val="100000"/>
              </a:lnSpc>
            </a:pPr>
            <a:r>
              <a:rPr lang="en-US" altLang="zh-CN" sz="1800">
                <a:solidFill>
                  <a:schemeClr val="tx1"/>
                </a:solidFill>
                <a:latin typeface="Comic Sans MS" pitchFamily="66" charset="0"/>
              </a:rPr>
              <a:t>A</a:t>
            </a:r>
            <a:r>
              <a:rPr lang="zh-CN" altLang="en-US" sz="1800">
                <a:solidFill>
                  <a:schemeClr val="tx1"/>
                </a:solidFill>
                <a:latin typeface="Comic Sans MS" pitchFamily="66" charset="0"/>
              </a:rPr>
              <a:t>相</a:t>
            </a:r>
            <a:r>
              <a:rPr lang="en-US" altLang="zh-CN" sz="1800">
                <a:solidFill>
                  <a:schemeClr val="tx1"/>
                </a:solidFill>
                <a:latin typeface="Comic Sans MS" pitchFamily="66" charset="0"/>
              </a:rPr>
              <a:t>VT1</a:t>
            </a:r>
            <a:r>
              <a:rPr lang="zh-CN" altLang="en-US" sz="1800">
                <a:solidFill>
                  <a:schemeClr val="tx1"/>
                </a:solidFill>
                <a:latin typeface="Comic Sans MS" pitchFamily="66" charset="0"/>
              </a:rPr>
              <a:t>反复通断 </a:t>
            </a:r>
          </a:p>
        </p:txBody>
      </p:sp>
      <p:sp>
        <p:nvSpPr>
          <p:cNvPr id="44037" name="Rectangle 6"/>
          <p:cNvSpPr>
            <a:spLocks noChangeArrowheads="1"/>
          </p:cNvSpPr>
          <p:nvPr/>
        </p:nvSpPr>
        <p:spPr bwMode="auto">
          <a:xfrm>
            <a:off x="5883275" y="1822450"/>
            <a:ext cx="2052638" cy="366713"/>
          </a:xfrm>
          <a:prstGeom prst="rect">
            <a:avLst/>
          </a:prstGeom>
          <a:noFill/>
          <a:ln w="9525">
            <a:noFill/>
            <a:miter lim="800000"/>
            <a:headEnd/>
            <a:tailEnd/>
          </a:ln>
        </p:spPr>
        <p:txBody>
          <a:bodyPr wrap="none" anchor="ctr">
            <a:spAutoFit/>
          </a:bodyPr>
          <a:lstStyle/>
          <a:p>
            <a:pPr>
              <a:lnSpc>
                <a:spcPct val="100000"/>
              </a:lnSpc>
            </a:pPr>
            <a:r>
              <a:rPr lang="en-US" altLang="zh-CN" sz="1800">
                <a:solidFill>
                  <a:schemeClr val="tx1"/>
                </a:solidFill>
                <a:latin typeface="Comic Sans MS" pitchFamily="66" charset="0"/>
              </a:rPr>
              <a:t>A</a:t>
            </a:r>
            <a:r>
              <a:rPr lang="zh-CN" altLang="en-US" sz="1800">
                <a:solidFill>
                  <a:schemeClr val="tx1"/>
                </a:solidFill>
                <a:latin typeface="Comic Sans MS" pitchFamily="66" charset="0"/>
              </a:rPr>
              <a:t>相</a:t>
            </a:r>
            <a:r>
              <a:rPr lang="en-US" altLang="zh-CN" sz="1800">
                <a:solidFill>
                  <a:schemeClr val="tx1"/>
                </a:solidFill>
                <a:latin typeface="Comic Sans MS" pitchFamily="66" charset="0"/>
              </a:rPr>
              <a:t>VT4</a:t>
            </a:r>
            <a:r>
              <a:rPr lang="zh-CN" altLang="en-US" sz="1800">
                <a:solidFill>
                  <a:schemeClr val="tx1"/>
                </a:solidFill>
                <a:latin typeface="Comic Sans MS" pitchFamily="66" charset="0"/>
              </a:rPr>
              <a:t>的通和断 </a:t>
            </a:r>
          </a:p>
        </p:txBody>
      </p:sp>
      <p:sp>
        <p:nvSpPr>
          <p:cNvPr id="44038" name="Text Box 7"/>
          <p:cNvSpPr txBox="1">
            <a:spLocks noChangeArrowheads="1"/>
          </p:cNvSpPr>
          <p:nvPr/>
        </p:nvSpPr>
        <p:spPr bwMode="auto">
          <a:xfrm>
            <a:off x="1798638" y="3529013"/>
            <a:ext cx="488950" cy="1333500"/>
          </a:xfrm>
          <a:prstGeom prst="rect">
            <a:avLst/>
          </a:prstGeom>
          <a:noFill/>
          <a:ln w="9525">
            <a:noFill/>
            <a:miter lim="800000"/>
            <a:headEnd/>
            <a:tailEnd/>
          </a:ln>
        </p:spPr>
        <p:txBody>
          <a:bodyPr vert="eaVert">
            <a:spAutoFit/>
          </a:bodyPr>
          <a:lstStyle/>
          <a:p>
            <a:pPr>
              <a:lnSpc>
                <a:spcPct val="100000"/>
              </a:lnSpc>
              <a:spcBef>
                <a:spcPct val="50000"/>
              </a:spcBef>
            </a:pPr>
            <a:r>
              <a:rPr lang="zh-CN" altLang="en-US" sz="2000">
                <a:solidFill>
                  <a:schemeClr val="tx1"/>
                </a:solidFill>
                <a:latin typeface="Comic Sans MS" pitchFamily="66" charset="0"/>
              </a:rPr>
              <a:t>调制情况</a:t>
            </a:r>
          </a:p>
        </p:txBody>
      </p:sp>
      <p:sp>
        <p:nvSpPr>
          <p:cNvPr id="44039" name="Rectangle 14"/>
          <p:cNvSpPr>
            <a:spLocks noChangeArrowheads="1"/>
          </p:cNvSpPr>
          <p:nvPr/>
        </p:nvSpPr>
        <p:spPr bwMode="auto">
          <a:xfrm>
            <a:off x="1717675" y="312738"/>
            <a:ext cx="2187575" cy="420687"/>
          </a:xfrm>
          <a:prstGeom prst="rect">
            <a:avLst/>
          </a:prstGeom>
          <a:noFill/>
          <a:ln w="9525">
            <a:noFill/>
            <a:miter lim="800000"/>
            <a:headEnd/>
            <a:tailEnd/>
          </a:ln>
        </p:spPr>
        <p:txBody>
          <a:bodyPr wrap="none">
            <a:spAutoFit/>
          </a:bodyPr>
          <a:lstStyle/>
          <a:p>
            <a:pPr algn="ctr"/>
            <a:r>
              <a:rPr lang="en-US" altLang="zh-CN">
                <a:solidFill>
                  <a:schemeClr val="tx2"/>
                </a:solidFill>
                <a:latin typeface="Times New Roman" pitchFamily="18" charset="0"/>
              </a:rPr>
              <a:t>PWM</a:t>
            </a:r>
            <a:r>
              <a:rPr lang="zh-CN" altLang="en-US">
                <a:solidFill>
                  <a:schemeClr val="tx2"/>
                </a:solidFill>
                <a:latin typeface="Times New Roman" pitchFamily="18" charset="0"/>
              </a:rPr>
              <a:t>控制方式</a:t>
            </a:r>
          </a:p>
        </p:txBody>
      </p:sp>
      <p:sp>
        <p:nvSpPr>
          <p:cNvPr id="14"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type="title"/>
          </p:nvPr>
        </p:nvSpPr>
        <p:spPr>
          <a:xfrm>
            <a:off x="2767013" y="917575"/>
            <a:ext cx="4327525" cy="452438"/>
          </a:xfrm>
        </p:spPr>
        <p:txBody>
          <a:bodyPr/>
          <a:lstStyle/>
          <a:p>
            <a:pPr eaLnBrk="1" hangingPunct="1"/>
            <a:r>
              <a:rPr lang="zh-CN" altLang="en-US" smtClean="0">
                <a:solidFill>
                  <a:schemeClr val="tx2"/>
                </a:solidFill>
                <a:latin typeface="Times New Roman" pitchFamily="18" charset="0"/>
                <a:ea typeface="宋体" pitchFamily="2" charset="-122"/>
              </a:rPr>
              <a:t>（</a:t>
            </a:r>
            <a:r>
              <a:rPr lang="en-US" altLang="zh-CN" smtClean="0">
                <a:solidFill>
                  <a:schemeClr val="tx2"/>
                </a:solidFill>
                <a:latin typeface="Times New Roman" pitchFamily="18" charset="0"/>
                <a:ea typeface="宋体" pitchFamily="2" charset="-122"/>
              </a:rPr>
              <a:t>2</a:t>
            </a:r>
            <a:r>
              <a:rPr lang="zh-CN" altLang="en-US" smtClean="0">
                <a:solidFill>
                  <a:schemeClr val="tx2"/>
                </a:solidFill>
                <a:latin typeface="Times New Roman" pitchFamily="18" charset="0"/>
                <a:ea typeface="宋体" pitchFamily="2" charset="-122"/>
              </a:rPr>
              <a:t>）双极性</a:t>
            </a:r>
            <a:r>
              <a:rPr lang="en-US" altLang="zh-CN" smtClean="0">
                <a:solidFill>
                  <a:schemeClr val="tx2"/>
                </a:solidFill>
                <a:latin typeface="Times New Roman" pitchFamily="18" charset="0"/>
                <a:ea typeface="宋体" pitchFamily="2" charset="-122"/>
              </a:rPr>
              <a:t>PWM</a:t>
            </a:r>
            <a:r>
              <a:rPr lang="zh-CN" altLang="en-US" smtClean="0">
                <a:solidFill>
                  <a:schemeClr val="tx2"/>
                </a:solidFill>
                <a:latin typeface="Times New Roman" pitchFamily="18" charset="0"/>
                <a:ea typeface="宋体" pitchFamily="2" charset="-122"/>
              </a:rPr>
              <a:t>控制方式</a:t>
            </a:r>
          </a:p>
        </p:txBody>
      </p:sp>
      <p:graphicFrame>
        <p:nvGraphicFramePr>
          <p:cNvPr id="45058" name="Object 4"/>
          <p:cNvGraphicFramePr>
            <a:graphicFrameLocks/>
          </p:cNvGraphicFramePr>
          <p:nvPr/>
        </p:nvGraphicFramePr>
        <p:xfrm>
          <a:off x="2652713" y="1600200"/>
          <a:ext cx="5715000" cy="5257800"/>
        </p:xfrm>
        <a:graphic>
          <a:graphicData uri="http://schemas.openxmlformats.org/presentationml/2006/ole">
            <p:oleObj spid="_x0000_s45058" r:id="rId3" imgW="2141220" imgH="2378964" progId="">
              <p:embed/>
            </p:oleObj>
          </a:graphicData>
        </a:graphic>
      </p:graphicFrame>
      <p:sp>
        <p:nvSpPr>
          <p:cNvPr id="476165" name="Text Box 5"/>
          <p:cNvSpPr txBox="1">
            <a:spLocks noChangeArrowheads="1"/>
          </p:cNvSpPr>
          <p:nvPr/>
        </p:nvSpPr>
        <p:spPr bwMode="auto">
          <a:xfrm>
            <a:off x="3636963" y="1387475"/>
            <a:ext cx="3203575" cy="366713"/>
          </a:xfrm>
          <a:prstGeom prst="rect">
            <a:avLst/>
          </a:prstGeom>
          <a:noFill/>
          <a:ln w="9525">
            <a:noFill/>
            <a:miter lim="800000"/>
          </a:ln>
          <a:effectLst/>
        </p:spPr>
        <p:txBody>
          <a:bodyPr>
            <a:spAutoFit/>
          </a:bodyPr>
          <a:lstStyle/>
          <a:p>
            <a:pPr>
              <a:lnSpc>
                <a:spcPct val="100000"/>
              </a:lnSpc>
              <a:spcBef>
                <a:spcPct val="50000"/>
              </a:spcBef>
              <a:buFontTx/>
              <a:buNone/>
              <a:defRPr/>
            </a:pPr>
            <a:r>
              <a:rPr lang="en-US" altLang="zh-CN" sz="1800">
                <a:solidFill>
                  <a:srgbClr val="CC0000"/>
                </a:solidFill>
                <a:effectLst>
                  <a:outerShdw blurRad="38100" dist="38100" dir="2700000" algn="tl">
                    <a:srgbClr val="C0C0C0"/>
                  </a:outerShdw>
                </a:effectLst>
                <a:latin typeface="Comic Sans MS" pitchFamily="66" charset="0"/>
              </a:rPr>
              <a:t>A</a:t>
            </a:r>
            <a:r>
              <a:rPr lang="zh-CN" altLang="en-US" sz="1800">
                <a:solidFill>
                  <a:srgbClr val="CC0000"/>
                </a:solidFill>
                <a:effectLst>
                  <a:outerShdw blurRad="38100" dist="38100" dir="2700000" algn="tl">
                    <a:srgbClr val="C0C0C0"/>
                  </a:outerShdw>
                </a:effectLst>
                <a:latin typeface="Comic Sans MS" pitchFamily="66" charset="0"/>
              </a:rPr>
              <a:t>相</a:t>
            </a:r>
            <a:r>
              <a:rPr lang="en-US" altLang="zh-CN" sz="1800">
                <a:solidFill>
                  <a:srgbClr val="CC0000"/>
                </a:solidFill>
                <a:effectLst>
                  <a:outerShdw blurRad="38100" dist="38100" dir="2700000" algn="tl">
                    <a:srgbClr val="C0C0C0"/>
                  </a:outerShdw>
                </a:effectLst>
                <a:latin typeface="Comic Sans MS" pitchFamily="66" charset="0"/>
              </a:rPr>
              <a:t>VT1</a:t>
            </a:r>
            <a:r>
              <a:rPr lang="zh-CN" altLang="en-US" sz="1800">
                <a:solidFill>
                  <a:srgbClr val="CC0000"/>
                </a:solidFill>
                <a:effectLst>
                  <a:outerShdw blurRad="38100" dist="38100" dir="2700000" algn="tl">
                    <a:srgbClr val="C0C0C0"/>
                  </a:outerShdw>
                </a:effectLst>
                <a:latin typeface="Comic Sans MS" pitchFamily="66" charset="0"/>
              </a:rPr>
              <a:t>和</a:t>
            </a:r>
            <a:r>
              <a:rPr lang="en-US" altLang="zh-CN" sz="1800">
                <a:solidFill>
                  <a:srgbClr val="CC0000"/>
                </a:solidFill>
                <a:effectLst>
                  <a:outerShdw blurRad="38100" dist="38100" dir="2700000" algn="tl">
                    <a:srgbClr val="C0C0C0"/>
                  </a:outerShdw>
                </a:effectLst>
                <a:latin typeface="Comic Sans MS" pitchFamily="66" charset="0"/>
              </a:rPr>
              <a:t>VT4</a:t>
            </a:r>
            <a:r>
              <a:rPr lang="zh-CN" altLang="en-US" sz="1800">
                <a:solidFill>
                  <a:srgbClr val="CC0000"/>
                </a:solidFill>
                <a:effectLst>
                  <a:outerShdw blurRad="38100" dist="38100" dir="2700000" algn="tl">
                    <a:srgbClr val="C0C0C0"/>
                  </a:outerShdw>
                </a:effectLst>
                <a:latin typeface="Comic Sans MS" pitchFamily="66" charset="0"/>
              </a:rPr>
              <a:t>交替导通 </a:t>
            </a:r>
          </a:p>
        </p:txBody>
      </p:sp>
      <p:sp>
        <p:nvSpPr>
          <p:cNvPr id="11"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2"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1739900" y="287338"/>
            <a:ext cx="2292350" cy="563562"/>
          </a:xfrm>
        </p:spPr>
        <p:txBody>
          <a:bodyPr/>
          <a:lstStyle/>
          <a:p>
            <a:pPr eaLnBrk="1" hangingPunct="1">
              <a:buFontTx/>
              <a:buChar char="•"/>
            </a:pPr>
            <a:r>
              <a:rPr lang="zh-CN" altLang="en-US" smtClean="0">
                <a:latin typeface="Times New Roman" pitchFamily="18" charset="0"/>
                <a:ea typeface="宋体" pitchFamily="2" charset="-122"/>
              </a:rPr>
              <a:t> </a:t>
            </a:r>
            <a:r>
              <a:rPr lang="en-US" altLang="zh-CN" smtClean="0">
                <a:latin typeface="Times New Roman" pitchFamily="18" charset="0"/>
                <a:ea typeface="宋体" pitchFamily="2" charset="-122"/>
              </a:rPr>
              <a:t>PWM</a:t>
            </a:r>
            <a:r>
              <a:rPr lang="zh-CN" altLang="en-US" smtClean="0">
                <a:latin typeface="Times New Roman" pitchFamily="18" charset="0"/>
                <a:ea typeface="宋体" pitchFamily="2" charset="-122"/>
              </a:rPr>
              <a:t>实现</a:t>
            </a:r>
          </a:p>
        </p:txBody>
      </p:sp>
      <p:pic>
        <p:nvPicPr>
          <p:cNvPr id="125955" name="Picture 3" descr="PWM-mk"/>
          <p:cNvPicPr>
            <a:picLocks noChangeAspect="1" noChangeArrowheads="1"/>
          </p:cNvPicPr>
          <p:nvPr/>
        </p:nvPicPr>
        <p:blipFill>
          <a:blip r:embed="rId2" cstate="print"/>
          <a:srcRect l="7057" t="13863" r="6676" b="8414"/>
          <a:stretch>
            <a:fillRect/>
          </a:stretch>
        </p:blipFill>
        <p:spPr bwMode="auto">
          <a:xfrm>
            <a:off x="1857375" y="2857500"/>
            <a:ext cx="2417763" cy="1416050"/>
          </a:xfrm>
          <a:prstGeom prst="rect">
            <a:avLst/>
          </a:prstGeom>
          <a:noFill/>
          <a:ln w="9525">
            <a:noFill/>
            <a:miter lim="800000"/>
            <a:headEnd/>
            <a:tailEnd/>
          </a:ln>
        </p:spPr>
      </p:pic>
      <p:pic>
        <p:nvPicPr>
          <p:cNvPr id="125956" name="Picture 11" descr="6_SPWM"/>
          <p:cNvPicPr>
            <a:picLocks noChangeAspect="1" noChangeArrowheads="1"/>
          </p:cNvPicPr>
          <p:nvPr/>
        </p:nvPicPr>
        <p:blipFill>
          <a:blip r:embed="rId3" cstate="print"/>
          <a:srcRect/>
          <a:stretch>
            <a:fillRect/>
          </a:stretch>
        </p:blipFill>
        <p:spPr bwMode="auto">
          <a:xfrm>
            <a:off x="3841750" y="0"/>
            <a:ext cx="5302250" cy="4611688"/>
          </a:xfrm>
          <a:prstGeom prst="rect">
            <a:avLst/>
          </a:prstGeom>
          <a:solidFill>
            <a:srgbClr val="FFFFFF"/>
          </a:solidFill>
          <a:ln w="9525">
            <a:noFill/>
            <a:miter lim="800000"/>
            <a:headEnd/>
            <a:tailEnd/>
          </a:ln>
        </p:spPr>
      </p:pic>
      <p:sp>
        <p:nvSpPr>
          <p:cNvPr id="125957" name="Rectangle 12"/>
          <p:cNvSpPr>
            <a:spLocks noChangeArrowheads="1"/>
          </p:cNvSpPr>
          <p:nvPr/>
        </p:nvSpPr>
        <p:spPr bwMode="auto">
          <a:xfrm>
            <a:off x="4071938" y="6283325"/>
            <a:ext cx="3849687" cy="396875"/>
          </a:xfrm>
          <a:prstGeom prst="rect">
            <a:avLst/>
          </a:prstGeom>
          <a:noFill/>
          <a:ln w="9525">
            <a:noFill/>
            <a:miter lim="800000"/>
            <a:headEnd/>
            <a:tailEnd/>
          </a:ln>
        </p:spPr>
        <p:txBody>
          <a:bodyPr wrap="none" anchor="ctr">
            <a:spAutoFit/>
          </a:bodyPr>
          <a:lstStyle/>
          <a:p>
            <a:pPr algn="ctr">
              <a:lnSpc>
                <a:spcPct val="100000"/>
              </a:lnSpc>
            </a:pPr>
            <a:r>
              <a:rPr lang="zh-CN" altLang="en-US" sz="2000">
                <a:solidFill>
                  <a:srgbClr val="000000"/>
                </a:solidFill>
                <a:latin typeface="Times New Roman" pitchFamily="18" charset="0"/>
                <a:ea typeface="楷体_GB2312" charset="-122"/>
              </a:rPr>
              <a:t> </a:t>
            </a:r>
            <a:r>
              <a:rPr lang="en-US" altLang="zh-CN" sz="2000">
                <a:solidFill>
                  <a:srgbClr val="000000"/>
                </a:solidFill>
                <a:latin typeface="Times New Roman" pitchFamily="18" charset="0"/>
                <a:ea typeface="楷体_GB2312" charset="-122"/>
              </a:rPr>
              <a:t>SPWM</a:t>
            </a:r>
            <a:r>
              <a:rPr lang="zh-CN" altLang="en-US" sz="2000">
                <a:solidFill>
                  <a:srgbClr val="000000"/>
                </a:solidFill>
                <a:latin typeface="Times New Roman" pitchFamily="18" charset="0"/>
                <a:ea typeface="楷体_GB2312" charset="-122"/>
              </a:rPr>
              <a:t>调制的输入、输出原理图</a:t>
            </a:r>
            <a:endParaRPr lang="zh-CN" altLang="en-US" sz="2000">
              <a:solidFill>
                <a:schemeClr val="tx1"/>
              </a:solidFill>
              <a:latin typeface="Arial" pitchFamily="34" charset="0"/>
              <a:ea typeface="楷体_GB2312" charset="-122"/>
            </a:endParaRPr>
          </a:p>
        </p:txBody>
      </p:sp>
      <p:pic>
        <p:nvPicPr>
          <p:cNvPr id="125958" name="Picture 13" descr="G:\教学重要\《电力拖动自动控制系统》\板书与课件教案\kcnr\Word\dltd\images\image888.gif"/>
          <p:cNvPicPr>
            <a:picLocks noChangeAspect="1" noChangeArrowheads="1"/>
          </p:cNvPicPr>
          <p:nvPr/>
        </p:nvPicPr>
        <p:blipFill>
          <a:blip r:embed="rId4" r:link="rId5" cstate="print"/>
          <a:srcRect/>
          <a:stretch>
            <a:fillRect/>
          </a:stretch>
        </p:blipFill>
        <p:spPr bwMode="auto">
          <a:xfrm>
            <a:off x="2089150" y="4738688"/>
            <a:ext cx="6570663" cy="1536700"/>
          </a:xfrm>
          <a:prstGeom prst="rect">
            <a:avLst/>
          </a:prstGeom>
          <a:noFill/>
          <a:ln w="9525">
            <a:noFill/>
            <a:miter lim="800000"/>
            <a:headEnd/>
            <a:tailEnd/>
          </a:ln>
        </p:spPr>
      </p:pic>
      <p:sp>
        <p:nvSpPr>
          <p:cNvPr id="13"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3346450" y="1079500"/>
            <a:ext cx="4551363" cy="363538"/>
          </a:xfrm>
        </p:spPr>
        <p:txBody>
          <a:bodyPr/>
          <a:lstStyle/>
          <a:p>
            <a:pPr eaLnBrk="1" hangingPunct="1"/>
            <a:r>
              <a:rPr lang="zh-CN" altLang="en-US" smtClean="0">
                <a:latin typeface="Times New Roman" pitchFamily="18" charset="0"/>
                <a:ea typeface="宋体" pitchFamily="2" charset="-122"/>
              </a:rPr>
              <a:t>（</a:t>
            </a:r>
            <a:r>
              <a:rPr lang="en-US" altLang="zh-CN" smtClean="0">
                <a:latin typeface="Times New Roman" pitchFamily="18" charset="0"/>
                <a:ea typeface="宋体" pitchFamily="2" charset="-122"/>
              </a:rPr>
              <a:t>1</a:t>
            </a:r>
            <a:r>
              <a:rPr lang="zh-CN" altLang="en-US" smtClean="0">
                <a:latin typeface="Times New Roman" pitchFamily="18" charset="0"/>
                <a:ea typeface="宋体" pitchFamily="2" charset="-122"/>
              </a:rPr>
              <a:t>）自然采样法原理</a:t>
            </a:r>
            <a:r>
              <a:rPr lang="en-US" altLang="zh-CN" smtClean="0">
                <a:latin typeface="Times New Roman" pitchFamily="18" charset="0"/>
                <a:ea typeface="宋体" pitchFamily="2" charset="-122"/>
              </a:rPr>
              <a:t>—</a:t>
            </a:r>
            <a:r>
              <a:rPr lang="zh-CN" altLang="en-US" smtClean="0">
                <a:latin typeface="Times New Roman" pitchFamily="18" charset="0"/>
                <a:ea typeface="宋体" pitchFamily="2" charset="-122"/>
              </a:rPr>
              <a:t>运算复杂</a:t>
            </a:r>
          </a:p>
        </p:txBody>
      </p:sp>
      <p:pic>
        <p:nvPicPr>
          <p:cNvPr id="126979" name="Picture 3" descr="PWM-zrcy"/>
          <p:cNvPicPr>
            <a:picLocks noChangeAspect="1" noChangeArrowheads="1"/>
          </p:cNvPicPr>
          <p:nvPr/>
        </p:nvPicPr>
        <p:blipFill>
          <a:blip r:embed="rId2" cstate="print"/>
          <a:srcRect/>
          <a:stretch>
            <a:fillRect/>
          </a:stretch>
        </p:blipFill>
        <p:spPr bwMode="auto">
          <a:xfrm>
            <a:off x="2306638" y="1801813"/>
            <a:ext cx="6248400" cy="4887912"/>
          </a:xfrm>
          <a:prstGeom prst="rect">
            <a:avLst/>
          </a:prstGeom>
          <a:noFill/>
          <a:ln w="9525">
            <a:noFill/>
            <a:miter lim="800000"/>
            <a:headEnd/>
            <a:tailEnd/>
          </a:ln>
        </p:spPr>
      </p:pic>
      <p:sp>
        <p:nvSpPr>
          <p:cNvPr id="480266" name="Rectangle 10"/>
          <p:cNvSpPr>
            <a:spLocks noChangeArrowheads="1"/>
          </p:cNvSpPr>
          <p:nvPr/>
        </p:nvSpPr>
        <p:spPr bwMode="auto">
          <a:xfrm>
            <a:off x="1706563" y="327025"/>
            <a:ext cx="2908300" cy="420688"/>
          </a:xfrm>
          <a:prstGeom prst="rect">
            <a:avLst/>
          </a:prstGeom>
          <a:noFill/>
          <a:ln w="9525">
            <a:noFill/>
            <a:miter lim="800000"/>
          </a:ln>
          <a:effectLst/>
        </p:spPr>
        <p:txBody>
          <a:bodyPr>
            <a:spAutoFit/>
          </a:bodyPr>
          <a:lstStyle/>
          <a:p>
            <a:pPr>
              <a:buFontTx/>
              <a:buNone/>
              <a:defRPr/>
            </a:pPr>
            <a:r>
              <a:rPr lang="en-US" altLang="zh-CN">
                <a:solidFill>
                  <a:schemeClr val="tx1"/>
                </a:solidFill>
                <a:effectLst>
                  <a:outerShdw blurRad="38100" dist="38100" dir="2700000" algn="tl">
                    <a:srgbClr val="C0C0C0"/>
                  </a:outerShdw>
                </a:effectLst>
                <a:latin typeface="Times New Roman" panose="02020603050405020304" pitchFamily="18" charset="0"/>
                <a:sym typeface="+mn-ea"/>
              </a:rPr>
              <a:t>PWM</a:t>
            </a:r>
            <a:r>
              <a:rPr lang="zh-CN" altLang="en-US">
                <a:solidFill>
                  <a:schemeClr val="tx1"/>
                </a:solidFill>
                <a:effectLst>
                  <a:outerShdw blurRad="38100" dist="38100" dir="2700000" algn="tl">
                    <a:srgbClr val="C0C0C0"/>
                  </a:outerShdw>
                </a:effectLst>
                <a:latin typeface="Times New Roman" panose="02020603050405020304" pitchFamily="18" charset="0"/>
                <a:sym typeface="+mn-ea"/>
              </a:rPr>
              <a:t>采样方法</a:t>
            </a:r>
          </a:p>
        </p:txBody>
      </p:sp>
      <p:sp>
        <p:nvSpPr>
          <p:cNvPr id="11"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2"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a:xfrm>
            <a:off x="1684338" y="220663"/>
            <a:ext cx="6916737" cy="762000"/>
          </a:xfrm>
        </p:spPr>
        <p:txBody>
          <a:bodyPr/>
          <a:lstStyle/>
          <a:p>
            <a:pPr eaLnBrk="1" hangingPunct="1">
              <a:defRPr/>
            </a:pPr>
            <a:r>
              <a:rPr lang="zh-CN" altLang="en-US" dirty="0" smtClean="0">
                <a:solidFill>
                  <a:srgbClr val="A50021"/>
                </a:solidFill>
                <a:effectLst>
                  <a:outerShdw blurRad="38100" dist="38100" dir="2700000" algn="tl">
                    <a:srgbClr val="C0C0C0"/>
                  </a:outerShdw>
                </a:effectLst>
                <a:ea typeface="宋体" panose="02010600030101010101" pitchFamily="2" charset="-122"/>
              </a:rPr>
              <a:t>异步电动机</a:t>
            </a:r>
            <a:r>
              <a:rPr lang="zh-CN" altLang="en-US" sz="3200" dirty="0" smtClean="0">
                <a:solidFill>
                  <a:srgbClr val="FF0000"/>
                </a:solidFill>
                <a:effectLst>
                  <a:outerShdw blurRad="38100" dist="38100" dir="2700000" algn="tl">
                    <a:srgbClr val="C0C0C0"/>
                  </a:outerShdw>
                </a:effectLst>
                <a:ea typeface="隶书" panose="02010509060101010101" pitchFamily="49" charset="-122"/>
              </a:rPr>
              <a:t>固有</a:t>
            </a:r>
            <a:r>
              <a:rPr lang="en-US" altLang="zh-CN" sz="3200" dirty="0" smtClean="0">
                <a:solidFill>
                  <a:srgbClr val="FF0000"/>
                </a:solidFill>
                <a:effectLst>
                  <a:outerShdw blurRad="38100" dist="38100" dir="2700000" algn="tl">
                    <a:srgbClr val="C0C0C0"/>
                  </a:outerShdw>
                </a:effectLst>
                <a:ea typeface="隶书" panose="02010509060101010101" pitchFamily="49" charset="-122"/>
              </a:rPr>
              <a:t>(</a:t>
            </a:r>
            <a:r>
              <a:rPr lang="zh-CN" altLang="en-US" sz="3200" dirty="0" smtClean="0">
                <a:solidFill>
                  <a:srgbClr val="FF0000"/>
                </a:solidFill>
                <a:effectLst>
                  <a:outerShdw blurRad="38100" dist="38100" dir="2700000" algn="tl">
                    <a:srgbClr val="C0C0C0"/>
                  </a:outerShdw>
                </a:effectLst>
                <a:ea typeface="隶书" panose="02010509060101010101" pitchFamily="49" charset="-122"/>
              </a:rPr>
              <a:t>自然）</a:t>
            </a:r>
            <a:r>
              <a:rPr lang="zh-CN" altLang="en-US" dirty="0" smtClean="0">
                <a:solidFill>
                  <a:srgbClr val="A50021"/>
                </a:solidFill>
                <a:effectLst>
                  <a:outerShdw blurRad="38100" dist="38100" dir="2700000" algn="tl">
                    <a:srgbClr val="C0C0C0"/>
                  </a:outerShdw>
                </a:effectLst>
                <a:ea typeface="宋体" panose="02010600030101010101" pitchFamily="2" charset="-122"/>
              </a:rPr>
              <a:t>的机械特性</a:t>
            </a:r>
          </a:p>
        </p:txBody>
      </p:sp>
      <p:sp>
        <p:nvSpPr>
          <p:cNvPr id="3078" name="Rectangle 3"/>
          <p:cNvSpPr>
            <a:spLocks noGrp="1" noChangeArrowheads="1"/>
          </p:cNvSpPr>
          <p:nvPr>
            <p:ph idx="1"/>
          </p:nvPr>
        </p:nvSpPr>
        <p:spPr>
          <a:xfrm>
            <a:off x="1835150" y="1193800"/>
            <a:ext cx="3581400" cy="647700"/>
          </a:xfrm>
        </p:spPr>
        <p:txBody>
          <a:bodyPr/>
          <a:lstStyle/>
          <a:p>
            <a:pPr eaLnBrk="1" hangingPunct="1"/>
            <a:r>
              <a:rPr lang="zh-CN" altLang="en-US" smtClean="0">
                <a:ea typeface="宋体" pitchFamily="2" charset="-122"/>
              </a:rPr>
              <a:t>异步电动机传递的电磁功率 </a:t>
            </a:r>
          </a:p>
        </p:txBody>
      </p:sp>
      <p:sp>
        <p:nvSpPr>
          <p:cNvPr id="3079" name="Rectangle 4"/>
          <p:cNvSpPr>
            <a:spLocks noChangeArrowheads="1"/>
          </p:cNvSpPr>
          <p:nvPr/>
        </p:nvSpPr>
        <p:spPr bwMode="auto">
          <a:xfrm>
            <a:off x="5446713" y="1158875"/>
            <a:ext cx="2306637" cy="647700"/>
          </a:xfrm>
          <a:prstGeom prst="rect">
            <a:avLst/>
          </a:prstGeom>
          <a:noFill/>
          <a:ln w="9525">
            <a:noFill/>
            <a:miter lim="800000"/>
            <a:headEnd/>
            <a:tailEnd/>
          </a:ln>
        </p:spPr>
        <p:txBody>
          <a:bodyPr/>
          <a:lstStyle/>
          <a:p>
            <a:pPr>
              <a:lnSpc>
                <a:spcPct val="100000"/>
              </a:lnSpc>
              <a:buClr>
                <a:srgbClr val="FF9933"/>
              </a:buClr>
              <a:buFont typeface="Wingdings" pitchFamily="2" charset="2"/>
              <a:buNone/>
            </a:pPr>
            <a:r>
              <a:rPr lang="zh-CN" altLang="en-US" sz="2000">
                <a:solidFill>
                  <a:schemeClr val="tx1"/>
                </a:solidFill>
                <a:latin typeface="Arial" pitchFamily="34" charset="0"/>
              </a:rPr>
              <a:t>机械同步角速度  </a:t>
            </a:r>
          </a:p>
        </p:txBody>
      </p:sp>
      <p:sp>
        <p:nvSpPr>
          <p:cNvPr id="3080" name="Rectangle 5"/>
          <p:cNvSpPr>
            <a:spLocks noChangeArrowheads="1"/>
          </p:cNvSpPr>
          <p:nvPr/>
        </p:nvSpPr>
        <p:spPr bwMode="auto">
          <a:xfrm>
            <a:off x="0" y="3219450"/>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3074" name="Object 6"/>
          <p:cNvGraphicFramePr>
            <a:graphicFrameLocks/>
          </p:cNvGraphicFramePr>
          <p:nvPr/>
        </p:nvGraphicFramePr>
        <p:xfrm>
          <a:off x="2120900" y="1616075"/>
          <a:ext cx="2439988" cy="1298575"/>
        </p:xfrm>
        <a:graphic>
          <a:graphicData uri="http://schemas.openxmlformats.org/presentationml/2006/ole">
            <p:oleObj spid="_x0000_s3074" r:id="rId3" imgW="787400" imgH="419100" progId="">
              <p:embed/>
            </p:oleObj>
          </a:graphicData>
        </a:graphic>
      </p:graphicFrame>
      <p:sp>
        <p:nvSpPr>
          <p:cNvPr id="3081"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3075" name="Object 8"/>
          <p:cNvGraphicFramePr>
            <a:graphicFrameLocks/>
          </p:cNvGraphicFramePr>
          <p:nvPr/>
        </p:nvGraphicFramePr>
        <p:xfrm>
          <a:off x="5070475" y="1697038"/>
          <a:ext cx="1665288" cy="1223962"/>
        </p:xfrm>
        <a:graphic>
          <a:graphicData uri="http://schemas.openxmlformats.org/presentationml/2006/ole">
            <p:oleObj spid="_x0000_s3075" r:id="rId4" imgW="622300" imgH="457200" progId="">
              <p:embed/>
            </p:oleObj>
          </a:graphicData>
        </a:graphic>
      </p:graphicFrame>
      <p:sp>
        <p:nvSpPr>
          <p:cNvPr id="260112" name="Rectangle 16"/>
          <p:cNvSpPr>
            <a:spLocks noChangeArrowheads="1"/>
          </p:cNvSpPr>
          <p:nvPr/>
        </p:nvSpPr>
        <p:spPr bwMode="auto">
          <a:xfrm>
            <a:off x="1808163" y="3165475"/>
            <a:ext cx="6510337" cy="469900"/>
          </a:xfrm>
          <a:prstGeom prst="rect">
            <a:avLst/>
          </a:prstGeom>
          <a:noFill/>
          <a:ln w="9525">
            <a:noFill/>
            <a:miter lim="800000"/>
          </a:ln>
          <a:effectLst/>
        </p:spPr>
        <p:txBody>
          <a:bodyPr lIns="0" tIns="0" rIns="90000" bIns="0"/>
          <a:lstStyle/>
          <a:p>
            <a:pPr>
              <a:lnSpc>
                <a:spcPct val="100000"/>
              </a:lnSpc>
              <a:buClr>
                <a:srgbClr val="FF9933"/>
              </a:buClr>
              <a:buFont typeface="Wingdings" panose="05000000000000000000" pitchFamily="2" charset="2"/>
              <a:buNone/>
              <a:defRPr/>
            </a:pPr>
            <a:r>
              <a:rPr lang="zh-CN" altLang="en-US" sz="2000">
                <a:solidFill>
                  <a:srgbClr val="CC0000"/>
                </a:solidFill>
                <a:effectLst>
                  <a:outerShdw blurRad="38100" dist="38100" dir="2700000" algn="tl">
                    <a:srgbClr val="C0C0C0"/>
                  </a:outerShdw>
                </a:effectLst>
                <a:latin typeface="Arial" panose="020B0604020202020204" pitchFamily="34" charset="0"/>
                <a:sym typeface="+mn-ea"/>
              </a:rPr>
              <a:t>得到：异步电动机的电磁转矩（机械特性方程式 ）</a:t>
            </a:r>
          </a:p>
        </p:txBody>
      </p:sp>
      <p:graphicFrame>
        <p:nvGraphicFramePr>
          <p:cNvPr id="3076" name="Object 17"/>
          <p:cNvGraphicFramePr>
            <a:graphicFrameLocks/>
          </p:cNvGraphicFramePr>
          <p:nvPr/>
        </p:nvGraphicFramePr>
        <p:xfrm>
          <a:off x="1941513" y="3697288"/>
          <a:ext cx="7007225" cy="2630487"/>
        </p:xfrm>
        <a:graphic>
          <a:graphicData uri="http://schemas.openxmlformats.org/presentationml/2006/ole">
            <p:oleObj spid="_x0000_s3076" r:id="rId5" imgW="3517900" imgH="1320800" progId="">
              <p:embed/>
            </p:oleObj>
          </a:graphicData>
        </a:graphic>
      </p:graphicFrame>
      <p:sp>
        <p:nvSpPr>
          <p:cNvPr id="17"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4"/>
          <p:cNvSpPr>
            <a:spLocks noChangeArrowheads="1"/>
          </p:cNvSpPr>
          <p:nvPr/>
        </p:nvSpPr>
        <p:spPr bwMode="auto">
          <a:xfrm>
            <a:off x="0" y="1084263"/>
            <a:ext cx="1673225" cy="835025"/>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8" name="Rectangle 3"/>
          <p:cNvSpPr>
            <a:spLocks noGrp="1" noChangeArrowheads="1"/>
          </p:cNvSpPr>
          <p:nvPr>
            <p:ph type="title"/>
          </p:nvPr>
        </p:nvSpPr>
        <p:spPr>
          <a:xfrm>
            <a:off x="2659063" y="447675"/>
            <a:ext cx="4619625" cy="352425"/>
          </a:xfrm>
        </p:spPr>
        <p:txBody>
          <a:bodyPr/>
          <a:lstStyle/>
          <a:p>
            <a:pPr eaLnBrk="1" hangingPunct="1"/>
            <a:r>
              <a:rPr lang="zh-CN" altLang="en-US" smtClean="0">
                <a:latin typeface="Times New Roman" pitchFamily="18" charset="0"/>
                <a:ea typeface="宋体" pitchFamily="2" charset="-122"/>
              </a:rPr>
              <a:t>（</a:t>
            </a:r>
            <a:r>
              <a:rPr lang="en-US" altLang="zh-CN" smtClean="0">
                <a:latin typeface="Times New Roman" pitchFamily="18" charset="0"/>
                <a:ea typeface="宋体" pitchFamily="2" charset="-122"/>
              </a:rPr>
              <a:t>2</a:t>
            </a:r>
            <a:r>
              <a:rPr lang="zh-CN" altLang="en-US" smtClean="0">
                <a:latin typeface="Times New Roman" pitchFamily="18" charset="0"/>
                <a:ea typeface="宋体" pitchFamily="2" charset="-122"/>
              </a:rPr>
              <a:t>）规则采样法－－算法简化 </a:t>
            </a:r>
          </a:p>
        </p:txBody>
      </p:sp>
      <p:graphicFrame>
        <p:nvGraphicFramePr>
          <p:cNvPr id="46082" name="Object 4"/>
          <p:cNvGraphicFramePr>
            <a:graphicFrameLocks/>
          </p:cNvGraphicFramePr>
          <p:nvPr/>
        </p:nvGraphicFramePr>
        <p:xfrm>
          <a:off x="4500563" y="1047750"/>
          <a:ext cx="4560887" cy="5761038"/>
        </p:xfrm>
        <a:graphic>
          <a:graphicData uri="http://schemas.openxmlformats.org/presentationml/2006/ole">
            <p:oleObj spid="_x0000_s46082" r:id="rId3" imgW="1595628" imgH="2599944" progId="">
              <p:embed/>
            </p:oleObj>
          </a:graphicData>
        </a:graphic>
      </p:graphicFrame>
      <p:sp>
        <p:nvSpPr>
          <p:cNvPr id="46089" name="Text Box 5"/>
          <p:cNvSpPr txBox="1">
            <a:spLocks noChangeArrowheads="1"/>
          </p:cNvSpPr>
          <p:nvPr/>
        </p:nvSpPr>
        <p:spPr bwMode="auto">
          <a:xfrm>
            <a:off x="6421438" y="4214813"/>
            <a:ext cx="611187" cy="457200"/>
          </a:xfrm>
          <a:prstGeom prst="rect">
            <a:avLst/>
          </a:prstGeom>
          <a:noFill/>
          <a:ln w="9525">
            <a:noFill/>
            <a:miter lim="800000"/>
            <a:headEnd/>
            <a:tailEnd/>
          </a:ln>
        </p:spPr>
        <p:txBody>
          <a:bodyPr>
            <a:spAutoFit/>
          </a:bodyPr>
          <a:lstStyle/>
          <a:p>
            <a:pPr>
              <a:lnSpc>
                <a:spcPct val="100000"/>
              </a:lnSpc>
              <a:spcBef>
                <a:spcPct val="50000"/>
              </a:spcBef>
            </a:pPr>
            <a:r>
              <a:rPr lang="en-US" altLang="zh-CN">
                <a:solidFill>
                  <a:schemeClr val="tx1"/>
                </a:solidFill>
                <a:latin typeface="Comic Sans MS" pitchFamily="66" charset="0"/>
              </a:rPr>
              <a:t>C</a:t>
            </a:r>
          </a:p>
        </p:txBody>
      </p:sp>
      <p:sp>
        <p:nvSpPr>
          <p:cNvPr id="46090" name="Line 7"/>
          <p:cNvSpPr>
            <a:spLocks noChangeShapeType="1"/>
          </p:cNvSpPr>
          <p:nvPr/>
        </p:nvSpPr>
        <p:spPr bwMode="auto">
          <a:xfrm>
            <a:off x="4716463" y="1739900"/>
            <a:ext cx="0" cy="393700"/>
          </a:xfrm>
          <a:prstGeom prst="line">
            <a:avLst/>
          </a:prstGeom>
          <a:noFill/>
          <a:ln w="9525">
            <a:solidFill>
              <a:schemeClr val="tx1"/>
            </a:solidFill>
            <a:prstDash val="lgDash"/>
            <a:round/>
            <a:headEnd/>
            <a:tailEnd/>
          </a:ln>
        </p:spPr>
        <p:txBody>
          <a:bodyPr/>
          <a:lstStyle/>
          <a:p>
            <a:endParaRPr lang="zh-CN" altLang="en-US"/>
          </a:p>
        </p:txBody>
      </p:sp>
      <p:grpSp>
        <p:nvGrpSpPr>
          <p:cNvPr id="46091" name="Group 19"/>
          <p:cNvGrpSpPr>
            <a:grpSpLocks/>
          </p:cNvGrpSpPr>
          <p:nvPr/>
        </p:nvGrpSpPr>
        <p:grpSpPr bwMode="auto">
          <a:xfrm>
            <a:off x="5883275" y="1531938"/>
            <a:ext cx="1250950" cy="469900"/>
            <a:chOff x="2154" y="889"/>
            <a:chExt cx="1111" cy="296"/>
          </a:xfrm>
        </p:grpSpPr>
        <p:sp>
          <p:nvSpPr>
            <p:cNvPr id="46107" name="Line 6"/>
            <p:cNvSpPr>
              <a:spLocks noChangeShapeType="1"/>
            </p:cNvSpPr>
            <p:nvPr/>
          </p:nvSpPr>
          <p:spPr bwMode="auto">
            <a:xfrm>
              <a:off x="2381" y="1049"/>
              <a:ext cx="590" cy="0"/>
            </a:xfrm>
            <a:prstGeom prst="line">
              <a:avLst/>
            </a:prstGeom>
            <a:noFill/>
            <a:ln w="9525">
              <a:solidFill>
                <a:schemeClr val="tx1"/>
              </a:solidFill>
              <a:prstDash val="lgDash"/>
              <a:round/>
              <a:headEnd/>
              <a:tailEnd/>
            </a:ln>
          </p:spPr>
          <p:txBody>
            <a:bodyPr/>
            <a:lstStyle/>
            <a:p>
              <a:endParaRPr lang="zh-CN" altLang="en-US"/>
            </a:p>
          </p:txBody>
        </p:sp>
        <p:sp>
          <p:nvSpPr>
            <p:cNvPr id="46108" name="Text Box 8"/>
            <p:cNvSpPr txBox="1">
              <a:spLocks noChangeArrowheads="1"/>
            </p:cNvSpPr>
            <p:nvPr/>
          </p:nvSpPr>
          <p:spPr bwMode="auto">
            <a:xfrm>
              <a:off x="2154" y="889"/>
              <a:ext cx="431" cy="250"/>
            </a:xfrm>
            <a:prstGeom prst="rect">
              <a:avLst/>
            </a:prstGeom>
            <a:noFill/>
            <a:ln w="9525">
              <a:noFill/>
              <a:miter lim="800000"/>
              <a:headEnd/>
              <a:tailEnd/>
            </a:ln>
          </p:spPr>
          <p:txBody>
            <a:bodyPr>
              <a:spAutoFit/>
            </a:bodyPr>
            <a:lstStyle/>
            <a:p>
              <a:pPr>
                <a:lnSpc>
                  <a:spcPct val="100000"/>
                </a:lnSpc>
                <a:spcBef>
                  <a:spcPct val="50000"/>
                </a:spcBef>
              </a:pPr>
              <a:r>
                <a:rPr lang="en-US" altLang="zh-CN" sz="2000">
                  <a:solidFill>
                    <a:schemeClr val="tx1"/>
                  </a:solidFill>
                  <a:latin typeface="Comic Sans MS" pitchFamily="66" charset="0"/>
                </a:rPr>
                <a:t>A</a:t>
              </a:r>
              <a:r>
                <a:rPr lang="en-US" altLang="zh-CN" sz="2000" baseline="30000">
                  <a:solidFill>
                    <a:schemeClr val="tx1"/>
                  </a:solidFill>
                  <a:latin typeface="Arial" pitchFamily="34" charset="0"/>
                </a:rPr>
                <a:t>’</a:t>
              </a:r>
              <a:endParaRPr lang="en-US" altLang="zh-CN" sz="2000">
                <a:solidFill>
                  <a:schemeClr val="tx1"/>
                </a:solidFill>
                <a:latin typeface="Comic Sans MS" pitchFamily="66" charset="0"/>
              </a:endParaRPr>
            </a:p>
          </p:txBody>
        </p:sp>
        <p:sp>
          <p:nvSpPr>
            <p:cNvPr id="46109" name="Text Box 9"/>
            <p:cNvSpPr txBox="1">
              <a:spLocks noChangeArrowheads="1"/>
            </p:cNvSpPr>
            <p:nvPr/>
          </p:nvSpPr>
          <p:spPr bwMode="auto">
            <a:xfrm>
              <a:off x="2925" y="935"/>
              <a:ext cx="340" cy="250"/>
            </a:xfrm>
            <a:prstGeom prst="rect">
              <a:avLst/>
            </a:prstGeom>
            <a:noFill/>
            <a:ln w="9525">
              <a:noFill/>
              <a:miter lim="800000"/>
              <a:headEnd/>
              <a:tailEnd/>
            </a:ln>
          </p:spPr>
          <p:txBody>
            <a:bodyPr>
              <a:spAutoFit/>
            </a:bodyPr>
            <a:lstStyle/>
            <a:p>
              <a:pPr>
                <a:lnSpc>
                  <a:spcPct val="100000"/>
                </a:lnSpc>
                <a:spcBef>
                  <a:spcPct val="50000"/>
                </a:spcBef>
              </a:pPr>
              <a:r>
                <a:rPr lang="en-US" altLang="zh-CN" sz="2000">
                  <a:solidFill>
                    <a:schemeClr val="tx1"/>
                  </a:solidFill>
                  <a:latin typeface="Comic Sans MS" pitchFamily="66" charset="0"/>
                </a:rPr>
                <a:t>D</a:t>
              </a:r>
              <a:r>
                <a:rPr lang="en-US" altLang="zh-CN" sz="2000" baseline="30000">
                  <a:solidFill>
                    <a:schemeClr val="tx1"/>
                  </a:solidFill>
                  <a:latin typeface="Arial" pitchFamily="34" charset="0"/>
                </a:rPr>
                <a:t>’</a:t>
              </a:r>
              <a:endParaRPr lang="en-US" altLang="zh-CN" sz="2000">
                <a:solidFill>
                  <a:schemeClr val="tx1"/>
                </a:solidFill>
                <a:latin typeface="Comic Sans MS" pitchFamily="66" charset="0"/>
              </a:endParaRPr>
            </a:p>
          </p:txBody>
        </p:sp>
      </p:grpSp>
      <p:sp>
        <p:nvSpPr>
          <p:cNvPr id="46092" name="Rectangle 10"/>
          <p:cNvSpPr>
            <a:spLocks noChangeArrowheads="1"/>
          </p:cNvSpPr>
          <p:nvPr/>
        </p:nvSpPr>
        <p:spPr bwMode="auto">
          <a:xfrm>
            <a:off x="0" y="3338513"/>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46083" name="Object 11"/>
          <p:cNvGraphicFramePr>
            <a:graphicFrameLocks/>
          </p:cNvGraphicFramePr>
          <p:nvPr/>
        </p:nvGraphicFramePr>
        <p:xfrm>
          <a:off x="1746250" y="2111375"/>
          <a:ext cx="2592388" cy="428625"/>
        </p:xfrm>
        <a:graphic>
          <a:graphicData uri="http://schemas.openxmlformats.org/presentationml/2006/ole">
            <p:oleObj spid="_x0000_s46083" r:id="rId4" imgW="1091726" imgH="177723" progId="">
              <p:embed/>
            </p:oleObj>
          </a:graphicData>
        </a:graphic>
      </p:graphicFrame>
      <p:sp>
        <p:nvSpPr>
          <p:cNvPr id="481292" name="Rectangle 12"/>
          <p:cNvSpPr>
            <a:spLocks noChangeArrowheads="1"/>
          </p:cNvSpPr>
          <p:nvPr/>
        </p:nvSpPr>
        <p:spPr bwMode="auto">
          <a:xfrm>
            <a:off x="1717675" y="1068388"/>
            <a:ext cx="3697288" cy="431800"/>
          </a:xfrm>
          <a:prstGeom prst="rect">
            <a:avLst/>
          </a:prstGeom>
          <a:noFill/>
          <a:ln w="9525">
            <a:noFill/>
            <a:miter lim="800000"/>
          </a:ln>
          <a:effectLst/>
        </p:spPr>
        <p:txBody>
          <a:bodyPr anchor="ctr">
            <a:spAutoFit/>
          </a:bodyPr>
          <a:lstStyle/>
          <a:p>
            <a:pPr>
              <a:lnSpc>
                <a:spcPct val="100000"/>
              </a:lnSpc>
              <a:buFontTx/>
              <a:buNone/>
              <a:defRPr/>
            </a:pPr>
            <a:r>
              <a:rPr lang="en-US" altLang="zh-CN" sz="2200" dirty="0">
                <a:solidFill>
                  <a:srgbClr val="CC0000"/>
                </a:solidFill>
                <a:effectLst>
                  <a:outerShdw blurRad="38100" dist="38100" dir="2700000" algn="tl">
                    <a:srgbClr val="C0C0C0"/>
                  </a:outerShdw>
                </a:effectLst>
                <a:latin typeface="Comic Sans MS" panose="030F0702030302020204" pitchFamily="66" charset="0"/>
                <a:sym typeface="+mn-ea"/>
              </a:rPr>
              <a:t>A</a:t>
            </a:r>
            <a:r>
              <a:rPr lang="zh-CN" altLang="en-US" sz="2200" dirty="0">
                <a:solidFill>
                  <a:srgbClr val="CC0000"/>
                </a:solidFill>
                <a:effectLst>
                  <a:outerShdw blurRad="38100" dist="38100" dir="2700000" algn="tl">
                    <a:srgbClr val="C0C0C0"/>
                  </a:outerShdw>
                </a:effectLst>
                <a:latin typeface="Comic Sans MS" panose="030F0702030302020204" pitchFamily="66" charset="0"/>
                <a:sym typeface="+mn-ea"/>
              </a:rPr>
              <a:t>、</a:t>
            </a:r>
            <a:r>
              <a:rPr lang="en-US" altLang="zh-CN" sz="2200" dirty="0">
                <a:solidFill>
                  <a:srgbClr val="CC0000"/>
                </a:solidFill>
                <a:effectLst>
                  <a:outerShdw blurRad="38100" dist="38100" dir="2700000" algn="tl">
                    <a:srgbClr val="C0C0C0"/>
                  </a:outerShdw>
                </a:effectLst>
                <a:latin typeface="Comic Sans MS" panose="030F0702030302020204" pitchFamily="66" charset="0"/>
                <a:sym typeface="+mn-ea"/>
              </a:rPr>
              <a:t>B</a:t>
            </a:r>
            <a:r>
              <a:rPr lang="zh-CN" altLang="en-US" sz="2200" dirty="0">
                <a:solidFill>
                  <a:srgbClr val="CC0000"/>
                </a:solidFill>
                <a:effectLst>
                  <a:outerShdw blurRad="38100" dist="38100" dir="2700000" algn="tl">
                    <a:srgbClr val="C0C0C0"/>
                  </a:outerShdw>
                </a:effectLst>
                <a:latin typeface="Comic Sans MS" panose="030F0702030302020204" pitchFamily="66" charset="0"/>
                <a:sym typeface="+mn-ea"/>
              </a:rPr>
              <a:t>点开关通、断 时刻</a:t>
            </a:r>
          </a:p>
        </p:txBody>
      </p:sp>
      <p:sp>
        <p:nvSpPr>
          <p:cNvPr id="19"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46100"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46084" name="Object 19"/>
          <p:cNvGraphicFramePr>
            <a:graphicFrameLocks/>
          </p:cNvGraphicFramePr>
          <p:nvPr/>
        </p:nvGraphicFramePr>
        <p:xfrm>
          <a:off x="2219325" y="2713038"/>
          <a:ext cx="1622425" cy="874712"/>
        </p:xfrm>
        <a:graphic>
          <a:graphicData uri="http://schemas.openxmlformats.org/presentationml/2006/ole">
            <p:oleObj spid="_x0000_s46084" r:id="rId11" imgW="774364" imgH="393529" progId="">
              <p:embed/>
            </p:oleObj>
          </a:graphicData>
        </a:graphic>
      </p:graphicFrame>
      <p:sp>
        <p:nvSpPr>
          <p:cNvPr id="46101" name="Rectangle 2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46085" name="Object 21"/>
          <p:cNvGraphicFramePr>
            <a:graphicFrameLocks/>
          </p:cNvGraphicFramePr>
          <p:nvPr/>
        </p:nvGraphicFramePr>
        <p:xfrm>
          <a:off x="1870075" y="3690938"/>
          <a:ext cx="2435225" cy="790575"/>
        </p:xfrm>
        <a:graphic>
          <a:graphicData uri="http://schemas.openxmlformats.org/presentationml/2006/ole">
            <p:oleObj spid="_x0000_s46085" r:id="rId12" imgW="1206500" imgH="368300" progId="">
              <p:embed/>
            </p:oleObj>
          </a:graphicData>
        </a:graphic>
      </p:graphicFrame>
      <p:sp>
        <p:nvSpPr>
          <p:cNvPr id="25" name="矩形 24"/>
          <p:cNvSpPr/>
          <p:nvPr/>
        </p:nvSpPr>
        <p:spPr>
          <a:xfrm>
            <a:off x="1779588" y="4565650"/>
            <a:ext cx="1474787" cy="374650"/>
          </a:xfrm>
          <a:prstGeom prst="rect">
            <a:avLst/>
          </a:prstGeom>
        </p:spPr>
        <p:txBody>
          <a:bodyPr wrap="none">
            <a:spAutoFit/>
          </a:bodyPr>
          <a:lstStyle/>
          <a:p>
            <a:pPr algn="ctr">
              <a:buFontTx/>
              <a:buNone/>
              <a:defRPr/>
            </a:pPr>
            <a:r>
              <a:rPr lang="zh-CN" altLang="zh-CN" sz="2000" dirty="0">
                <a:solidFill>
                  <a:srgbClr val="C00000"/>
                </a:solidFill>
                <a:effectLst>
                  <a:outerShdw blurRad="38100" dist="38100" dir="2700000" algn="tl">
                    <a:srgbClr val="000000">
                      <a:alpha val="43137"/>
                    </a:srgbClr>
                  </a:outerShdw>
                </a:effectLst>
                <a:sym typeface="+mn-ea"/>
              </a:rPr>
              <a:t>脉冲宽度：</a:t>
            </a:r>
            <a:endParaRPr lang="zh-CN" altLang="en-US" sz="2000" dirty="0">
              <a:solidFill>
                <a:srgbClr val="C00000"/>
              </a:solidFill>
              <a:effectLst>
                <a:outerShdw blurRad="38100" dist="38100" dir="2700000" algn="tl">
                  <a:srgbClr val="000000">
                    <a:alpha val="43137"/>
                  </a:srgbClr>
                </a:outerShdw>
              </a:effectLst>
              <a:sym typeface="+mn-ea"/>
            </a:endParaRPr>
          </a:p>
        </p:txBody>
      </p:sp>
      <p:sp>
        <p:nvSpPr>
          <p:cNvPr id="46103" name="Rectangle 2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46086" name="Object 23"/>
          <p:cNvGraphicFramePr>
            <a:graphicFrameLocks/>
          </p:cNvGraphicFramePr>
          <p:nvPr/>
        </p:nvGraphicFramePr>
        <p:xfrm>
          <a:off x="1962150" y="4954588"/>
          <a:ext cx="2178050" cy="655637"/>
        </p:xfrm>
        <a:graphic>
          <a:graphicData uri="http://schemas.openxmlformats.org/presentationml/2006/ole">
            <p:oleObj spid="_x0000_s46086" r:id="rId13" imgW="1206500" imgH="330200" progId="">
              <p:embed/>
            </p:oleObj>
          </a:graphicData>
        </a:graphic>
      </p:graphicFrame>
      <p:sp>
        <p:nvSpPr>
          <p:cNvPr id="26" name="矩形 25"/>
          <p:cNvSpPr/>
          <p:nvPr/>
        </p:nvSpPr>
        <p:spPr>
          <a:xfrm>
            <a:off x="1779588" y="5675313"/>
            <a:ext cx="1474787" cy="374650"/>
          </a:xfrm>
          <a:prstGeom prst="rect">
            <a:avLst/>
          </a:prstGeom>
        </p:spPr>
        <p:txBody>
          <a:bodyPr wrap="none">
            <a:spAutoFit/>
          </a:bodyPr>
          <a:lstStyle/>
          <a:p>
            <a:pPr algn="ctr">
              <a:buFontTx/>
              <a:buNone/>
              <a:defRPr/>
            </a:pPr>
            <a:r>
              <a:rPr lang="zh-CN" altLang="zh-CN" sz="2000" dirty="0">
                <a:solidFill>
                  <a:srgbClr val="C00000"/>
                </a:solidFill>
                <a:effectLst>
                  <a:outerShdw blurRad="38100" dist="38100" dir="2700000" algn="tl">
                    <a:srgbClr val="000000">
                      <a:alpha val="43137"/>
                    </a:srgbClr>
                  </a:outerShdw>
                </a:effectLst>
                <a:sym typeface="+mn-ea"/>
              </a:rPr>
              <a:t>间隙宽度：</a:t>
            </a:r>
            <a:endParaRPr lang="zh-CN" altLang="en-US" sz="2000" dirty="0">
              <a:solidFill>
                <a:srgbClr val="C00000"/>
              </a:solidFill>
              <a:effectLst>
                <a:outerShdw blurRad="38100" dist="38100" dir="2700000" algn="tl">
                  <a:srgbClr val="000000">
                    <a:alpha val="43137"/>
                  </a:srgbClr>
                </a:outerShdw>
              </a:effectLst>
              <a:sym typeface="+mn-ea"/>
            </a:endParaRPr>
          </a:p>
        </p:txBody>
      </p:sp>
      <p:sp>
        <p:nvSpPr>
          <p:cNvPr id="46105" name="Rectangle 2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46087" name="Object 25"/>
          <p:cNvGraphicFramePr>
            <a:graphicFrameLocks/>
          </p:cNvGraphicFramePr>
          <p:nvPr/>
        </p:nvGraphicFramePr>
        <p:xfrm>
          <a:off x="1778000" y="6064250"/>
          <a:ext cx="3092450" cy="698500"/>
        </p:xfrm>
        <a:graphic>
          <a:graphicData uri="http://schemas.openxmlformats.org/presentationml/2006/ole">
            <p:oleObj spid="_x0000_s46087" r:id="rId14" imgW="1828800" imgH="330200" progId="">
              <p:embed/>
            </p:oleObj>
          </a:graphicData>
        </a:graphic>
      </p:graphicFrame>
      <p:pic>
        <p:nvPicPr>
          <p:cNvPr id="46106" name="Picture 9"/>
          <p:cNvPicPr>
            <a:picLocks noChangeAspect="1" noChangeArrowheads="1"/>
          </p:cNvPicPr>
          <p:nvPr/>
        </p:nvPicPr>
        <p:blipFill>
          <a:blip r:embed="rId15" cstate="print"/>
          <a:srcRect/>
          <a:stretch>
            <a:fillRect/>
          </a:stretch>
        </p:blipFill>
        <p:spPr bwMode="auto">
          <a:xfrm>
            <a:off x="2339975" y="1595438"/>
            <a:ext cx="1495425" cy="295275"/>
          </a:xfrm>
          <a:prstGeom prst="rect">
            <a:avLst/>
          </a:prstGeom>
          <a:noFill/>
          <a:ln w="9525">
            <a:noFill/>
            <a:miter lim="800000"/>
            <a:headEnd/>
            <a:tailEnd/>
          </a:ln>
        </p:spPr>
      </p:pic>
    </p:spTree>
  </p:cSld>
  <p:clrMapOvr>
    <a:masterClrMapping/>
  </p:clrMapOvr>
  <p:transition spd="med">
    <p:wipe dir="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p:txBody>
          <a:bodyPr/>
          <a:lstStyle/>
          <a:p>
            <a:pPr eaLnBrk="1" hangingPunct="1">
              <a:defRPr/>
            </a:pPr>
            <a:r>
              <a:rPr lang="en-US" altLang="zh-CN" smtClean="0">
                <a:effectLst>
                  <a:outerShdw blurRad="38100" dist="38100" dir="2700000" algn="tl">
                    <a:srgbClr val="C0C0C0"/>
                  </a:outerShdw>
                </a:effectLst>
                <a:ea typeface="宋体" panose="02010600030101010101" pitchFamily="2" charset="-122"/>
              </a:rPr>
              <a:t>PWM</a:t>
            </a:r>
            <a:r>
              <a:rPr lang="zh-CN" altLang="en-US" smtClean="0">
                <a:effectLst>
                  <a:outerShdw blurRad="38100" dist="38100" dir="2700000" algn="tl">
                    <a:srgbClr val="C0C0C0"/>
                  </a:outerShdw>
                </a:effectLst>
                <a:ea typeface="宋体" panose="02010600030101010101" pitchFamily="2" charset="-122"/>
              </a:rPr>
              <a:t>调制方法</a:t>
            </a:r>
          </a:p>
        </p:txBody>
      </p:sp>
      <p:sp>
        <p:nvSpPr>
          <p:cNvPr id="585731" name="Rectangle 3"/>
          <p:cNvSpPr>
            <a:spLocks noGrp="1" noChangeArrowheads="1"/>
          </p:cNvSpPr>
          <p:nvPr>
            <p:ph idx="1"/>
          </p:nvPr>
        </p:nvSpPr>
        <p:spPr>
          <a:xfrm>
            <a:off x="1695450" y="998538"/>
            <a:ext cx="7448550" cy="5678487"/>
          </a:xfrm>
        </p:spPr>
        <p:txBody>
          <a:bodyPr/>
          <a:lstStyle/>
          <a:p>
            <a:pPr eaLnBrk="1" hangingPunct="1">
              <a:spcBef>
                <a:spcPct val="30000"/>
              </a:spcBef>
              <a:defRPr/>
            </a:pPr>
            <a:r>
              <a:rPr lang="zh-CN" altLang="en-US" smtClean="0">
                <a:ea typeface="宋体" panose="02010600030101010101" pitchFamily="2" charset="-122"/>
              </a:rPr>
              <a:t>根据载波和信号波是否同步及载波比变化情况，</a:t>
            </a:r>
            <a:r>
              <a:rPr lang="en-US" altLang="zh-CN" smtClean="0">
                <a:ea typeface="宋体" panose="02010600030101010101" pitchFamily="2" charset="-122"/>
              </a:rPr>
              <a:t>PWM</a:t>
            </a:r>
            <a:r>
              <a:rPr lang="zh-CN" altLang="en-US" smtClean="0">
                <a:ea typeface="宋体" panose="02010600030101010101" pitchFamily="2" charset="-122"/>
              </a:rPr>
              <a:t>调制方式分为异步调制和同步调制。</a:t>
            </a:r>
            <a:r>
              <a:rPr lang="zh-CN" altLang="en-US" smtClean="0">
                <a:solidFill>
                  <a:srgbClr val="CC0000"/>
                </a:solidFill>
                <a:effectLst>
                  <a:outerShdw blurRad="38100" dist="38100" dir="2700000" algn="tl">
                    <a:srgbClr val="C0C0C0"/>
                  </a:outerShdw>
                </a:effectLst>
                <a:ea typeface="宋体" panose="02010600030101010101" pitchFamily="2" charset="-122"/>
              </a:rPr>
              <a:t>注：</a:t>
            </a:r>
            <a:r>
              <a:rPr lang="zh-CN" altLang="en-US" smtClean="0">
                <a:ea typeface="宋体" panose="02010600030101010101" pitchFamily="2" charset="-122"/>
              </a:rPr>
              <a:t>载波比</a:t>
            </a:r>
            <a:r>
              <a:rPr lang="en-US" altLang="zh-CN" smtClean="0">
                <a:ea typeface="宋体" panose="02010600030101010101" pitchFamily="2" charset="-122"/>
              </a:rPr>
              <a:t>——</a:t>
            </a:r>
            <a:r>
              <a:rPr lang="zh-CN" altLang="en-US" smtClean="0">
                <a:ea typeface="宋体" panose="02010600030101010101" pitchFamily="2" charset="-122"/>
              </a:rPr>
              <a:t>载波频率</a:t>
            </a:r>
            <a:r>
              <a:rPr lang="en-US" altLang="zh-CN" i="1" smtClean="0">
                <a:latin typeface="Times New Roman" panose="02020603050405020304" pitchFamily="18" charset="0"/>
                <a:ea typeface="宋体" panose="02010600030101010101" pitchFamily="2" charset="-122"/>
              </a:rPr>
              <a:t>f</a:t>
            </a:r>
            <a:r>
              <a:rPr lang="en-US" altLang="zh-CN" i="1" baseline="-25000" smtClean="0">
                <a:latin typeface="Times New Roman" panose="02020603050405020304" pitchFamily="18" charset="0"/>
                <a:ea typeface="宋体" panose="02010600030101010101" pitchFamily="2" charset="-122"/>
              </a:rPr>
              <a:t>c</a:t>
            </a:r>
            <a:r>
              <a:rPr lang="zh-CN" altLang="en-US" smtClean="0">
                <a:ea typeface="宋体" panose="02010600030101010101" pitchFamily="2" charset="-122"/>
              </a:rPr>
              <a:t>与调制信号频率</a:t>
            </a:r>
            <a:r>
              <a:rPr lang="en-US" altLang="zh-CN" i="1" smtClean="0">
                <a:latin typeface="Times New Roman" panose="02020603050405020304" pitchFamily="18" charset="0"/>
                <a:ea typeface="宋体" panose="02010600030101010101" pitchFamily="2" charset="-122"/>
              </a:rPr>
              <a:t>f</a:t>
            </a:r>
            <a:r>
              <a:rPr lang="en-US" altLang="zh-CN" i="1" baseline="-25000" smtClean="0">
                <a:latin typeface="Times New Roman" panose="02020603050405020304" pitchFamily="18" charset="0"/>
                <a:ea typeface="宋体" panose="02010600030101010101" pitchFamily="2" charset="-122"/>
              </a:rPr>
              <a:t>r</a:t>
            </a:r>
            <a:r>
              <a:rPr lang="zh-CN" altLang="en-US" smtClean="0">
                <a:ea typeface="宋体" panose="02010600030101010101" pitchFamily="2" charset="-122"/>
              </a:rPr>
              <a:t>之比，既</a:t>
            </a:r>
            <a:r>
              <a:rPr lang="en-US" altLang="zh-CN" smtClean="0">
                <a:ea typeface="宋体" panose="02010600030101010101" pitchFamily="2" charset="-122"/>
              </a:rPr>
              <a:t>N= </a:t>
            </a:r>
            <a:r>
              <a:rPr lang="en-US" altLang="zh-CN" i="1" smtClean="0">
                <a:latin typeface="Times New Roman" panose="02020603050405020304" pitchFamily="18" charset="0"/>
                <a:ea typeface="宋体" panose="02010600030101010101" pitchFamily="2" charset="-122"/>
              </a:rPr>
              <a:t>f</a:t>
            </a:r>
            <a:r>
              <a:rPr lang="en-US" altLang="zh-CN" i="1" baseline="-25000" smtClean="0">
                <a:latin typeface="Times New Roman" panose="02020603050405020304" pitchFamily="18" charset="0"/>
                <a:ea typeface="宋体" panose="02010600030101010101" pitchFamily="2" charset="-122"/>
              </a:rPr>
              <a:t>c</a:t>
            </a:r>
            <a:r>
              <a:rPr lang="en-US" altLang="zh-CN" i="1" smtClean="0">
                <a:latin typeface="Times New Roman" panose="02020603050405020304" pitchFamily="18" charset="0"/>
                <a:ea typeface="宋体" panose="02010600030101010101" pitchFamily="2" charset="-122"/>
              </a:rPr>
              <a:t>/ f</a:t>
            </a:r>
            <a:r>
              <a:rPr lang="en-US" altLang="zh-CN" i="1" baseline="-25000" smtClean="0">
                <a:latin typeface="Times New Roman" panose="02020603050405020304" pitchFamily="18" charset="0"/>
                <a:ea typeface="宋体" panose="02010600030101010101" pitchFamily="2" charset="-122"/>
              </a:rPr>
              <a:t>r</a:t>
            </a:r>
            <a:r>
              <a:rPr lang="zh-CN" altLang="en-US" smtClean="0">
                <a:ea typeface="宋体" panose="02010600030101010101" pitchFamily="2" charset="-122"/>
              </a:rPr>
              <a:t>三角波个数。</a:t>
            </a:r>
          </a:p>
          <a:p>
            <a:pPr eaLnBrk="1" hangingPunct="1">
              <a:spcBef>
                <a:spcPct val="30000"/>
              </a:spcBef>
              <a:defRPr/>
            </a:pPr>
            <a:r>
              <a:rPr lang="zh-CN" altLang="en-US" smtClean="0">
                <a:ea typeface="宋体" panose="02010600030101010101" pitchFamily="2" charset="-122"/>
              </a:rPr>
              <a:t>（</a:t>
            </a:r>
            <a:r>
              <a:rPr lang="en-US" altLang="zh-CN" smtClean="0">
                <a:ea typeface="宋体" panose="02010600030101010101" pitchFamily="2" charset="-122"/>
              </a:rPr>
              <a:t>1</a:t>
            </a:r>
            <a:r>
              <a:rPr lang="zh-CN" altLang="en-US" smtClean="0">
                <a:ea typeface="宋体" panose="02010600030101010101" pitchFamily="2" charset="-122"/>
              </a:rPr>
              <a:t>）</a:t>
            </a:r>
            <a:r>
              <a:rPr lang="zh-CN" altLang="en-US" smtClean="0">
                <a:solidFill>
                  <a:srgbClr val="CC0000"/>
                </a:solidFill>
                <a:effectLst>
                  <a:outerShdw blurRad="38100" dist="38100" dir="2700000" algn="tl">
                    <a:srgbClr val="C0C0C0"/>
                  </a:outerShdw>
                </a:effectLst>
                <a:ea typeface="宋体" panose="02010600030101010101" pitchFamily="2" charset="-122"/>
              </a:rPr>
              <a:t>异步调制：</a:t>
            </a:r>
            <a:r>
              <a:rPr lang="en-US" altLang="zh-CN" i="1" smtClean="0">
                <a:ea typeface="宋体" panose="02010600030101010101" pitchFamily="2" charset="-122"/>
              </a:rPr>
              <a:t>N</a:t>
            </a:r>
            <a:r>
              <a:rPr lang="zh-CN" altLang="en-US" smtClean="0">
                <a:ea typeface="宋体" panose="02010600030101010101" pitchFamily="2" charset="-122"/>
              </a:rPr>
              <a:t>不等于常数，载波信号和调制信号不同步的调制方式。</a:t>
            </a:r>
          </a:p>
          <a:p>
            <a:pPr eaLnBrk="1" hangingPunct="1">
              <a:spcBef>
                <a:spcPct val="30000"/>
              </a:spcBef>
              <a:defRPr/>
            </a:pPr>
            <a:r>
              <a:rPr lang="zh-CN" altLang="en-US" smtClean="0">
                <a:ea typeface="宋体" panose="02010600030101010101" pitchFamily="2" charset="-122"/>
              </a:rPr>
              <a:t>通常</a:t>
            </a:r>
            <a:r>
              <a:rPr lang="en-US" altLang="zh-CN" i="1" smtClean="0">
                <a:latin typeface="Times New Roman" panose="02020603050405020304" pitchFamily="18" charset="0"/>
                <a:ea typeface="宋体" panose="02010600030101010101" pitchFamily="2" charset="-122"/>
              </a:rPr>
              <a:t>f</a:t>
            </a:r>
            <a:r>
              <a:rPr lang="en-US" altLang="zh-CN" i="1" baseline="-25000" smtClean="0">
                <a:latin typeface="Times New Roman" panose="02020603050405020304" pitchFamily="18" charset="0"/>
                <a:ea typeface="宋体" panose="02010600030101010101" pitchFamily="2" charset="-122"/>
              </a:rPr>
              <a:t>c</a:t>
            </a:r>
            <a:r>
              <a:rPr lang="zh-CN" altLang="en-US" smtClean="0">
                <a:ea typeface="宋体" panose="02010600030101010101" pitchFamily="2" charset="-122"/>
              </a:rPr>
              <a:t>保持固定不变，当</a:t>
            </a:r>
            <a:r>
              <a:rPr lang="en-US" altLang="zh-CN" i="1" smtClean="0">
                <a:latin typeface="Times New Roman" panose="02020603050405020304" pitchFamily="18" charset="0"/>
                <a:ea typeface="宋体" panose="02010600030101010101" pitchFamily="2" charset="-122"/>
              </a:rPr>
              <a:t>f</a:t>
            </a:r>
            <a:r>
              <a:rPr lang="en-US" altLang="zh-CN" i="1" baseline="-25000" smtClean="0">
                <a:latin typeface="Times New Roman" panose="02020603050405020304" pitchFamily="18" charset="0"/>
                <a:ea typeface="宋体" panose="02010600030101010101" pitchFamily="2" charset="-122"/>
              </a:rPr>
              <a:t>r</a:t>
            </a:r>
            <a:r>
              <a:rPr lang="zh-CN" altLang="en-US" smtClean="0">
                <a:ea typeface="宋体" panose="02010600030101010101" pitchFamily="2" charset="-122"/>
              </a:rPr>
              <a:t>变化时，载波比</a:t>
            </a:r>
            <a:r>
              <a:rPr lang="en-US" altLang="zh-CN" i="1" smtClean="0">
                <a:ea typeface="宋体" panose="02010600030101010101" pitchFamily="2" charset="-122"/>
              </a:rPr>
              <a:t>N </a:t>
            </a:r>
            <a:r>
              <a:rPr lang="zh-CN" altLang="en-US" smtClean="0">
                <a:ea typeface="宋体" panose="02010600030101010101" pitchFamily="2" charset="-122"/>
              </a:rPr>
              <a:t>是变化的；当</a:t>
            </a:r>
            <a:r>
              <a:rPr lang="en-US" altLang="zh-CN" i="1" smtClean="0">
                <a:latin typeface="Times New Roman" panose="02020603050405020304" pitchFamily="18" charset="0"/>
                <a:ea typeface="宋体" panose="02010600030101010101" pitchFamily="2" charset="-122"/>
              </a:rPr>
              <a:t>f</a:t>
            </a:r>
            <a:r>
              <a:rPr lang="en-US" altLang="zh-CN" i="1" baseline="-25000" smtClean="0">
                <a:latin typeface="Times New Roman" panose="02020603050405020304" pitchFamily="18" charset="0"/>
                <a:ea typeface="宋体" panose="02010600030101010101" pitchFamily="2" charset="-122"/>
              </a:rPr>
              <a:t>r</a:t>
            </a:r>
            <a:r>
              <a:rPr lang="zh-CN" altLang="en-US" smtClean="0">
                <a:ea typeface="宋体" panose="02010600030101010101" pitchFamily="2" charset="-122"/>
              </a:rPr>
              <a:t>较低时，</a:t>
            </a:r>
            <a:r>
              <a:rPr lang="en-US" altLang="zh-CN" i="1" smtClean="0">
                <a:ea typeface="宋体" panose="02010600030101010101" pitchFamily="2" charset="-122"/>
              </a:rPr>
              <a:t>N </a:t>
            </a:r>
            <a:r>
              <a:rPr lang="zh-CN" altLang="en-US" smtClean="0">
                <a:ea typeface="宋体" panose="02010600030101010101" pitchFamily="2" charset="-122"/>
              </a:rPr>
              <a:t>较大，一周期内脉冲数较多，脉冲不对称产生的不利影响都较小；当</a:t>
            </a:r>
            <a:r>
              <a:rPr lang="en-US" altLang="zh-CN" i="1" smtClean="0">
                <a:latin typeface="Times New Roman" panose="02020603050405020304" pitchFamily="18" charset="0"/>
                <a:ea typeface="宋体" panose="02010600030101010101" pitchFamily="2" charset="-122"/>
              </a:rPr>
              <a:t>f</a:t>
            </a:r>
            <a:r>
              <a:rPr lang="en-US" altLang="zh-CN" i="1" baseline="-25000" smtClean="0">
                <a:latin typeface="Times New Roman" panose="02020603050405020304" pitchFamily="18" charset="0"/>
                <a:ea typeface="宋体" panose="02010600030101010101" pitchFamily="2" charset="-122"/>
              </a:rPr>
              <a:t>r</a:t>
            </a:r>
            <a:r>
              <a:rPr lang="zh-CN" altLang="en-US" smtClean="0">
                <a:ea typeface="宋体" panose="02010600030101010101" pitchFamily="2" charset="-122"/>
              </a:rPr>
              <a:t>增高时，</a:t>
            </a:r>
            <a:r>
              <a:rPr lang="en-US" altLang="zh-CN" i="1" smtClean="0">
                <a:ea typeface="宋体" panose="02010600030101010101" pitchFamily="2" charset="-122"/>
              </a:rPr>
              <a:t>N </a:t>
            </a:r>
            <a:r>
              <a:rPr lang="zh-CN" altLang="en-US" smtClean="0">
                <a:ea typeface="宋体" panose="02010600030101010101" pitchFamily="2" charset="-122"/>
              </a:rPr>
              <a:t>减小，一周期内的脉冲数减少，</a:t>
            </a:r>
            <a:r>
              <a:rPr lang="en-US" altLang="zh-CN" smtClean="0">
                <a:ea typeface="宋体" panose="02010600030101010101" pitchFamily="2" charset="-122"/>
              </a:rPr>
              <a:t>PWM</a:t>
            </a:r>
            <a:r>
              <a:rPr lang="zh-CN" altLang="en-US" smtClean="0">
                <a:ea typeface="宋体" panose="02010600030101010101" pitchFamily="2" charset="-122"/>
              </a:rPr>
              <a:t>脉冲不对称的影响就变大。</a:t>
            </a:r>
          </a:p>
          <a:p>
            <a:pPr eaLnBrk="1" hangingPunct="1">
              <a:spcBef>
                <a:spcPct val="30000"/>
              </a:spcBef>
              <a:defRPr/>
            </a:pPr>
            <a:r>
              <a:rPr lang="zh-CN" altLang="en-US" smtClean="0">
                <a:ea typeface="宋体" panose="02010600030101010101" pitchFamily="2" charset="-122"/>
              </a:rPr>
              <a:t>（</a:t>
            </a:r>
            <a:r>
              <a:rPr lang="en-US" altLang="zh-CN" smtClean="0">
                <a:ea typeface="宋体" panose="02010600030101010101" pitchFamily="2" charset="-122"/>
              </a:rPr>
              <a:t>2</a:t>
            </a:r>
            <a:r>
              <a:rPr lang="zh-CN" altLang="en-US" smtClean="0">
                <a:ea typeface="宋体" panose="02010600030101010101" pitchFamily="2" charset="-122"/>
              </a:rPr>
              <a:t>）</a:t>
            </a:r>
            <a:r>
              <a:rPr lang="zh-CN" altLang="en-US" smtClean="0">
                <a:solidFill>
                  <a:srgbClr val="CC0000"/>
                </a:solidFill>
                <a:effectLst>
                  <a:outerShdw blurRad="38100" dist="38100" dir="2700000" algn="tl">
                    <a:srgbClr val="C0C0C0"/>
                  </a:outerShdw>
                </a:effectLst>
                <a:ea typeface="宋体" panose="02010600030101010101" pitchFamily="2" charset="-122"/>
              </a:rPr>
              <a:t>同步调制：</a:t>
            </a:r>
            <a:r>
              <a:rPr lang="en-US" altLang="zh-CN" i="1" smtClean="0">
                <a:ea typeface="宋体" panose="02010600030101010101" pitchFamily="2" charset="-122"/>
              </a:rPr>
              <a:t>N </a:t>
            </a:r>
            <a:r>
              <a:rPr lang="zh-CN" altLang="en-US" smtClean="0">
                <a:ea typeface="宋体" panose="02010600030101010101" pitchFamily="2" charset="-122"/>
              </a:rPr>
              <a:t>等于常数，并在变频时使载波和信号波保持同步。</a:t>
            </a:r>
          </a:p>
          <a:p>
            <a:pPr eaLnBrk="1" hangingPunct="1">
              <a:spcBef>
                <a:spcPct val="30000"/>
              </a:spcBef>
              <a:defRPr/>
            </a:pPr>
            <a:r>
              <a:rPr lang="zh-CN" altLang="en-US" smtClean="0">
                <a:ea typeface="宋体" panose="02010600030101010101" pitchFamily="2" charset="-122"/>
              </a:rPr>
              <a:t>基本同步调制方式， </a:t>
            </a:r>
            <a:r>
              <a:rPr lang="en-US" altLang="zh-CN" i="1" smtClean="0">
                <a:latin typeface="Times New Roman" panose="02020603050405020304" pitchFamily="18" charset="0"/>
                <a:ea typeface="宋体" panose="02010600030101010101" pitchFamily="2" charset="-122"/>
              </a:rPr>
              <a:t>f</a:t>
            </a:r>
            <a:r>
              <a:rPr lang="en-US" altLang="zh-CN" i="1" baseline="-25000" smtClean="0">
                <a:latin typeface="Times New Roman" panose="02020603050405020304" pitchFamily="18" charset="0"/>
                <a:ea typeface="宋体" panose="02010600030101010101" pitchFamily="2" charset="-122"/>
              </a:rPr>
              <a:t>r</a:t>
            </a:r>
            <a:r>
              <a:rPr lang="zh-CN" altLang="en-US" smtClean="0">
                <a:ea typeface="宋体" panose="02010600030101010101" pitchFamily="2" charset="-122"/>
              </a:rPr>
              <a:t>变化时</a:t>
            </a:r>
            <a:r>
              <a:rPr lang="en-US" altLang="zh-CN" i="1" smtClean="0">
                <a:ea typeface="宋体" panose="02010600030101010101" pitchFamily="2" charset="-122"/>
              </a:rPr>
              <a:t>N</a:t>
            </a:r>
            <a:r>
              <a:rPr lang="zh-CN" altLang="en-US" smtClean="0">
                <a:ea typeface="宋体" panose="02010600030101010101" pitchFamily="2" charset="-122"/>
              </a:rPr>
              <a:t>不变，信号波一周期内输出脉冲数固定；三相电路中公用一个三角波载波，且取</a:t>
            </a:r>
            <a:r>
              <a:rPr lang="en-US" altLang="zh-CN" i="1" smtClean="0">
                <a:ea typeface="宋体" panose="02010600030101010101" pitchFamily="2" charset="-122"/>
              </a:rPr>
              <a:t>N </a:t>
            </a:r>
            <a:r>
              <a:rPr lang="zh-CN" altLang="en-US" smtClean="0">
                <a:ea typeface="宋体" panose="02010600030101010101" pitchFamily="2" charset="-122"/>
              </a:rPr>
              <a:t>为</a:t>
            </a:r>
            <a:r>
              <a:rPr lang="en-US" altLang="zh-CN" smtClean="0">
                <a:ea typeface="宋体" panose="02010600030101010101" pitchFamily="2" charset="-122"/>
              </a:rPr>
              <a:t>3</a:t>
            </a:r>
            <a:r>
              <a:rPr lang="zh-CN" altLang="en-US" smtClean="0">
                <a:ea typeface="宋体" panose="02010600030101010101" pitchFamily="2" charset="-122"/>
              </a:rPr>
              <a:t>的整数倍，使三相输出对称；为使一相的</a:t>
            </a:r>
            <a:r>
              <a:rPr lang="en-US" altLang="zh-CN" smtClean="0">
                <a:ea typeface="宋体" panose="02010600030101010101" pitchFamily="2" charset="-122"/>
              </a:rPr>
              <a:t>PWM</a:t>
            </a:r>
            <a:r>
              <a:rPr lang="zh-CN" altLang="en-US" smtClean="0">
                <a:ea typeface="宋体" panose="02010600030101010101" pitchFamily="2" charset="-122"/>
              </a:rPr>
              <a:t>波正负半周镜对称，</a:t>
            </a:r>
            <a:r>
              <a:rPr lang="en-US" altLang="zh-CN" i="1" smtClean="0">
                <a:ea typeface="宋体" panose="02010600030101010101" pitchFamily="2" charset="-122"/>
              </a:rPr>
              <a:t>N</a:t>
            </a:r>
            <a:r>
              <a:rPr lang="zh-CN" altLang="en-US" smtClean="0">
                <a:ea typeface="宋体" panose="02010600030101010101" pitchFamily="2" charset="-122"/>
              </a:rPr>
              <a:t>应取奇数；很</a:t>
            </a:r>
            <a:r>
              <a:rPr lang="en-US" altLang="zh-CN" i="1" smtClean="0">
                <a:latin typeface="Times New Roman" panose="02020603050405020304" pitchFamily="18" charset="0"/>
                <a:ea typeface="宋体" panose="02010600030101010101" pitchFamily="2" charset="-122"/>
              </a:rPr>
              <a:t>f</a:t>
            </a:r>
            <a:r>
              <a:rPr lang="en-US" altLang="zh-CN" i="1" baseline="-25000" smtClean="0">
                <a:latin typeface="Times New Roman" panose="02020603050405020304" pitchFamily="18" charset="0"/>
                <a:ea typeface="宋体" panose="02010600030101010101" pitchFamily="2" charset="-122"/>
              </a:rPr>
              <a:t>r</a:t>
            </a:r>
            <a:r>
              <a:rPr lang="zh-CN" altLang="en-US" smtClean="0">
                <a:ea typeface="宋体" panose="02010600030101010101" pitchFamily="2" charset="-122"/>
              </a:rPr>
              <a:t>低时， </a:t>
            </a:r>
            <a:r>
              <a:rPr lang="en-US" altLang="zh-CN" i="1" smtClean="0">
                <a:latin typeface="Times New Roman" panose="02020603050405020304" pitchFamily="18" charset="0"/>
                <a:ea typeface="宋体" panose="02010600030101010101" pitchFamily="2" charset="-122"/>
              </a:rPr>
              <a:t>f</a:t>
            </a:r>
            <a:r>
              <a:rPr lang="en-US" altLang="zh-CN" i="1" baseline="-25000" smtClean="0">
                <a:latin typeface="Times New Roman" panose="02020603050405020304" pitchFamily="18" charset="0"/>
                <a:ea typeface="宋体" panose="02010600030101010101" pitchFamily="2" charset="-122"/>
              </a:rPr>
              <a:t>c</a:t>
            </a:r>
            <a:r>
              <a:rPr lang="zh-CN" altLang="en-US" smtClean="0">
                <a:ea typeface="宋体" panose="02010600030101010101" pitchFamily="2" charset="-122"/>
              </a:rPr>
              <a:t>也很低，由调制带来的谐波不易滤除； </a:t>
            </a:r>
            <a:r>
              <a:rPr lang="en-US" altLang="zh-CN" i="1" smtClean="0">
                <a:latin typeface="Times New Roman" panose="02020603050405020304" pitchFamily="18" charset="0"/>
                <a:ea typeface="宋体" panose="02010600030101010101" pitchFamily="2" charset="-122"/>
              </a:rPr>
              <a:t>f</a:t>
            </a:r>
            <a:r>
              <a:rPr lang="en-US" altLang="zh-CN" i="1" baseline="-25000" smtClean="0">
                <a:latin typeface="Times New Roman" panose="02020603050405020304" pitchFamily="18" charset="0"/>
                <a:ea typeface="宋体" panose="02010600030101010101" pitchFamily="2" charset="-122"/>
              </a:rPr>
              <a:t>r</a:t>
            </a:r>
            <a:r>
              <a:rPr lang="zh-CN" altLang="en-US" smtClean="0">
                <a:ea typeface="宋体" panose="02010600030101010101" pitchFamily="2" charset="-122"/>
              </a:rPr>
              <a:t>很高时， </a:t>
            </a:r>
            <a:r>
              <a:rPr lang="en-US" altLang="zh-CN" i="1" smtClean="0">
                <a:latin typeface="Times New Roman" panose="02020603050405020304" pitchFamily="18" charset="0"/>
                <a:ea typeface="宋体" panose="02010600030101010101" pitchFamily="2" charset="-122"/>
              </a:rPr>
              <a:t>f</a:t>
            </a:r>
            <a:r>
              <a:rPr lang="en-US" altLang="zh-CN" i="1" baseline="-25000" smtClean="0">
                <a:latin typeface="Times New Roman" panose="02020603050405020304" pitchFamily="18" charset="0"/>
                <a:ea typeface="宋体" panose="02010600030101010101" pitchFamily="2" charset="-122"/>
              </a:rPr>
              <a:t>c</a:t>
            </a:r>
            <a:r>
              <a:rPr lang="zh-CN" altLang="en-US" smtClean="0">
                <a:ea typeface="宋体" panose="02010600030101010101" pitchFamily="2" charset="-122"/>
              </a:rPr>
              <a:t>会过高，使开关器件难以承受。</a:t>
            </a:r>
          </a:p>
        </p:txBody>
      </p:sp>
      <p:sp>
        <p:nvSpPr>
          <p:cNvPr id="10"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1"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2"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type="title"/>
          </p:nvPr>
        </p:nvSpPr>
        <p:spPr/>
        <p:txBody>
          <a:bodyPr/>
          <a:lstStyle/>
          <a:p>
            <a:pPr eaLnBrk="1" hangingPunct="1">
              <a:defRPr/>
            </a:pPr>
            <a:r>
              <a:rPr lang="en-US" altLang="zh-CN" smtClean="0">
                <a:effectLst>
                  <a:outerShdw blurRad="38100" dist="38100" dir="2700000" algn="tl">
                    <a:srgbClr val="C0C0C0"/>
                  </a:outerShdw>
                </a:effectLst>
                <a:ea typeface="宋体" panose="02010600030101010101" pitchFamily="2" charset="-122"/>
              </a:rPr>
              <a:t>PWM</a:t>
            </a:r>
            <a:r>
              <a:rPr lang="zh-CN" altLang="en-US" smtClean="0">
                <a:effectLst>
                  <a:outerShdw blurRad="38100" dist="38100" dir="2700000" algn="tl">
                    <a:srgbClr val="C0C0C0"/>
                  </a:outerShdw>
                </a:effectLst>
                <a:ea typeface="宋体" panose="02010600030101010101" pitchFamily="2" charset="-122"/>
              </a:rPr>
              <a:t>调制方法</a:t>
            </a:r>
          </a:p>
        </p:txBody>
      </p:sp>
      <p:sp>
        <p:nvSpPr>
          <p:cNvPr id="586755" name="Rectangle 3"/>
          <p:cNvSpPr>
            <a:spLocks noGrp="1" noChangeArrowheads="1"/>
          </p:cNvSpPr>
          <p:nvPr>
            <p:ph idx="1"/>
          </p:nvPr>
        </p:nvSpPr>
        <p:spPr>
          <a:xfrm>
            <a:off x="1695450" y="1189038"/>
            <a:ext cx="7448550" cy="3057525"/>
          </a:xfrm>
        </p:spPr>
        <p:txBody>
          <a:bodyPr/>
          <a:lstStyle/>
          <a:p>
            <a:pPr eaLnBrk="1" hangingPunct="1">
              <a:spcBef>
                <a:spcPct val="30000"/>
              </a:spcBef>
              <a:defRPr/>
            </a:pPr>
            <a:r>
              <a:rPr lang="zh-CN" altLang="en-US" smtClean="0">
                <a:ea typeface="宋体" pitchFamily="2" charset="-122"/>
              </a:rPr>
              <a:t>（</a:t>
            </a:r>
            <a:r>
              <a:rPr lang="en-US" altLang="zh-CN" smtClean="0">
                <a:ea typeface="宋体" pitchFamily="2" charset="-122"/>
              </a:rPr>
              <a:t>3</a:t>
            </a:r>
            <a:r>
              <a:rPr lang="zh-CN" altLang="en-US" smtClean="0">
                <a:ea typeface="宋体" pitchFamily="2" charset="-122"/>
              </a:rPr>
              <a:t>）</a:t>
            </a:r>
            <a:r>
              <a:rPr lang="zh-CN" altLang="en-US" smtClean="0">
                <a:solidFill>
                  <a:srgbClr val="CC0000"/>
                </a:solidFill>
                <a:effectLst>
                  <a:outerShdw blurRad="38100" dist="38100" dir="2700000" algn="tl">
                    <a:srgbClr val="C0C0C0"/>
                  </a:outerShdw>
                </a:effectLst>
                <a:ea typeface="宋体" pitchFamily="2" charset="-122"/>
              </a:rPr>
              <a:t>分段同步调制：</a:t>
            </a:r>
            <a:r>
              <a:rPr lang="zh-CN" altLang="en-US" smtClean="0">
                <a:ea typeface="宋体" pitchFamily="2" charset="-122"/>
              </a:rPr>
              <a:t>段内三角波个数</a:t>
            </a:r>
            <a:r>
              <a:rPr lang="en-US" altLang="zh-CN" smtClean="0">
                <a:ea typeface="宋体" pitchFamily="2" charset="-122"/>
              </a:rPr>
              <a:t>N</a:t>
            </a:r>
            <a:r>
              <a:rPr lang="zh-CN" altLang="en-US" smtClean="0">
                <a:ea typeface="宋体" pitchFamily="2" charset="-122"/>
              </a:rPr>
              <a:t>不变，即不同段有不同的</a:t>
            </a:r>
            <a:r>
              <a:rPr lang="en-US" altLang="zh-CN" smtClean="0">
                <a:ea typeface="宋体" pitchFamily="2" charset="-122"/>
              </a:rPr>
              <a:t>N</a:t>
            </a:r>
          </a:p>
          <a:p>
            <a:pPr eaLnBrk="1" hangingPunct="1">
              <a:spcBef>
                <a:spcPct val="30000"/>
              </a:spcBef>
              <a:defRPr/>
            </a:pPr>
            <a:r>
              <a:rPr lang="zh-CN" altLang="en-US" smtClean="0">
                <a:ea typeface="宋体" pitchFamily="2" charset="-122"/>
              </a:rPr>
              <a:t>把</a:t>
            </a:r>
            <a:r>
              <a:rPr lang="en-US" altLang="zh-CN" i="1" smtClean="0">
                <a:latin typeface="Times New Roman" pitchFamily="18" charset="0"/>
                <a:ea typeface="宋体" pitchFamily="2" charset="-122"/>
              </a:rPr>
              <a:t>f</a:t>
            </a:r>
            <a:r>
              <a:rPr lang="en-US" altLang="zh-CN" i="1" baseline="-25000" smtClean="0">
                <a:latin typeface="Times New Roman" pitchFamily="18" charset="0"/>
                <a:ea typeface="宋体" pitchFamily="2" charset="-122"/>
              </a:rPr>
              <a:t>r</a:t>
            </a:r>
            <a:r>
              <a:rPr lang="en-US" altLang="zh-CN" smtClean="0">
                <a:ea typeface="宋体" pitchFamily="2" charset="-122"/>
              </a:rPr>
              <a:t> </a:t>
            </a:r>
            <a:r>
              <a:rPr lang="zh-CN" altLang="en-US" smtClean="0">
                <a:ea typeface="宋体" pitchFamily="2" charset="-122"/>
              </a:rPr>
              <a:t>分成若干个频段，每个频段内保持</a:t>
            </a:r>
            <a:r>
              <a:rPr lang="en-US" altLang="zh-CN" i="1" smtClean="0">
                <a:ea typeface="宋体" pitchFamily="2" charset="-122"/>
              </a:rPr>
              <a:t>N</a:t>
            </a:r>
            <a:r>
              <a:rPr lang="zh-CN" altLang="en-US" smtClean="0">
                <a:ea typeface="宋体" pitchFamily="2" charset="-122"/>
              </a:rPr>
              <a:t>恒定，不同频段</a:t>
            </a:r>
            <a:r>
              <a:rPr lang="en-US" altLang="zh-CN" i="1" smtClean="0">
                <a:ea typeface="宋体" pitchFamily="2" charset="-122"/>
              </a:rPr>
              <a:t>N</a:t>
            </a:r>
            <a:r>
              <a:rPr lang="zh-CN" altLang="en-US" smtClean="0">
                <a:ea typeface="宋体" pitchFamily="2" charset="-122"/>
              </a:rPr>
              <a:t>不同；在</a:t>
            </a:r>
            <a:r>
              <a:rPr lang="en-US" altLang="zh-CN" i="1" smtClean="0">
                <a:latin typeface="Times New Roman" pitchFamily="18" charset="0"/>
                <a:ea typeface="宋体" pitchFamily="2" charset="-122"/>
              </a:rPr>
              <a:t>f</a:t>
            </a:r>
            <a:r>
              <a:rPr lang="en-US" altLang="zh-CN" i="1" baseline="-25000" smtClean="0">
                <a:latin typeface="Times New Roman" pitchFamily="18" charset="0"/>
                <a:ea typeface="宋体" pitchFamily="2" charset="-122"/>
              </a:rPr>
              <a:t>r</a:t>
            </a:r>
            <a:r>
              <a:rPr lang="en-US" altLang="zh-CN" smtClean="0">
                <a:ea typeface="宋体" pitchFamily="2" charset="-122"/>
              </a:rPr>
              <a:t> </a:t>
            </a:r>
            <a:r>
              <a:rPr lang="zh-CN" altLang="en-US" smtClean="0">
                <a:ea typeface="宋体" pitchFamily="2" charset="-122"/>
              </a:rPr>
              <a:t>高频段采用较低的</a:t>
            </a:r>
            <a:r>
              <a:rPr lang="en-US" altLang="zh-CN" i="1" smtClean="0">
                <a:ea typeface="宋体" pitchFamily="2" charset="-122"/>
              </a:rPr>
              <a:t>N</a:t>
            </a:r>
            <a:r>
              <a:rPr lang="zh-CN" altLang="en-US" smtClean="0">
                <a:ea typeface="宋体" pitchFamily="2" charset="-122"/>
              </a:rPr>
              <a:t>，使载波频率不致过高；在</a:t>
            </a:r>
            <a:r>
              <a:rPr lang="en-US" altLang="zh-CN" i="1" smtClean="0">
                <a:latin typeface="Times New Roman" pitchFamily="18" charset="0"/>
                <a:ea typeface="宋体" pitchFamily="2" charset="-122"/>
              </a:rPr>
              <a:t>f</a:t>
            </a:r>
            <a:r>
              <a:rPr lang="en-US" altLang="zh-CN" i="1" baseline="-25000" smtClean="0">
                <a:latin typeface="Times New Roman" pitchFamily="18" charset="0"/>
                <a:ea typeface="宋体" pitchFamily="2" charset="-122"/>
              </a:rPr>
              <a:t>r</a:t>
            </a:r>
            <a:r>
              <a:rPr lang="en-US" altLang="zh-CN" smtClean="0">
                <a:ea typeface="宋体" pitchFamily="2" charset="-122"/>
              </a:rPr>
              <a:t> </a:t>
            </a:r>
            <a:r>
              <a:rPr lang="zh-CN" altLang="en-US" smtClean="0">
                <a:ea typeface="宋体" pitchFamily="2" charset="-122"/>
              </a:rPr>
              <a:t>低的频段采用较高的</a:t>
            </a:r>
            <a:r>
              <a:rPr lang="en-US" altLang="zh-CN" i="1" smtClean="0">
                <a:ea typeface="宋体" pitchFamily="2" charset="-122"/>
              </a:rPr>
              <a:t>N</a:t>
            </a:r>
            <a:r>
              <a:rPr lang="zh-CN" altLang="en-US" smtClean="0">
                <a:ea typeface="宋体" pitchFamily="2" charset="-122"/>
              </a:rPr>
              <a:t>，使载波频率不致过低；</a:t>
            </a:r>
          </a:p>
          <a:p>
            <a:pPr eaLnBrk="1" hangingPunct="1">
              <a:spcBef>
                <a:spcPct val="30000"/>
              </a:spcBef>
              <a:defRPr/>
            </a:pPr>
            <a:r>
              <a:rPr lang="zh-CN" altLang="en-US" smtClean="0">
                <a:ea typeface="宋体" pitchFamily="2" charset="-122"/>
              </a:rPr>
              <a:t>（</a:t>
            </a:r>
            <a:r>
              <a:rPr lang="en-US" altLang="zh-CN" smtClean="0">
                <a:ea typeface="宋体" pitchFamily="2" charset="-122"/>
              </a:rPr>
              <a:t>4</a:t>
            </a:r>
            <a:r>
              <a:rPr lang="zh-CN" altLang="en-US" smtClean="0">
                <a:ea typeface="宋体" pitchFamily="2" charset="-122"/>
              </a:rPr>
              <a:t>）</a:t>
            </a:r>
            <a:r>
              <a:rPr lang="zh-CN" altLang="en-US" smtClean="0">
                <a:solidFill>
                  <a:srgbClr val="CC0000"/>
                </a:solidFill>
                <a:effectLst>
                  <a:outerShdw blurRad="38100" dist="38100" dir="2700000" algn="tl">
                    <a:srgbClr val="C0C0C0"/>
                  </a:outerShdw>
                </a:effectLst>
                <a:ea typeface="宋体" pitchFamily="2" charset="-122"/>
              </a:rPr>
              <a:t>混合调制：</a:t>
            </a:r>
            <a:r>
              <a:rPr lang="zh-CN" altLang="en-US" smtClean="0">
                <a:ea typeface="宋体" pitchFamily="2" charset="-122"/>
              </a:rPr>
              <a:t>可在低频输出时采用异步调制方式，高频输出时切换到同步调制方式，这样把两者的优点结合起来，和分段同步方式效果接近。 </a:t>
            </a:r>
          </a:p>
        </p:txBody>
      </p:sp>
      <p:sp>
        <p:nvSpPr>
          <p:cNvPr id="10"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1"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2"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5"/>
          <p:cNvSpPr>
            <a:spLocks noChangeArrowheads="1"/>
          </p:cNvSpPr>
          <p:nvPr/>
        </p:nvSpPr>
        <p:spPr bwMode="auto">
          <a:xfrm>
            <a:off x="2287588" y="6078538"/>
            <a:ext cx="6477000" cy="396875"/>
          </a:xfrm>
          <a:prstGeom prst="rect">
            <a:avLst/>
          </a:prstGeom>
          <a:noFill/>
          <a:ln w="9525">
            <a:noFill/>
            <a:miter lim="800000"/>
            <a:headEnd/>
            <a:tailEnd/>
          </a:ln>
        </p:spPr>
        <p:txBody>
          <a:bodyPr>
            <a:spAutoFit/>
          </a:bodyPr>
          <a:lstStyle/>
          <a:p>
            <a:pPr algn="ctr">
              <a:lnSpc>
                <a:spcPct val="100000"/>
              </a:lnSpc>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  </a:t>
            </a:r>
            <a:r>
              <a:rPr lang="zh-CN" altLang="en-US" sz="2000">
                <a:solidFill>
                  <a:schemeClr val="tx1"/>
                </a:solidFill>
                <a:latin typeface="Times New Roman" pitchFamily="18" charset="0"/>
              </a:rPr>
              <a:t>三相桥式</a:t>
            </a:r>
            <a:r>
              <a:rPr lang="en-US" altLang="zh-CN" sz="2000">
                <a:solidFill>
                  <a:schemeClr val="tx1"/>
                </a:solidFill>
                <a:latin typeface="Tahoma" pitchFamily="34" charset="0"/>
              </a:rPr>
              <a:t>PWM</a:t>
            </a:r>
            <a:r>
              <a:rPr lang="zh-CN" altLang="en-US" sz="2000">
                <a:solidFill>
                  <a:schemeClr val="tx1"/>
                </a:solidFill>
                <a:latin typeface="Times New Roman" pitchFamily="18" charset="0"/>
              </a:rPr>
              <a:t>逆变器主电路原理图</a:t>
            </a:r>
          </a:p>
        </p:txBody>
      </p:sp>
      <p:grpSp>
        <p:nvGrpSpPr>
          <p:cNvPr id="130051" name="Group 242"/>
          <p:cNvGrpSpPr>
            <a:grpSpLocks/>
          </p:cNvGrpSpPr>
          <p:nvPr/>
        </p:nvGrpSpPr>
        <p:grpSpPr bwMode="auto">
          <a:xfrm>
            <a:off x="1743075" y="1128713"/>
            <a:ext cx="7400925" cy="4600575"/>
            <a:chOff x="680" y="782"/>
            <a:chExt cx="5047" cy="2533"/>
          </a:xfrm>
        </p:grpSpPr>
        <p:grpSp>
          <p:nvGrpSpPr>
            <p:cNvPr id="130058" name="Group 6"/>
            <p:cNvGrpSpPr>
              <a:grpSpLocks/>
            </p:cNvGrpSpPr>
            <p:nvPr/>
          </p:nvGrpSpPr>
          <p:grpSpPr bwMode="auto">
            <a:xfrm>
              <a:off x="680" y="809"/>
              <a:ext cx="5047" cy="2506"/>
              <a:chOff x="365" y="1181"/>
              <a:chExt cx="5047" cy="2506"/>
            </a:xfrm>
          </p:grpSpPr>
          <p:sp>
            <p:nvSpPr>
              <p:cNvPr id="130078" name="Line 7"/>
              <p:cNvSpPr>
                <a:spLocks noChangeShapeType="1"/>
              </p:cNvSpPr>
              <p:nvPr/>
            </p:nvSpPr>
            <p:spPr bwMode="auto">
              <a:xfrm flipH="1">
                <a:off x="1416" y="1629"/>
                <a:ext cx="224" cy="1"/>
              </a:xfrm>
              <a:prstGeom prst="line">
                <a:avLst/>
              </a:prstGeom>
              <a:noFill/>
              <a:ln w="19050">
                <a:solidFill>
                  <a:srgbClr val="000000"/>
                </a:solidFill>
                <a:round/>
                <a:headEnd/>
                <a:tailEnd/>
              </a:ln>
            </p:spPr>
            <p:txBody>
              <a:bodyPr/>
              <a:lstStyle/>
              <a:p>
                <a:endParaRPr lang="zh-CN" altLang="en-US"/>
              </a:p>
            </p:txBody>
          </p:sp>
          <p:sp>
            <p:nvSpPr>
              <p:cNvPr id="130079" name="Line 8"/>
              <p:cNvSpPr>
                <a:spLocks noChangeShapeType="1"/>
              </p:cNvSpPr>
              <p:nvPr/>
            </p:nvSpPr>
            <p:spPr bwMode="auto">
              <a:xfrm flipH="1">
                <a:off x="1416" y="1556"/>
                <a:ext cx="224" cy="1"/>
              </a:xfrm>
              <a:prstGeom prst="line">
                <a:avLst/>
              </a:prstGeom>
              <a:noFill/>
              <a:ln w="19050">
                <a:solidFill>
                  <a:srgbClr val="000000"/>
                </a:solidFill>
                <a:round/>
                <a:headEnd/>
                <a:tailEnd/>
              </a:ln>
            </p:spPr>
            <p:txBody>
              <a:bodyPr/>
              <a:lstStyle/>
              <a:p>
                <a:endParaRPr lang="zh-CN" altLang="en-US"/>
              </a:p>
            </p:txBody>
          </p:sp>
          <p:sp>
            <p:nvSpPr>
              <p:cNvPr id="130080" name="Line 9"/>
              <p:cNvSpPr>
                <a:spLocks noChangeShapeType="1"/>
              </p:cNvSpPr>
              <p:nvPr/>
            </p:nvSpPr>
            <p:spPr bwMode="auto">
              <a:xfrm>
                <a:off x="1524" y="1629"/>
                <a:ext cx="1" cy="204"/>
              </a:xfrm>
              <a:prstGeom prst="line">
                <a:avLst/>
              </a:prstGeom>
              <a:noFill/>
              <a:ln w="19050">
                <a:solidFill>
                  <a:srgbClr val="000000"/>
                </a:solidFill>
                <a:round/>
                <a:headEnd/>
                <a:tailEnd/>
              </a:ln>
            </p:spPr>
            <p:txBody>
              <a:bodyPr/>
              <a:lstStyle/>
              <a:p>
                <a:endParaRPr lang="zh-CN" altLang="en-US"/>
              </a:p>
            </p:txBody>
          </p:sp>
          <p:sp>
            <p:nvSpPr>
              <p:cNvPr id="130081" name="Line 10"/>
              <p:cNvSpPr>
                <a:spLocks noChangeShapeType="1"/>
              </p:cNvSpPr>
              <p:nvPr/>
            </p:nvSpPr>
            <p:spPr bwMode="auto">
              <a:xfrm flipV="1">
                <a:off x="1524" y="1358"/>
                <a:ext cx="1" cy="198"/>
              </a:xfrm>
              <a:prstGeom prst="line">
                <a:avLst/>
              </a:prstGeom>
              <a:noFill/>
              <a:ln w="19050">
                <a:solidFill>
                  <a:srgbClr val="000000"/>
                </a:solidFill>
                <a:round/>
                <a:headEnd/>
                <a:tailEnd/>
              </a:ln>
            </p:spPr>
            <p:txBody>
              <a:bodyPr/>
              <a:lstStyle/>
              <a:p>
                <a:endParaRPr lang="zh-CN" altLang="en-US"/>
              </a:p>
            </p:txBody>
          </p:sp>
          <p:sp>
            <p:nvSpPr>
              <p:cNvPr id="130082" name="Freeform 11"/>
              <p:cNvSpPr>
                <a:spLocks noChangeArrowheads="1"/>
              </p:cNvSpPr>
              <p:nvPr/>
            </p:nvSpPr>
            <p:spPr bwMode="auto">
              <a:xfrm>
                <a:off x="2310" y="2904"/>
                <a:ext cx="1731" cy="1"/>
              </a:xfrm>
              <a:custGeom>
                <a:avLst/>
                <a:gdLst>
                  <a:gd name="T0" fmla="*/ 0 w 1731"/>
                  <a:gd name="T1" fmla="*/ 0 h 1"/>
                  <a:gd name="T2" fmla="*/ 670 w 1731"/>
                  <a:gd name="T3" fmla="*/ 0 h 1"/>
                  <a:gd name="T4" fmla="*/ 1731 w 1731"/>
                  <a:gd name="T5" fmla="*/ 0 h 1"/>
                  <a:gd name="T6" fmla="*/ 0 60000 65536"/>
                  <a:gd name="T7" fmla="*/ 0 60000 65536"/>
                  <a:gd name="T8" fmla="*/ 0 60000 65536"/>
                  <a:gd name="T9" fmla="*/ 0 w 1731"/>
                  <a:gd name="T10" fmla="*/ 0 h 1"/>
                  <a:gd name="T11" fmla="*/ 1731 w 1731"/>
                  <a:gd name="T12" fmla="*/ 1 h 1"/>
                </a:gdLst>
                <a:ahLst/>
                <a:cxnLst>
                  <a:cxn ang="T6">
                    <a:pos x="T0" y="T1"/>
                  </a:cxn>
                  <a:cxn ang="T7">
                    <a:pos x="T2" y="T3"/>
                  </a:cxn>
                  <a:cxn ang="T8">
                    <a:pos x="T4" y="T5"/>
                  </a:cxn>
                </a:cxnLst>
                <a:rect l="T9" t="T10" r="T11" b="T12"/>
                <a:pathLst>
                  <a:path w="1731" h="1">
                    <a:moveTo>
                      <a:pt x="0" y="0"/>
                    </a:moveTo>
                    <a:lnTo>
                      <a:pt x="670" y="0"/>
                    </a:lnTo>
                    <a:lnTo>
                      <a:pt x="1731" y="0"/>
                    </a:lnTo>
                  </a:path>
                </a:pathLst>
              </a:custGeom>
              <a:noFill/>
              <a:ln w="19050">
                <a:solidFill>
                  <a:srgbClr val="000000"/>
                </a:solidFill>
                <a:round/>
                <a:headEnd/>
                <a:tailEnd/>
              </a:ln>
            </p:spPr>
            <p:txBody>
              <a:bodyPr/>
              <a:lstStyle/>
              <a:p>
                <a:endParaRPr lang="zh-CN" altLang="en-US"/>
              </a:p>
            </p:txBody>
          </p:sp>
          <p:sp>
            <p:nvSpPr>
              <p:cNvPr id="130083" name="Line 12"/>
              <p:cNvSpPr>
                <a:spLocks noChangeShapeType="1"/>
              </p:cNvSpPr>
              <p:nvPr/>
            </p:nvSpPr>
            <p:spPr bwMode="auto">
              <a:xfrm flipH="1">
                <a:off x="1640" y="3238"/>
                <a:ext cx="223" cy="1"/>
              </a:xfrm>
              <a:prstGeom prst="line">
                <a:avLst/>
              </a:prstGeom>
              <a:noFill/>
              <a:ln w="19050">
                <a:solidFill>
                  <a:srgbClr val="00FF00"/>
                </a:solidFill>
                <a:round/>
                <a:headEnd/>
                <a:tailEnd/>
              </a:ln>
            </p:spPr>
            <p:txBody>
              <a:bodyPr/>
              <a:lstStyle/>
              <a:p>
                <a:endParaRPr lang="zh-CN" altLang="en-US"/>
              </a:p>
            </p:txBody>
          </p:sp>
          <p:sp>
            <p:nvSpPr>
              <p:cNvPr id="130084" name="Freeform 13"/>
              <p:cNvSpPr>
                <a:spLocks noChangeArrowheads="1"/>
              </p:cNvSpPr>
              <p:nvPr/>
            </p:nvSpPr>
            <p:spPr bwMode="auto">
              <a:xfrm>
                <a:off x="1080" y="3081"/>
                <a:ext cx="560" cy="593"/>
              </a:xfrm>
              <a:custGeom>
                <a:avLst/>
                <a:gdLst>
                  <a:gd name="T0" fmla="*/ 560 w 560"/>
                  <a:gd name="T1" fmla="*/ 0 h 593"/>
                  <a:gd name="T2" fmla="*/ 560 w 560"/>
                  <a:gd name="T3" fmla="*/ 593 h 593"/>
                  <a:gd name="T4" fmla="*/ 55 w 560"/>
                  <a:gd name="T5" fmla="*/ 593 h 593"/>
                  <a:gd name="T6" fmla="*/ 0 w 560"/>
                  <a:gd name="T7" fmla="*/ 593 h 593"/>
                  <a:gd name="T8" fmla="*/ 0 w 560"/>
                  <a:gd name="T9" fmla="*/ 0 h 593"/>
                  <a:gd name="T10" fmla="*/ 0 60000 65536"/>
                  <a:gd name="T11" fmla="*/ 0 60000 65536"/>
                  <a:gd name="T12" fmla="*/ 0 60000 65536"/>
                  <a:gd name="T13" fmla="*/ 0 60000 65536"/>
                  <a:gd name="T14" fmla="*/ 0 60000 65536"/>
                  <a:gd name="T15" fmla="*/ 0 w 560"/>
                  <a:gd name="T16" fmla="*/ 0 h 593"/>
                  <a:gd name="T17" fmla="*/ 560 w 560"/>
                  <a:gd name="T18" fmla="*/ 593 h 593"/>
                </a:gdLst>
                <a:ahLst/>
                <a:cxnLst>
                  <a:cxn ang="T10">
                    <a:pos x="T0" y="T1"/>
                  </a:cxn>
                  <a:cxn ang="T11">
                    <a:pos x="T2" y="T3"/>
                  </a:cxn>
                  <a:cxn ang="T12">
                    <a:pos x="T4" y="T5"/>
                  </a:cxn>
                  <a:cxn ang="T13">
                    <a:pos x="T6" y="T7"/>
                  </a:cxn>
                  <a:cxn ang="T14">
                    <a:pos x="T8" y="T9"/>
                  </a:cxn>
                </a:cxnLst>
                <a:rect l="T15" t="T16" r="T17" b="T18"/>
                <a:pathLst>
                  <a:path w="560" h="593">
                    <a:moveTo>
                      <a:pt x="560" y="0"/>
                    </a:moveTo>
                    <a:lnTo>
                      <a:pt x="560" y="593"/>
                    </a:lnTo>
                    <a:lnTo>
                      <a:pt x="55" y="593"/>
                    </a:lnTo>
                    <a:lnTo>
                      <a:pt x="0" y="593"/>
                    </a:lnTo>
                    <a:lnTo>
                      <a:pt x="0" y="0"/>
                    </a:lnTo>
                  </a:path>
                </a:pathLst>
              </a:custGeom>
              <a:solidFill>
                <a:srgbClr val="00FF00"/>
              </a:solidFill>
              <a:ln w="19050">
                <a:solidFill>
                  <a:srgbClr val="000000"/>
                </a:solidFill>
                <a:round/>
                <a:headEnd/>
                <a:tailEnd/>
              </a:ln>
            </p:spPr>
            <p:txBody>
              <a:bodyPr/>
              <a:lstStyle/>
              <a:p>
                <a:endParaRPr lang="zh-CN" altLang="en-US"/>
              </a:p>
            </p:txBody>
          </p:sp>
          <p:sp>
            <p:nvSpPr>
              <p:cNvPr id="130085" name="Line 14"/>
              <p:cNvSpPr>
                <a:spLocks noChangeShapeType="1"/>
              </p:cNvSpPr>
              <p:nvPr/>
            </p:nvSpPr>
            <p:spPr bwMode="auto">
              <a:xfrm>
                <a:off x="1080" y="3081"/>
                <a:ext cx="560" cy="1"/>
              </a:xfrm>
              <a:prstGeom prst="line">
                <a:avLst/>
              </a:prstGeom>
              <a:noFill/>
              <a:ln w="19050">
                <a:solidFill>
                  <a:srgbClr val="000000"/>
                </a:solidFill>
                <a:round/>
                <a:headEnd/>
                <a:tailEnd/>
              </a:ln>
            </p:spPr>
            <p:txBody>
              <a:bodyPr/>
              <a:lstStyle/>
              <a:p>
                <a:endParaRPr lang="zh-CN" altLang="en-US"/>
              </a:p>
            </p:txBody>
          </p:sp>
          <p:sp>
            <p:nvSpPr>
              <p:cNvPr id="130086" name="Line 15"/>
              <p:cNvSpPr>
                <a:spLocks noChangeShapeType="1"/>
              </p:cNvSpPr>
              <p:nvPr/>
            </p:nvSpPr>
            <p:spPr bwMode="auto">
              <a:xfrm>
                <a:off x="633" y="3557"/>
                <a:ext cx="447" cy="1"/>
              </a:xfrm>
              <a:prstGeom prst="line">
                <a:avLst/>
              </a:prstGeom>
              <a:noFill/>
              <a:ln w="19050">
                <a:solidFill>
                  <a:srgbClr val="000000"/>
                </a:solidFill>
                <a:round/>
                <a:headEnd/>
                <a:tailEnd/>
              </a:ln>
            </p:spPr>
            <p:txBody>
              <a:bodyPr/>
              <a:lstStyle/>
              <a:p>
                <a:endParaRPr lang="zh-CN" altLang="en-US"/>
              </a:p>
            </p:txBody>
          </p:sp>
          <p:sp>
            <p:nvSpPr>
              <p:cNvPr id="130087" name="Line 16"/>
              <p:cNvSpPr>
                <a:spLocks noChangeShapeType="1"/>
              </p:cNvSpPr>
              <p:nvPr/>
            </p:nvSpPr>
            <p:spPr bwMode="auto">
              <a:xfrm>
                <a:off x="633" y="3199"/>
                <a:ext cx="447" cy="1"/>
              </a:xfrm>
              <a:prstGeom prst="line">
                <a:avLst/>
              </a:prstGeom>
              <a:noFill/>
              <a:ln w="19050">
                <a:solidFill>
                  <a:srgbClr val="000000"/>
                </a:solidFill>
                <a:round/>
                <a:headEnd/>
                <a:tailEnd/>
              </a:ln>
            </p:spPr>
            <p:txBody>
              <a:bodyPr/>
              <a:lstStyle/>
              <a:p>
                <a:endParaRPr lang="zh-CN" altLang="en-US"/>
              </a:p>
            </p:txBody>
          </p:sp>
          <p:sp>
            <p:nvSpPr>
              <p:cNvPr id="130088" name="Line 17"/>
              <p:cNvSpPr>
                <a:spLocks noChangeShapeType="1"/>
              </p:cNvSpPr>
              <p:nvPr/>
            </p:nvSpPr>
            <p:spPr bwMode="auto">
              <a:xfrm>
                <a:off x="1359" y="1355"/>
                <a:ext cx="1" cy="358"/>
              </a:xfrm>
              <a:prstGeom prst="line">
                <a:avLst/>
              </a:prstGeom>
              <a:noFill/>
              <a:ln w="19050">
                <a:solidFill>
                  <a:srgbClr val="000000"/>
                </a:solidFill>
                <a:round/>
                <a:headEnd/>
                <a:tailEnd/>
              </a:ln>
            </p:spPr>
            <p:txBody>
              <a:bodyPr/>
              <a:lstStyle/>
              <a:p>
                <a:endParaRPr lang="zh-CN" altLang="en-US"/>
              </a:p>
            </p:txBody>
          </p:sp>
          <p:sp>
            <p:nvSpPr>
              <p:cNvPr id="130089" name="Freeform 18"/>
              <p:cNvSpPr>
                <a:spLocks noChangeArrowheads="1"/>
              </p:cNvSpPr>
              <p:nvPr/>
            </p:nvSpPr>
            <p:spPr bwMode="auto">
              <a:xfrm>
                <a:off x="1319" y="1702"/>
                <a:ext cx="82" cy="131"/>
              </a:xfrm>
              <a:custGeom>
                <a:avLst/>
                <a:gdLst>
                  <a:gd name="T0" fmla="*/ 82 w 82"/>
                  <a:gd name="T1" fmla="*/ 0 h 131"/>
                  <a:gd name="T2" fmla="*/ 40 w 82"/>
                  <a:gd name="T3" fmla="*/ 131 h 131"/>
                  <a:gd name="T4" fmla="*/ 0 w 82"/>
                  <a:gd name="T5" fmla="*/ 0 h 131"/>
                  <a:gd name="T6" fmla="*/ 82 w 82"/>
                  <a:gd name="T7" fmla="*/ 0 h 131"/>
                  <a:gd name="T8" fmla="*/ 0 60000 65536"/>
                  <a:gd name="T9" fmla="*/ 0 60000 65536"/>
                  <a:gd name="T10" fmla="*/ 0 60000 65536"/>
                  <a:gd name="T11" fmla="*/ 0 60000 65536"/>
                  <a:gd name="T12" fmla="*/ 0 w 82"/>
                  <a:gd name="T13" fmla="*/ 0 h 131"/>
                  <a:gd name="T14" fmla="*/ 82 w 82"/>
                  <a:gd name="T15" fmla="*/ 131 h 131"/>
                </a:gdLst>
                <a:ahLst/>
                <a:cxnLst>
                  <a:cxn ang="T8">
                    <a:pos x="T0" y="T1"/>
                  </a:cxn>
                  <a:cxn ang="T9">
                    <a:pos x="T2" y="T3"/>
                  </a:cxn>
                  <a:cxn ang="T10">
                    <a:pos x="T4" y="T5"/>
                  </a:cxn>
                  <a:cxn ang="T11">
                    <a:pos x="T6" y="T7"/>
                  </a:cxn>
                </a:cxnLst>
                <a:rect l="T12" t="T13" r="T14" b="T15"/>
                <a:pathLst>
                  <a:path w="82" h="131">
                    <a:moveTo>
                      <a:pt x="82" y="0"/>
                    </a:moveTo>
                    <a:lnTo>
                      <a:pt x="40" y="131"/>
                    </a:lnTo>
                    <a:lnTo>
                      <a:pt x="0" y="0"/>
                    </a:lnTo>
                    <a:lnTo>
                      <a:pt x="82" y="0"/>
                    </a:lnTo>
                    <a:close/>
                  </a:path>
                </a:pathLst>
              </a:custGeom>
              <a:solidFill>
                <a:srgbClr val="000000"/>
              </a:solidFill>
              <a:ln w="19050">
                <a:solidFill>
                  <a:srgbClr val="000000"/>
                </a:solidFill>
                <a:round/>
                <a:headEnd/>
                <a:tailEnd/>
              </a:ln>
            </p:spPr>
            <p:txBody>
              <a:bodyPr/>
              <a:lstStyle/>
              <a:p>
                <a:endParaRPr lang="zh-CN" altLang="en-US"/>
              </a:p>
            </p:txBody>
          </p:sp>
          <p:sp>
            <p:nvSpPr>
              <p:cNvPr id="130090" name="Rectangle 19"/>
              <p:cNvSpPr>
                <a:spLocks noChangeArrowheads="1"/>
              </p:cNvSpPr>
              <p:nvPr/>
            </p:nvSpPr>
            <p:spPr bwMode="auto">
              <a:xfrm>
                <a:off x="1196" y="3160"/>
                <a:ext cx="399" cy="193"/>
              </a:xfrm>
              <a:prstGeom prst="rect">
                <a:avLst/>
              </a:prstGeom>
              <a:noFill/>
              <a:ln w="19050">
                <a:noFill/>
                <a:miter lim="800000"/>
                <a:headEnd/>
                <a:tailEnd/>
              </a:ln>
            </p:spPr>
            <p:txBody>
              <a:bodyPr wrap="none" lIns="0" tIns="0" rIns="0" bIns="0">
                <a:spAutoFit/>
              </a:bodyPr>
              <a:lstStyle/>
              <a:p>
                <a:pPr>
                  <a:lnSpc>
                    <a:spcPct val="100000"/>
                  </a:lnSpc>
                </a:pPr>
                <a:r>
                  <a:rPr lang="zh-CN" altLang="en-US" sz="2300" b="0">
                    <a:solidFill>
                      <a:srgbClr val="000000"/>
                    </a:solidFill>
                    <a:latin typeface="宋体" pitchFamily="2" charset="-122"/>
                  </a:rPr>
                  <a:t>调制</a:t>
                </a:r>
                <a:endParaRPr lang="zh-CN" altLang="en-US" sz="2800" b="0">
                  <a:solidFill>
                    <a:schemeClr val="tx1"/>
                  </a:solidFill>
                  <a:latin typeface="Verdana" pitchFamily="34" charset="0"/>
                </a:endParaRPr>
              </a:p>
            </p:txBody>
          </p:sp>
          <p:sp>
            <p:nvSpPr>
              <p:cNvPr id="130091" name="Rectangle 20"/>
              <p:cNvSpPr>
                <a:spLocks noChangeArrowheads="1"/>
              </p:cNvSpPr>
              <p:nvPr/>
            </p:nvSpPr>
            <p:spPr bwMode="auto">
              <a:xfrm>
                <a:off x="1196" y="3384"/>
                <a:ext cx="399" cy="193"/>
              </a:xfrm>
              <a:prstGeom prst="rect">
                <a:avLst/>
              </a:prstGeom>
              <a:noFill/>
              <a:ln w="19050">
                <a:noFill/>
                <a:miter lim="800000"/>
                <a:headEnd/>
                <a:tailEnd/>
              </a:ln>
            </p:spPr>
            <p:txBody>
              <a:bodyPr wrap="none" lIns="0" tIns="0" rIns="0" bIns="0">
                <a:spAutoFit/>
              </a:bodyPr>
              <a:lstStyle/>
              <a:p>
                <a:pPr>
                  <a:lnSpc>
                    <a:spcPct val="100000"/>
                  </a:lnSpc>
                </a:pPr>
                <a:r>
                  <a:rPr lang="zh-CN" altLang="en-US" sz="2300" b="0">
                    <a:solidFill>
                      <a:srgbClr val="000000"/>
                    </a:solidFill>
                    <a:latin typeface="宋体" pitchFamily="2" charset="-122"/>
                  </a:rPr>
                  <a:t>电路</a:t>
                </a:r>
                <a:endParaRPr lang="zh-CN" altLang="en-US" sz="2800" b="0">
                  <a:solidFill>
                    <a:schemeClr val="tx1"/>
                  </a:solidFill>
                  <a:latin typeface="Verdana" pitchFamily="34" charset="0"/>
                </a:endParaRPr>
              </a:p>
            </p:txBody>
          </p:sp>
          <p:sp>
            <p:nvSpPr>
              <p:cNvPr id="130092" name="Line 21"/>
              <p:cNvSpPr>
                <a:spLocks noChangeShapeType="1"/>
              </p:cNvSpPr>
              <p:nvPr/>
            </p:nvSpPr>
            <p:spPr bwMode="auto">
              <a:xfrm>
                <a:off x="2478" y="1416"/>
                <a:ext cx="110" cy="219"/>
              </a:xfrm>
              <a:prstGeom prst="line">
                <a:avLst/>
              </a:prstGeom>
              <a:noFill/>
              <a:ln w="19050">
                <a:solidFill>
                  <a:srgbClr val="000000"/>
                </a:solidFill>
                <a:round/>
                <a:headEnd/>
                <a:tailEnd/>
              </a:ln>
            </p:spPr>
            <p:txBody>
              <a:bodyPr/>
              <a:lstStyle/>
              <a:p>
                <a:endParaRPr lang="zh-CN" altLang="en-US"/>
              </a:p>
            </p:txBody>
          </p:sp>
          <p:sp>
            <p:nvSpPr>
              <p:cNvPr id="130093" name="Line 22"/>
              <p:cNvSpPr>
                <a:spLocks noChangeShapeType="1"/>
              </p:cNvSpPr>
              <p:nvPr/>
            </p:nvSpPr>
            <p:spPr bwMode="auto">
              <a:xfrm>
                <a:off x="2478" y="1302"/>
                <a:ext cx="1" cy="475"/>
              </a:xfrm>
              <a:prstGeom prst="line">
                <a:avLst/>
              </a:prstGeom>
              <a:noFill/>
              <a:ln w="19050">
                <a:solidFill>
                  <a:srgbClr val="000000"/>
                </a:solidFill>
                <a:round/>
                <a:headEnd/>
                <a:tailEnd/>
              </a:ln>
            </p:spPr>
            <p:txBody>
              <a:bodyPr/>
              <a:lstStyle/>
              <a:p>
                <a:endParaRPr lang="zh-CN" altLang="en-US"/>
              </a:p>
            </p:txBody>
          </p:sp>
          <p:sp>
            <p:nvSpPr>
              <p:cNvPr id="130094" name="Line 23"/>
              <p:cNvSpPr>
                <a:spLocks noChangeShapeType="1"/>
              </p:cNvSpPr>
              <p:nvPr/>
            </p:nvSpPr>
            <p:spPr bwMode="auto">
              <a:xfrm flipH="1">
                <a:off x="2370" y="1416"/>
                <a:ext cx="108" cy="219"/>
              </a:xfrm>
              <a:prstGeom prst="line">
                <a:avLst/>
              </a:prstGeom>
              <a:noFill/>
              <a:ln w="19050">
                <a:solidFill>
                  <a:srgbClr val="000000"/>
                </a:solidFill>
                <a:round/>
                <a:headEnd/>
                <a:tailEnd/>
              </a:ln>
            </p:spPr>
            <p:txBody>
              <a:bodyPr/>
              <a:lstStyle/>
              <a:p>
                <a:endParaRPr lang="zh-CN" altLang="en-US"/>
              </a:p>
            </p:txBody>
          </p:sp>
          <p:sp>
            <p:nvSpPr>
              <p:cNvPr id="130095" name="Line 24"/>
              <p:cNvSpPr>
                <a:spLocks noChangeShapeType="1"/>
              </p:cNvSpPr>
              <p:nvPr/>
            </p:nvSpPr>
            <p:spPr bwMode="auto">
              <a:xfrm flipH="1">
                <a:off x="2370" y="1635"/>
                <a:ext cx="218" cy="1"/>
              </a:xfrm>
              <a:prstGeom prst="line">
                <a:avLst/>
              </a:prstGeom>
              <a:noFill/>
              <a:ln w="19050">
                <a:solidFill>
                  <a:srgbClr val="000000"/>
                </a:solidFill>
                <a:round/>
                <a:headEnd/>
                <a:tailEnd/>
              </a:ln>
            </p:spPr>
            <p:txBody>
              <a:bodyPr/>
              <a:lstStyle/>
              <a:p>
                <a:endParaRPr lang="zh-CN" altLang="en-US"/>
              </a:p>
            </p:txBody>
          </p:sp>
          <p:sp>
            <p:nvSpPr>
              <p:cNvPr id="130096" name="Line 25"/>
              <p:cNvSpPr>
                <a:spLocks noChangeShapeType="1"/>
              </p:cNvSpPr>
              <p:nvPr/>
            </p:nvSpPr>
            <p:spPr bwMode="auto">
              <a:xfrm flipH="1">
                <a:off x="2365" y="1416"/>
                <a:ext cx="223" cy="1"/>
              </a:xfrm>
              <a:prstGeom prst="line">
                <a:avLst/>
              </a:prstGeom>
              <a:noFill/>
              <a:ln w="19050">
                <a:solidFill>
                  <a:srgbClr val="000000"/>
                </a:solidFill>
                <a:round/>
                <a:headEnd/>
                <a:tailEnd/>
              </a:ln>
            </p:spPr>
            <p:txBody>
              <a:bodyPr/>
              <a:lstStyle/>
              <a:p>
                <a:endParaRPr lang="zh-CN" altLang="en-US"/>
              </a:p>
            </p:txBody>
          </p:sp>
          <p:sp>
            <p:nvSpPr>
              <p:cNvPr id="130097" name="Line 26"/>
              <p:cNvSpPr>
                <a:spLocks noChangeShapeType="1"/>
              </p:cNvSpPr>
              <p:nvPr/>
            </p:nvSpPr>
            <p:spPr bwMode="auto">
              <a:xfrm flipV="1">
                <a:off x="2081" y="1458"/>
                <a:ext cx="1" cy="126"/>
              </a:xfrm>
              <a:prstGeom prst="line">
                <a:avLst/>
              </a:prstGeom>
              <a:noFill/>
              <a:ln w="19050">
                <a:solidFill>
                  <a:srgbClr val="000000"/>
                </a:solidFill>
                <a:round/>
                <a:headEnd/>
                <a:tailEnd/>
              </a:ln>
            </p:spPr>
            <p:txBody>
              <a:bodyPr/>
              <a:lstStyle/>
              <a:p>
                <a:endParaRPr lang="zh-CN" altLang="en-US"/>
              </a:p>
            </p:txBody>
          </p:sp>
          <p:sp>
            <p:nvSpPr>
              <p:cNvPr id="130098" name="Line 27"/>
              <p:cNvSpPr>
                <a:spLocks noChangeShapeType="1"/>
              </p:cNvSpPr>
              <p:nvPr/>
            </p:nvSpPr>
            <p:spPr bwMode="auto">
              <a:xfrm flipV="1">
                <a:off x="2135" y="1391"/>
                <a:ext cx="1" cy="277"/>
              </a:xfrm>
              <a:prstGeom prst="line">
                <a:avLst/>
              </a:prstGeom>
              <a:noFill/>
              <a:ln w="19050">
                <a:solidFill>
                  <a:srgbClr val="000000"/>
                </a:solidFill>
                <a:round/>
                <a:headEnd/>
                <a:tailEnd/>
              </a:ln>
            </p:spPr>
            <p:txBody>
              <a:bodyPr/>
              <a:lstStyle/>
              <a:p>
                <a:endParaRPr lang="zh-CN" altLang="en-US"/>
              </a:p>
            </p:txBody>
          </p:sp>
          <p:sp>
            <p:nvSpPr>
              <p:cNvPr id="130099" name="Line 28"/>
              <p:cNvSpPr>
                <a:spLocks noChangeShapeType="1"/>
              </p:cNvSpPr>
              <p:nvPr/>
            </p:nvSpPr>
            <p:spPr bwMode="auto">
              <a:xfrm flipV="1">
                <a:off x="2134" y="1375"/>
                <a:ext cx="121" cy="114"/>
              </a:xfrm>
              <a:prstGeom prst="line">
                <a:avLst/>
              </a:prstGeom>
              <a:noFill/>
              <a:ln w="19050">
                <a:solidFill>
                  <a:srgbClr val="000000"/>
                </a:solidFill>
                <a:round/>
                <a:headEnd/>
                <a:tailEnd/>
              </a:ln>
            </p:spPr>
            <p:txBody>
              <a:bodyPr/>
              <a:lstStyle/>
              <a:p>
                <a:endParaRPr lang="zh-CN" altLang="en-US"/>
              </a:p>
            </p:txBody>
          </p:sp>
          <p:sp>
            <p:nvSpPr>
              <p:cNvPr id="130100" name="Line 29"/>
              <p:cNvSpPr>
                <a:spLocks noChangeShapeType="1"/>
              </p:cNvSpPr>
              <p:nvPr/>
            </p:nvSpPr>
            <p:spPr bwMode="auto">
              <a:xfrm>
                <a:off x="2255" y="1299"/>
                <a:ext cx="1" cy="76"/>
              </a:xfrm>
              <a:prstGeom prst="line">
                <a:avLst/>
              </a:prstGeom>
              <a:noFill/>
              <a:ln w="19050">
                <a:solidFill>
                  <a:srgbClr val="000000"/>
                </a:solidFill>
                <a:round/>
                <a:headEnd/>
                <a:tailEnd/>
              </a:ln>
            </p:spPr>
            <p:txBody>
              <a:bodyPr/>
              <a:lstStyle/>
              <a:p>
                <a:endParaRPr lang="zh-CN" altLang="en-US"/>
              </a:p>
            </p:txBody>
          </p:sp>
          <p:sp>
            <p:nvSpPr>
              <p:cNvPr id="130101" name="Line 30"/>
              <p:cNvSpPr>
                <a:spLocks noChangeShapeType="1"/>
              </p:cNvSpPr>
              <p:nvPr/>
            </p:nvSpPr>
            <p:spPr bwMode="auto">
              <a:xfrm>
                <a:off x="2255" y="1691"/>
                <a:ext cx="1" cy="84"/>
              </a:xfrm>
              <a:prstGeom prst="line">
                <a:avLst/>
              </a:prstGeom>
              <a:noFill/>
              <a:ln w="19050">
                <a:solidFill>
                  <a:srgbClr val="000000"/>
                </a:solidFill>
                <a:round/>
                <a:headEnd/>
                <a:tailEnd/>
              </a:ln>
            </p:spPr>
            <p:txBody>
              <a:bodyPr/>
              <a:lstStyle/>
              <a:p>
                <a:endParaRPr lang="zh-CN" altLang="en-US"/>
              </a:p>
            </p:txBody>
          </p:sp>
          <p:sp>
            <p:nvSpPr>
              <p:cNvPr id="130102" name="Line 31"/>
              <p:cNvSpPr>
                <a:spLocks noChangeShapeType="1"/>
              </p:cNvSpPr>
              <p:nvPr/>
            </p:nvSpPr>
            <p:spPr bwMode="auto">
              <a:xfrm>
                <a:off x="2134" y="1568"/>
                <a:ext cx="121" cy="123"/>
              </a:xfrm>
              <a:prstGeom prst="line">
                <a:avLst/>
              </a:prstGeom>
              <a:noFill/>
              <a:ln w="19050">
                <a:solidFill>
                  <a:srgbClr val="000000"/>
                </a:solidFill>
                <a:round/>
                <a:headEnd/>
                <a:tailEnd/>
              </a:ln>
            </p:spPr>
            <p:txBody>
              <a:bodyPr/>
              <a:lstStyle/>
              <a:p>
                <a:endParaRPr lang="zh-CN" altLang="en-US"/>
              </a:p>
            </p:txBody>
          </p:sp>
          <p:sp>
            <p:nvSpPr>
              <p:cNvPr id="130103" name="Line 32"/>
              <p:cNvSpPr>
                <a:spLocks noChangeShapeType="1"/>
              </p:cNvSpPr>
              <p:nvPr/>
            </p:nvSpPr>
            <p:spPr bwMode="auto">
              <a:xfrm flipH="1">
                <a:off x="2008" y="1520"/>
                <a:ext cx="71" cy="1"/>
              </a:xfrm>
              <a:prstGeom prst="line">
                <a:avLst/>
              </a:prstGeom>
              <a:noFill/>
              <a:ln w="19050">
                <a:solidFill>
                  <a:srgbClr val="00FF00"/>
                </a:solidFill>
                <a:round/>
                <a:headEnd/>
                <a:tailEnd/>
              </a:ln>
            </p:spPr>
            <p:txBody>
              <a:bodyPr/>
              <a:lstStyle/>
              <a:p>
                <a:endParaRPr lang="zh-CN" altLang="en-US"/>
              </a:p>
            </p:txBody>
          </p:sp>
          <p:sp>
            <p:nvSpPr>
              <p:cNvPr id="130104" name="Freeform 33"/>
              <p:cNvSpPr>
                <a:spLocks noChangeArrowheads="1"/>
              </p:cNvSpPr>
              <p:nvPr/>
            </p:nvSpPr>
            <p:spPr bwMode="auto">
              <a:xfrm>
                <a:off x="2176" y="1604"/>
                <a:ext cx="81" cy="84"/>
              </a:xfrm>
              <a:custGeom>
                <a:avLst/>
                <a:gdLst>
                  <a:gd name="T0" fmla="*/ 81 w 81"/>
                  <a:gd name="T1" fmla="*/ 84 h 84"/>
                  <a:gd name="T2" fmla="*/ 0 w 81"/>
                  <a:gd name="T3" fmla="*/ 50 h 84"/>
                  <a:gd name="T4" fmla="*/ 42 w 81"/>
                  <a:gd name="T5" fmla="*/ 0 h 84"/>
                  <a:gd name="T6" fmla="*/ 81 w 81"/>
                  <a:gd name="T7" fmla="*/ 84 h 84"/>
                  <a:gd name="T8" fmla="*/ 0 60000 65536"/>
                  <a:gd name="T9" fmla="*/ 0 60000 65536"/>
                  <a:gd name="T10" fmla="*/ 0 60000 65536"/>
                  <a:gd name="T11" fmla="*/ 0 60000 65536"/>
                  <a:gd name="T12" fmla="*/ 0 w 81"/>
                  <a:gd name="T13" fmla="*/ 0 h 84"/>
                  <a:gd name="T14" fmla="*/ 81 w 81"/>
                  <a:gd name="T15" fmla="*/ 84 h 84"/>
                </a:gdLst>
                <a:ahLst/>
                <a:cxnLst>
                  <a:cxn ang="T8">
                    <a:pos x="T0" y="T1"/>
                  </a:cxn>
                  <a:cxn ang="T9">
                    <a:pos x="T2" y="T3"/>
                  </a:cxn>
                  <a:cxn ang="T10">
                    <a:pos x="T4" y="T5"/>
                  </a:cxn>
                  <a:cxn ang="T11">
                    <a:pos x="T6" y="T7"/>
                  </a:cxn>
                </a:cxnLst>
                <a:rect l="T12" t="T13" r="T14" b="T15"/>
                <a:pathLst>
                  <a:path w="81" h="84">
                    <a:moveTo>
                      <a:pt x="81" y="84"/>
                    </a:moveTo>
                    <a:lnTo>
                      <a:pt x="0" y="50"/>
                    </a:lnTo>
                    <a:lnTo>
                      <a:pt x="42" y="0"/>
                    </a:lnTo>
                    <a:lnTo>
                      <a:pt x="81" y="84"/>
                    </a:lnTo>
                    <a:close/>
                  </a:path>
                </a:pathLst>
              </a:custGeom>
              <a:solidFill>
                <a:srgbClr val="000000"/>
              </a:solidFill>
              <a:ln w="19050">
                <a:solidFill>
                  <a:srgbClr val="000000"/>
                </a:solidFill>
                <a:round/>
                <a:headEnd/>
                <a:tailEnd/>
              </a:ln>
            </p:spPr>
            <p:txBody>
              <a:bodyPr/>
              <a:lstStyle/>
              <a:p>
                <a:endParaRPr lang="zh-CN" altLang="en-US"/>
              </a:p>
            </p:txBody>
          </p:sp>
          <p:sp>
            <p:nvSpPr>
              <p:cNvPr id="130105" name="Line 34"/>
              <p:cNvSpPr>
                <a:spLocks noChangeShapeType="1"/>
              </p:cNvSpPr>
              <p:nvPr/>
            </p:nvSpPr>
            <p:spPr bwMode="auto">
              <a:xfrm>
                <a:off x="3258" y="1416"/>
                <a:ext cx="113" cy="219"/>
              </a:xfrm>
              <a:prstGeom prst="line">
                <a:avLst/>
              </a:prstGeom>
              <a:noFill/>
              <a:ln w="19050">
                <a:solidFill>
                  <a:srgbClr val="000000"/>
                </a:solidFill>
                <a:round/>
                <a:headEnd/>
                <a:tailEnd/>
              </a:ln>
            </p:spPr>
            <p:txBody>
              <a:bodyPr/>
              <a:lstStyle/>
              <a:p>
                <a:endParaRPr lang="zh-CN" altLang="en-US"/>
              </a:p>
            </p:txBody>
          </p:sp>
          <p:sp>
            <p:nvSpPr>
              <p:cNvPr id="130106" name="Line 35"/>
              <p:cNvSpPr>
                <a:spLocks noChangeShapeType="1"/>
              </p:cNvSpPr>
              <p:nvPr/>
            </p:nvSpPr>
            <p:spPr bwMode="auto">
              <a:xfrm>
                <a:off x="3252" y="1290"/>
                <a:ext cx="1" cy="475"/>
              </a:xfrm>
              <a:prstGeom prst="line">
                <a:avLst/>
              </a:prstGeom>
              <a:noFill/>
              <a:ln w="19050">
                <a:solidFill>
                  <a:srgbClr val="000000"/>
                </a:solidFill>
                <a:round/>
                <a:headEnd/>
                <a:tailEnd/>
              </a:ln>
            </p:spPr>
            <p:txBody>
              <a:bodyPr/>
              <a:lstStyle/>
              <a:p>
                <a:endParaRPr lang="zh-CN" altLang="en-US"/>
              </a:p>
            </p:txBody>
          </p:sp>
          <p:sp>
            <p:nvSpPr>
              <p:cNvPr id="130107" name="Line 36"/>
              <p:cNvSpPr>
                <a:spLocks noChangeShapeType="1"/>
              </p:cNvSpPr>
              <p:nvPr/>
            </p:nvSpPr>
            <p:spPr bwMode="auto">
              <a:xfrm flipH="1">
                <a:off x="3151" y="1416"/>
                <a:ext cx="107" cy="219"/>
              </a:xfrm>
              <a:prstGeom prst="line">
                <a:avLst/>
              </a:prstGeom>
              <a:noFill/>
              <a:ln w="19050">
                <a:solidFill>
                  <a:srgbClr val="000000"/>
                </a:solidFill>
                <a:round/>
                <a:headEnd/>
                <a:tailEnd/>
              </a:ln>
            </p:spPr>
            <p:txBody>
              <a:bodyPr/>
              <a:lstStyle/>
              <a:p>
                <a:endParaRPr lang="zh-CN" altLang="en-US"/>
              </a:p>
            </p:txBody>
          </p:sp>
          <p:sp>
            <p:nvSpPr>
              <p:cNvPr id="130108" name="Line 37"/>
              <p:cNvSpPr>
                <a:spLocks noChangeShapeType="1"/>
              </p:cNvSpPr>
              <p:nvPr/>
            </p:nvSpPr>
            <p:spPr bwMode="auto">
              <a:xfrm flipH="1">
                <a:off x="3153" y="1635"/>
                <a:ext cx="218" cy="1"/>
              </a:xfrm>
              <a:prstGeom prst="line">
                <a:avLst/>
              </a:prstGeom>
              <a:noFill/>
              <a:ln w="19050">
                <a:solidFill>
                  <a:srgbClr val="000000"/>
                </a:solidFill>
                <a:round/>
                <a:headEnd/>
                <a:tailEnd/>
              </a:ln>
            </p:spPr>
            <p:txBody>
              <a:bodyPr/>
              <a:lstStyle/>
              <a:p>
                <a:endParaRPr lang="zh-CN" altLang="en-US"/>
              </a:p>
            </p:txBody>
          </p:sp>
          <p:sp>
            <p:nvSpPr>
              <p:cNvPr id="130109" name="Line 38"/>
              <p:cNvSpPr>
                <a:spLocks noChangeShapeType="1"/>
              </p:cNvSpPr>
              <p:nvPr/>
            </p:nvSpPr>
            <p:spPr bwMode="auto">
              <a:xfrm flipH="1">
                <a:off x="3148" y="1416"/>
                <a:ext cx="223" cy="1"/>
              </a:xfrm>
              <a:prstGeom prst="line">
                <a:avLst/>
              </a:prstGeom>
              <a:noFill/>
              <a:ln w="19050">
                <a:solidFill>
                  <a:srgbClr val="000000"/>
                </a:solidFill>
                <a:round/>
                <a:headEnd/>
                <a:tailEnd/>
              </a:ln>
            </p:spPr>
            <p:txBody>
              <a:bodyPr/>
              <a:lstStyle/>
              <a:p>
                <a:endParaRPr lang="zh-CN" altLang="en-US"/>
              </a:p>
            </p:txBody>
          </p:sp>
          <p:sp>
            <p:nvSpPr>
              <p:cNvPr id="130110" name="Line 39"/>
              <p:cNvSpPr>
                <a:spLocks noChangeShapeType="1"/>
              </p:cNvSpPr>
              <p:nvPr/>
            </p:nvSpPr>
            <p:spPr bwMode="auto">
              <a:xfrm flipV="1">
                <a:off x="2862" y="1458"/>
                <a:ext cx="1" cy="126"/>
              </a:xfrm>
              <a:prstGeom prst="line">
                <a:avLst/>
              </a:prstGeom>
              <a:noFill/>
              <a:ln w="19050">
                <a:solidFill>
                  <a:srgbClr val="000000"/>
                </a:solidFill>
                <a:round/>
                <a:headEnd/>
                <a:tailEnd/>
              </a:ln>
            </p:spPr>
            <p:txBody>
              <a:bodyPr/>
              <a:lstStyle/>
              <a:p>
                <a:endParaRPr lang="zh-CN" altLang="en-US"/>
              </a:p>
            </p:txBody>
          </p:sp>
          <p:sp>
            <p:nvSpPr>
              <p:cNvPr id="130111" name="Line 40"/>
              <p:cNvSpPr>
                <a:spLocks noChangeShapeType="1"/>
              </p:cNvSpPr>
              <p:nvPr/>
            </p:nvSpPr>
            <p:spPr bwMode="auto">
              <a:xfrm flipV="1">
                <a:off x="2917" y="1391"/>
                <a:ext cx="1" cy="277"/>
              </a:xfrm>
              <a:prstGeom prst="line">
                <a:avLst/>
              </a:prstGeom>
              <a:noFill/>
              <a:ln w="19050">
                <a:solidFill>
                  <a:srgbClr val="000000"/>
                </a:solidFill>
                <a:round/>
                <a:headEnd/>
                <a:tailEnd/>
              </a:ln>
            </p:spPr>
            <p:txBody>
              <a:bodyPr/>
              <a:lstStyle/>
              <a:p>
                <a:endParaRPr lang="zh-CN" altLang="en-US"/>
              </a:p>
            </p:txBody>
          </p:sp>
          <p:sp>
            <p:nvSpPr>
              <p:cNvPr id="130112" name="Line 41"/>
              <p:cNvSpPr>
                <a:spLocks noChangeShapeType="1"/>
              </p:cNvSpPr>
              <p:nvPr/>
            </p:nvSpPr>
            <p:spPr bwMode="auto">
              <a:xfrm flipV="1">
                <a:off x="2917" y="1375"/>
                <a:ext cx="118" cy="114"/>
              </a:xfrm>
              <a:prstGeom prst="line">
                <a:avLst/>
              </a:prstGeom>
              <a:noFill/>
              <a:ln w="19050">
                <a:solidFill>
                  <a:srgbClr val="000000"/>
                </a:solidFill>
                <a:round/>
                <a:headEnd/>
                <a:tailEnd/>
              </a:ln>
            </p:spPr>
            <p:txBody>
              <a:bodyPr/>
              <a:lstStyle/>
              <a:p>
                <a:endParaRPr lang="zh-CN" altLang="en-US"/>
              </a:p>
            </p:txBody>
          </p:sp>
          <p:sp>
            <p:nvSpPr>
              <p:cNvPr id="130113" name="Line 42"/>
              <p:cNvSpPr>
                <a:spLocks noChangeShapeType="1"/>
              </p:cNvSpPr>
              <p:nvPr/>
            </p:nvSpPr>
            <p:spPr bwMode="auto">
              <a:xfrm>
                <a:off x="3035" y="1299"/>
                <a:ext cx="1" cy="76"/>
              </a:xfrm>
              <a:prstGeom prst="line">
                <a:avLst/>
              </a:prstGeom>
              <a:noFill/>
              <a:ln w="19050">
                <a:solidFill>
                  <a:srgbClr val="000000"/>
                </a:solidFill>
                <a:round/>
                <a:headEnd/>
                <a:tailEnd/>
              </a:ln>
            </p:spPr>
            <p:txBody>
              <a:bodyPr/>
              <a:lstStyle/>
              <a:p>
                <a:endParaRPr lang="zh-CN" altLang="en-US"/>
              </a:p>
            </p:txBody>
          </p:sp>
          <p:sp>
            <p:nvSpPr>
              <p:cNvPr id="130114" name="Line 43"/>
              <p:cNvSpPr>
                <a:spLocks noChangeShapeType="1"/>
              </p:cNvSpPr>
              <p:nvPr/>
            </p:nvSpPr>
            <p:spPr bwMode="auto">
              <a:xfrm>
                <a:off x="3035" y="1691"/>
                <a:ext cx="1" cy="84"/>
              </a:xfrm>
              <a:prstGeom prst="line">
                <a:avLst/>
              </a:prstGeom>
              <a:noFill/>
              <a:ln w="19050">
                <a:solidFill>
                  <a:srgbClr val="000000"/>
                </a:solidFill>
                <a:round/>
                <a:headEnd/>
                <a:tailEnd/>
              </a:ln>
            </p:spPr>
            <p:txBody>
              <a:bodyPr/>
              <a:lstStyle/>
              <a:p>
                <a:endParaRPr lang="zh-CN" altLang="en-US"/>
              </a:p>
            </p:txBody>
          </p:sp>
          <p:sp>
            <p:nvSpPr>
              <p:cNvPr id="130115" name="Line 44"/>
              <p:cNvSpPr>
                <a:spLocks noChangeShapeType="1"/>
              </p:cNvSpPr>
              <p:nvPr/>
            </p:nvSpPr>
            <p:spPr bwMode="auto">
              <a:xfrm>
                <a:off x="2917" y="1568"/>
                <a:ext cx="118" cy="123"/>
              </a:xfrm>
              <a:prstGeom prst="line">
                <a:avLst/>
              </a:prstGeom>
              <a:noFill/>
              <a:ln w="19050">
                <a:solidFill>
                  <a:srgbClr val="000000"/>
                </a:solidFill>
                <a:round/>
                <a:headEnd/>
                <a:tailEnd/>
              </a:ln>
            </p:spPr>
            <p:txBody>
              <a:bodyPr/>
              <a:lstStyle/>
              <a:p>
                <a:endParaRPr lang="zh-CN" altLang="en-US"/>
              </a:p>
            </p:txBody>
          </p:sp>
          <p:sp>
            <p:nvSpPr>
              <p:cNvPr id="130116" name="Line 45"/>
              <p:cNvSpPr>
                <a:spLocks noChangeShapeType="1"/>
              </p:cNvSpPr>
              <p:nvPr/>
            </p:nvSpPr>
            <p:spPr bwMode="auto">
              <a:xfrm flipH="1">
                <a:off x="2791" y="1520"/>
                <a:ext cx="71" cy="1"/>
              </a:xfrm>
              <a:prstGeom prst="line">
                <a:avLst/>
              </a:prstGeom>
              <a:noFill/>
              <a:ln w="19050">
                <a:solidFill>
                  <a:srgbClr val="00FF00"/>
                </a:solidFill>
                <a:round/>
                <a:headEnd/>
                <a:tailEnd/>
              </a:ln>
            </p:spPr>
            <p:txBody>
              <a:bodyPr/>
              <a:lstStyle/>
              <a:p>
                <a:endParaRPr lang="zh-CN" altLang="en-US"/>
              </a:p>
            </p:txBody>
          </p:sp>
          <p:sp>
            <p:nvSpPr>
              <p:cNvPr id="130117" name="Freeform 46"/>
              <p:cNvSpPr>
                <a:spLocks noChangeArrowheads="1"/>
              </p:cNvSpPr>
              <p:nvPr/>
            </p:nvSpPr>
            <p:spPr bwMode="auto">
              <a:xfrm>
                <a:off x="2951" y="1601"/>
                <a:ext cx="81" cy="84"/>
              </a:xfrm>
              <a:custGeom>
                <a:avLst/>
                <a:gdLst>
                  <a:gd name="T0" fmla="*/ 81 w 81"/>
                  <a:gd name="T1" fmla="*/ 84 h 84"/>
                  <a:gd name="T2" fmla="*/ 0 w 81"/>
                  <a:gd name="T3" fmla="*/ 50 h 84"/>
                  <a:gd name="T4" fmla="*/ 42 w 81"/>
                  <a:gd name="T5" fmla="*/ 0 h 84"/>
                  <a:gd name="T6" fmla="*/ 81 w 81"/>
                  <a:gd name="T7" fmla="*/ 84 h 84"/>
                  <a:gd name="T8" fmla="*/ 0 60000 65536"/>
                  <a:gd name="T9" fmla="*/ 0 60000 65536"/>
                  <a:gd name="T10" fmla="*/ 0 60000 65536"/>
                  <a:gd name="T11" fmla="*/ 0 60000 65536"/>
                  <a:gd name="T12" fmla="*/ 0 w 81"/>
                  <a:gd name="T13" fmla="*/ 0 h 84"/>
                  <a:gd name="T14" fmla="*/ 81 w 81"/>
                  <a:gd name="T15" fmla="*/ 84 h 84"/>
                </a:gdLst>
                <a:ahLst/>
                <a:cxnLst>
                  <a:cxn ang="T8">
                    <a:pos x="T0" y="T1"/>
                  </a:cxn>
                  <a:cxn ang="T9">
                    <a:pos x="T2" y="T3"/>
                  </a:cxn>
                  <a:cxn ang="T10">
                    <a:pos x="T4" y="T5"/>
                  </a:cxn>
                  <a:cxn ang="T11">
                    <a:pos x="T6" y="T7"/>
                  </a:cxn>
                </a:cxnLst>
                <a:rect l="T12" t="T13" r="T14" b="T15"/>
                <a:pathLst>
                  <a:path w="81" h="84">
                    <a:moveTo>
                      <a:pt x="81" y="84"/>
                    </a:moveTo>
                    <a:lnTo>
                      <a:pt x="0" y="50"/>
                    </a:lnTo>
                    <a:lnTo>
                      <a:pt x="42" y="0"/>
                    </a:lnTo>
                    <a:lnTo>
                      <a:pt x="81" y="84"/>
                    </a:lnTo>
                    <a:close/>
                  </a:path>
                </a:pathLst>
              </a:custGeom>
              <a:solidFill>
                <a:srgbClr val="000000"/>
              </a:solidFill>
              <a:ln w="19050">
                <a:solidFill>
                  <a:srgbClr val="000000"/>
                </a:solidFill>
                <a:round/>
                <a:headEnd/>
                <a:tailEnd/>
              </a:ln>
            </p:spPr>
            <p:txBody>
              <a:bodyPr/>
              <a:lstStyle/>
              <a:p>
                <a:endParaRPr lang="zh-CN" altLang="en-US"/>
              </a:p>
            </p:txBody>
          </p:sp>
          <p:sp>
            <p:nvSpPr>
              <p:cNvPr id="130118" name="Line 47"/>
              <p:cNvSpPr>
                <a:spLocks noChangeShapeType="1"/>
              </p:cNvSpPr>
              <p:nvPr/>
            </p:nvSpPr>
            <p:spPr bwMode="auto">
              <a:xfrm>
                <a:off x="4041" y="1416"/>
                <a:ext cx="111" cy="219"/>
              </a:xfrm>
              <a:prstGeom prst="line">
                <a:avLst/>
              </a:prstGeom>
              <a:noFill/>
              <a:ln w="19050">
                <a:solidFill>
                  <a:srgbClr val="000000"/>
                </a:solidFill>
                <a:round/>
                <a:headEnd/>
                <a:tailEnd/>
              </a:ln>
            </p:spPr>
            <p:txBody>
              <a:bodyPr/>
              <a:lstStyle/>
              <a:p>
                <a:endParaRPr lang="zh-CN" altLang="en-US"/>
              </a:p>
            </p:txBody>
          </p:sp>
          <p:sp>
            <p:nvSpPr>
              <p:cNvPr id="130119" name="Line 48"/>
              <p:cNvSpPr>
                <a:spLocks noChangeShapeType="1"/>
              </p:cNvSpPr>
              <p:nvPr/>
            </p:nvSpPr>
            <p:spPr bwMode="auto">
              <a:xfrm>
                <a:off x="4041" y="1302"/>
                <a:ext cx="1" cy="475"/>
              </a:xfrm>
              <a:prstGeom prst="line">
                <a:avLst/>
              </a:prstGeom>
              <a:noFill/>
              <a:ln w="19050">
                <a:solidFill>
                  <a:srgbClr val="000000"/>
                </a:solidFill>
                <a:round/>
                <a:headEnd/>
                <a:tailEnd/>
              </a:ln>
            </p:spPr>
            <p:txBody>
              <a:bodyPr/>
              <a:lstStyle/>
              <a:p>
                <a:endParaRPr lang="zh-CN" altLang="en-US"/>
              </a:p>
            </p:txBody>
          </p:sp>
          <p:sp>
            <p:nvSpPr>
              <p:cNvPr id="130120" name="Line 49"/>
              <p:cNvSpPr>
                <a:spLocks noChangeShapeType="1"/>
              </p:cNvSpPr>
              <p:nvPr/>
            </p:nvSpPr>
            <p:spPr bwMode="auto">
              <a:xfrm flipH="1">
                <a:off x="3934" y="1416"/>
                <a:ext cx="107" cy="219"/>
              </a:xfrm>
              <a:prstGeom prst="line">
                <a:avLst/>
              </a:prstGeom>
              <a:noFill/>
              <a:ln w="19050">
                <a:solidFill>
                  <a:srgbClr val="000000"/>
                </a:solidFill>
                <a:round/>
                <a:headEnd/>
                <a:tailEnd/>
              </a:ln>
            </p:spPr>
            <p:txBody>
              <a:bodyPr/>
              <a:lstStyle/>
              <a:p>
                <a:endParaRPr lang="zh-CN" altLang="en-US"/>
              </a:p>
            </p:txBody>
          </p:sp>
          <p:sp>
            <p:nvSpPr>
              <p:cNvPr id="130121" name="Line 50"/>
              <p:cNvSpPr>
                <a:spLocks noChangeShapeType="1"/>
              </p:cNvSpPr>
              <p:nvPr/>
            </p:nvSpPr>
            <p:spPr bwMode="auto">
              <a:xfrm flipH="1">
                <a:off x="3934" y="1635"/>
                <a:ext cx="218" cy="1"/>
              </a:xfrm>
              <a:prstGeom prst="line">
                <a:avLst/>
              </a:prstGeom>
              <a:noFill/>
              <a:ln w="19050">
                <a:solidFill>
                  <a:srgbClr val="000000"/>
                </a:solidFill>
                <a:round/>
                <a:headEnd/>
                <a:tailEnd/>
              </a:ln>
            </p:spPr>
            <p:txBody>
              <a:bodyPr/>
              <a:lstStyle/>
              <a:p>
                <a:endParaRPr lang="zh-CN" altLang="en-US"/>
              </a:p>
            </p:txBody>
          </p:sp>
          <p:sp>
            <p:nvSpPr>
              <p:cNvPr id="130122" name="Line 51"/>
              <p:cNvSpPr>
                <a:spLocks noChangeShapeType="1"/>
              </p:cNvSpPr>
              <p:nvPr/>
            </p:nvSpPr>
            <p:spPr bwMode="auto">
              <a:xfrm flipH="1">
                <a:off x="3928" y="1416"/>
                <a:ext cx="224" cy="1"/>
              </a:xfrm>
              <a:prstGeom prst="line">
                <a:avLst/>
              </a:prstGeom>
              <a:noFill/>
              <a:ln w="19050">
                <a:solidFill>
                  <a:srgbClr val="000000"/>
                </a:solidFill>
                <a:round/>
                <a:headEnd/>
                <a:tailEnd/>
              </a:ln>
            </p:spPr>
            <p:txBody>
              <a:bodyPr/>
              <a:lstStyle/>
              <a:p>
                <a:endParaRPr lang="zh-CN" altLang="en-US"/>
              </a:p>
            </p:txBody>
          </p:sp>
          <p:sp>
            <p:nvSpPr>
              <p:cNvPr id="130123" name="Line 52"/>
              <p:cNvSpPr>
                <a:spLocks noChangeShapeType="1"/>
              </p:cNvSpPr>
              <p:nvPr/>
            </p:nvSpPr>
            <p:spPr bwMode="auto">
              <a:xfrm flipV="1">
                <a:off x="3645" y="1458"/>
                <a:ext cx="1" cy="126"/>
              </a:xfrm>
              <a:prstGeom prst="line">
                <a:avLst/>
              </a:prstGeom>
              <a:noFill/>
              <a:ln w="19050">
                <a:solidFill>
                  <a:srgbClr val="000000"/>
                </a:solidFill>
                <a:round/>
                <a:headEnd/>
                <a:tailEnd/>
              </a:ln>
            </p:spPr>
            <p:txBody>
              <a:bodyPr/>
              <a:lstStyle/>
              <a:p>
                <a:endParaRPr lang="zh-CN" altLang="en-US"/>
              </a:p>
            </p:txBody>
          </p:sp>
          <p:sp>
            <p:nvSpPr>
              <p:cNvPr id="130124" name="Line 53"/>
              <p:cNvSpPr>
                <a:spLocks noChangeShapeType="1"/>
              </p:cNvSpPr>
              <p:nvPr/>
            </p:nvSpPr>
            <p:spPr bwMode="auto">
              <a:xfrm flipV="1">
                <a:off x="3697" y="1391"/>
                <a:ext cx="1" cy="277"/>
              </a:xfrm>
              <a:prstGeom prst="line">
                <a:avLst/>
              </a:prstGeom>
              <a:noFill/>
              <a:ln w="19050">
                <a:solidFill>
                  <a:srgbClr val="000000"/>
                </a:solidFill>
                <a:round/>
                <a:headEnd/>
                <a:tailEnd/>
              </a:ln>
            </p:spPr>
            <p:txBody>
              <a:bodyPr/>
              <a:lstStyle/>
              <a:p>
                <a:endParaRPr lang="zh-CN" altLang="en-US"/>
              </a:p>
            </p:txBody>
          </p:sp>
          <p:sp>
            <p:nvSpPr>
              <p:cNvPr id="130125" name="Line 54"/>
              <p:cNvSpPr>
                <a:spLocks noChangeShapeType="1"/>
              </p:cNvSpPr>
              <p:nvPr/>
            </p:nvSpPr>
            <p:spPr bwMode="auto">
              <a:xfrm flipV="1">
                <a:off x="3697" y="1375"/>
                <a:ext cx="121" cy="114"/>
              </a:xfrm>
              <a:prstGeom prst="line">
                <a:avLst/>
              </a:prstGeom>
              <a:noFill/>
              <a:ln w="19050">
                <a:solidFill>
                  <a:srgbClr val="000000"/>
                </a:solidFill>
                <a:round/>
                <a:headEnd/>
                <a:tailEnd/>
              </a:ln>
            </p:spPr>
            <p:txBody>
              <a:bodyPr/>
              <a:lstStyle/>
              <a:p>
                <a:endParaRPr lang="zh-CN" altLang="en-US"/>
              </a:p>
            </p:txBody>
          </p:sp>
          <p:sp>
            <p:nvSpPr>
              <p:cNvPr id="130126" name="Line 55"/>
              <p:cNvSpPr>
                <a:spLocks noChangeShapeType="1"/>
              </p:cNvSpPr>
              <p:nvPr/>
            </p:nvSpPr>
            <p:spPr bwMode="auto">
              <a:xfrm>
                <a:off x="3818" y="1299"/>
                <a:ext cx="1" cy="76"/>
              </a:xfrm>
              <a:prstGeom prst="line">
                <a:avLst/>
              </a:prstGeom>
              <a:noFill/>
              <a:ln w="19050">
                <a:solidFill>
                  <a:srgbClr val="000000"/>
                </a:solidFill>
                <a:round/>
                <a:headEnd/>
                <a:tailEnd/>
              </a:ln>
            </p:spPr>
            <p:txBody>
              <a:bodyPr/>
              <a:lstStyle/>
              <a:p>
                <a:endParaRPr lang="zh-CN" altLang="en-US"/>
              </a:p>
            </p:txBody>
          </p:sp>
          <p:sp>
            <p:nvSpPr>
              <p:cNvPr id="130127" name="Line 56"/>
              <p:cNvSpPr>
                <a:spLocks noChangeShapeType="1"/>
              </p:cNvSpPr>
              <p:nvPr/>
            </p:nvSpPr>
            <p:spPr bwMode="auto">
              <a:xfrm>
                <a:off x="3818" y="1691"/>
                <a:ext cx="1" cy="84"/>
              </a:xfrm>
              <a:prstGeom prst="line">
                <a:avLst/>
              </a:prstGeom>
              <a:noFill/>
              <a:ln w="19050">
                <a:solidFill>
                  <a:srgbClr val="000000"/>
                </a:solidFill>
                <a:round/>
                <a:headEnd/>
                <a:tailEnd/>
              </a:ln>
            </p:spPr>
            <p:txBody>
              <a:bodyPr/>
              <a:lstStyle/>
              <a:p>
                <a:endParaRPr lang="zh-CN" altLang="en-US"/>
              </a:p>
            </p:txBody>
          </p:sp>
          <p:sp>
            <p:nvSpPr>
              <p:cNvPr id="130128" name="Line 57"/>
              <p:cNvSpPr>
                <a:spLocks noChangeShapeType="1"/>
              </p:cNvSpPr>
              <p:nvPr/>
            </p:nvSpPr>
            <p:spPr bwMode="auto">
              <a:xfrm>
                <a:off x="3697" y="1568"/>
                <a:ext cx="121" cy="123"/>
              </a:xfrm>
              <a:prstGeom prst="line">
                <a:avLst/>
              </a:prstGeom>
              <a:noFill/>
              <a:ln w="19050">
                <a:solidFill>
                  <a:srgbClr val="000000"/>
                </a:solidFill>
                <a:round/>
                <a:headEnd/>
                <a:tailEnd/>
              </a:ln>
            </p:spPr>
            <p:txBody>
              <a:bodyPr/>
              <a:lstStyle/>
              <a:p>
                <a:endParaRPr lang="zh-CN" altLang="en-US"/>
              </a:p>
            </p:txBody>
          </p:sp>
          <p:sp>
            <p:nvSpPr>
              <p:cNvPr id="130129" name="Line 58"/>
              <p:cNvSpPr>
                <a:spLocks noChangeShapeType="1"/>
              </p:cNvSpPr>
              <p:nvPr/>
            </p:nvSpPr>
            <p:spPr bwMode="auto">
              <a:xfrm flipH="1">
                <a:off x="3571" y="1520"/>
                <a:ext cx="71" cy="1"/>
              </a:xfrm>
              <a:prstGeom prst="line">
                <a:avLst/>
              </a:prstGeom>
              <a:noFill/>
              <a:ln w="19050">
                <a:solidFill>
                  <a:srgbClr val="00FF00"/>
                </a:solidFill>
                <a:round/>
                <a:headEnd/>
                <a:tailEnd/>
              </a:ln>
            </p:spPr>
            <p:txBody>
              <a:bodyPr/>
              <a:lstStyle/>
              <a:p>
                <a:endParaRPr lang="zh-CN" altLang="en-US"/>
              </a:p>
            </p:txBody>
          </p:sp>
          <p:sp>
            <p:nvSpPr>
              <p:cNvPr id="130130" name="Freeform 59"/>
              <p:cNvSpPr>
                <a:spLocks noChangeArrowheads="1"/>
              </p:cNvSpPr>
              <p:nvPr/>
            </p:nvSpPr>
            <p:spPr bwMode="auto">
              <a:xfrm>
                <a:off x="3734" y="1601"/>
                <a:ext cx="79" cy="84"/>
              </a:xfrm>
              <a:custGeom>
                <a:avLst/>
                <a:gdLst>
                  <a:gd name="T0" fmla="*/ 79 w 79"/>
                  <a:gd name="T1" fmla="*/ 84 h 84"/>
                  <a:gd name="T2" fmla="*/ 0 w 79"/>
                  <a:gd name="T3" fmla="*/ 50 h 84"/>
                  <a:gd name="T4" fmla="*/ 42 w 79"/>
                  <a:gd name="T5" fmla="*/ 0 h 84"/>
                  <a:gd name="T6" fmla="*/ 79 w 79"/>
                  <a:gd name="T7" fmla="*/ 84 h 84"/>
                  <a:gd name="T8" fmla="*/ 0 60000 65536"/>
                  <a:gd name="T9" fmla="*/ 0 60000 65536"/>
                  <a:gd name="T10" fmla="*/ 0 60000 65536"/>
                  <a:gd name="T11" fmla="*/ 0 60000 65536"/>
                  <a:gd name="T12" fmla="*/ 0 w 79"/>
                  <a:gd name="T13" fmla="*/ 0 h 84"/>
                  <a:gd name="T14" fmla="*/ 79 w 79"/>
                  <a:gd name="T15" fmla="*/ 84 h 84"/>
                </a:gdLst>
                <a:ahLst/>
                <a:cxnLst>
                  <a:cxn ang="T8">
                    <a:pos x="T0" y="T1"/>
                  </a:cxn>
                  <a:cxn ang="T9">
                    <a:pos x="T2" y="T3"/>
                  </a:cxn>
                  <a:cxn ang="T10">
                    <a:pos x="T4" y="T5"/>
                  </a:cxn>
                  <a:cxn ang="T11">
                    <a:pos x="T6" y="T7"/>
                  </a:cxn>
                </a:cxnLst>
                <a:rect l="T12" t="T13" r="T14" b="T15"/>
                <a:pathLst>
                  <a:path w="79" h="84">
                    <a:moveTo>
                      <a:pt x="79" y="84"/>
                    </a:moveTo>
                    <a:lnTo>
                      <a:pt x="0" y="50"/>
                    </a:lnTo>
                    <a:lnTo>
                      <a:pt x="42" y="0"/>
                    </a:lnTo>
                    <a:lnTo>
                      <a:pt x="79" y="84"/>
                    </a:lnTo>
                    <a:close/>
                  </a:path>
                </a:pathLst>
              </a:custGeom>
              <a:solidFill>
                <a:srgbClr val="000000"/>
              </a:solidFill>
              <a:ln w="19050">
                <a:solidFill>
                  <a:srgbClr val="000000"/>
                </a:solidFill>
                <a:round/>
                <a:headEnd/>
                <a:tailEnd/>
              </a:ln>
            </p:spPr>
            <p:txBody>
              <a:bodyPr/>
              <a:lstStyle/>
              <a:p>
                <a:endParaRPr lang="zh-CN" altLang="en-US"/>
              </a:p>
            </p:txBody>
          </p:sp>
          <p:sp>
            <p:nvSpPr>
              <p:cNvPr id="130131" name="Line 60"/>
              <p:cNvSpPr>
                <a:spLocks noChangeShapeType="1"/>
              </p:cNvSpPr>
              <p:nvPr/>
            </p:nvSpPr>
            <p:spPr bwMode="auto">
              <a:xfrm>
                <a:off x="2478" y="2482"/>
                <a:ext cx="110" cy="219"/>
              </a:xfrm>
              <a:prstGeom prst="line">
                <a:avLst/>
              </a:prstGeom>
              <a:noFill/>
              <a:ln w="19050">
                <a:solidFill>
                  <a:srgbClr val="000000"/>
                </a:solidFill>
                <a:round/>
                <a:headEnd/>
                <a:tailEnd/>
              </a:ln>
            </p:spPr>
            <p:txBody>
              <a:bodyPr/>
              <a:lstStyle/>
              <a:p>
                <a:endParaRPr lang="zh-CN" altLang="en-US"/>
              </a:p>
            </p:txBody>
          </p:sp>
          <p:sp>
            <p:nvSpPr>
              <p:cNvPr id="130132" name="Line 61"/>
              <p:cNvSpPr>
                <a:spLocks noChangeShapeType="1"/>
              </p:cNvSpPr>
              <p:nvPr/>
            </p:nvSpPr>
            <p:spPr bwMode="auto">
              <a:xfrm>
                <a:off x="2478" y="2371"/>
                <a:ext cx="1" cy="475"/>
              </a:xfrm>
              <a:prstGeom prst="line">
                <a:avLst/>
              </a:prstGeom>
              <a:noFill/>
              <a:ln w="19050">
                <a:solidFill>
                  <a:srgbClr val="000000"/>
                </a:solidFill>
                <a:round/>
                <a:headEnd/>
                <a:tailEnd/>
              </a:ln>
            </p:spPr>
            <p:txBody>
              <a:bodyPr/>
              <a:lstStyle/>
              <a:p>
                <a:endParaRPr lang="zh-CN" altLang="en-US"/>
              </a:p>
            </p:txBody>
          </p:sp>
          <p:sp>
            <p:nvSpPr>
              <p:cNvPr id="130133" name="Line 62"/>
              <p:cNvSpPr>
                <a:spLocks noChangeShapeType="1"/>
              </p:cNvSpPr>
              <p:nvPr/>
            </p:nvSpPr>
            <p:spPr bwMode="auto">
              <a:xfrm flipH="1">
                <a:off x="2370" y="2482"/>
                <a:ext cx="108" cy="219"/>
              </a:xfrm>
              <a:prstGeom prst="line">
                <a:avLst/>
              </a:prstGeom>
              <a:noFill/>
              <a:ln w="19050">
                <a:solidFill>
                  <a:srgbClr val="000000"/>
                </a:solidFill>
                <a:round/>
                <a:headEnd/>
                <a:tailEnd/>
              </a:ln>
            </p:spPr>
            <p:txBody>
              <a:bodyPr/>
              <a:lstStyle/>
              <a:p>
                <a:endParaRPr lang="zh-CN" altLang="en-US"/>
              </a:p>
            </p:txBody>
          </p:sp>
          <p:sp>
            <p:nvSpPr>
              <p:cNvPr id="130134" name="Line 63"/>
              <p:cNvSpPr>
                <a:spLocks noChangeShapeType="1"/>
              </p:cNvSpPr>
              <p:nvPr/>
            </p:nvSpPr>
            <p:spPr bwMode="auto">
              <a:xfrm flipH="1">
                <a:off x="2370" y="2701"/>
                <a:ext cx="218" cy="1"/>
              </a:xfrm>
              <a:prstGeom prst="line">
                <a:avLst/>
              </a:prstGeom>
              <a:noFill/>
              <a:ln w="19050">
                <a:solidFill>
                  <a:srgbClr val="000000"/>
                </a:solidFill>
                <a:round/>
                <a:headEnd/>
                <a:tailEnd/>
              </a:ln>
            </p:spPr>
            <p:txBody>
              <a:bodyPr/>
              <a:lstStyle/>
              <a:p>
                <a:endParaRPr lang="zh-CN" altLang="en-US"/>
              </a:p>
            </p:txBody>
          </p:sp>
          <p:sp>
            <p:nvSpPr>
              <p:cNvPr id="130135" name="Line 64"/>
              <p:cNvSpPr>
                <a:spLocks noChangeShapeType="1"/>
              </p:cNvSpPr>
              <p:nvPr/>
            </p:nvSpPr>
            <p:spPr bwMode="auto">
              <a:xfrm flipH="1">
                <a:off x="2365" y="2482"/>
                <a:ext cx="223" cy="1"/>
              </a:xfrm>
              <a:prstGeom prst="line">
                <a:avLst/>
              </a:prstGeom>
              <a:noFill/>
              <a:ln w="19050">
                <a:solidFill>
                  <a:srgbClr val="000000"/>
                </a:solidFill>
                <a:round/>
                <a:headEnd/>
                <a:tailEnd/>
              </a:ln>
            </p:spPr>
            <p:txBody>
              <a:bodyPr/>
              <a:lstStyle/>
              <a:p>
                <a:endParaRPr lang="zh-CN" altLang="en-US"/>
              </a:p>
            </p:txBody>
          </p:sp>
          <p:sp>
            <p:nvSpPr>
              <p:cNvPr id="130136" name="Line 65"/>
              <p:cNvSpPr>
                <a:spLocks noChangeShapeType="1"/>
              </p:cNvSpPr>
              <p:nvPr/>
            </p:nvSpPr>
            <p:spPr bwMode="auto">
              <a:xfrm flipV="1">
                <a:off x="2081" y="2527"/>
                <a:ext cx="1" cy="126"/>
              </a:xfrm>
              <a:prstGeom prst="line">
                <a:avLst/>
              </a:prstGeom>
              <a:noFill/>
              <a:ln w="19050">
                <a:solidFill>
                  <a:srgbClr val="000000"/>
                </a:solidFill>
                <a:round/>
                <a:headEnd/>
                <a:tailEnd/>
              </a:ln>
            </p:spPr>
            <p:txBody>
              <a:bodyPr/>
              <a:lstStyle/>
              <a:p>
                <a:endParaRPr lang="zh-CN" altLang="en-US"/>
              </a:p>
            </p:txBody>
          </p:sp>
          <p:sp>
            <p:nvSpPr>
              <p:cNvPr id="130137" name="Line 66"/>
              <p:cNvSpPr>
                <a:spLocks noChangeShapeType="1"/>
              </p:cNvSpPr>
              <p:nvPr/>
            </p:nvSpPr>
            <p:spPr bwMode="auto">
              <a:xfrm flipV="1">
                <a:off x="2136" y="2457"/>
                <a:ext cx="1" cy="280"/>
              </a:xfrm>
              <a:prstGeom prst="line">
                <a:avLst/>
              </a:prstGeom>
              <a:noFill/>
              <a:ln w="19050">
                <a:solidFill>
                  <a:srgbClr val="000000"/>
                </a:solidFill>
                <a:round/>
                <a:headEnd/>
                <a:tailEnd/>
              </a:ln>
            </p:spPr>
            <p:txBody>
              <a:bodyPr/>
              <a:lstStyle/>
              <a:p>
                <a:endParaRPr lang="zh-CN" altLang="en-US"/>
              </a:p>
            </p:txBody>
          </p:sp>
          <p:sp>
            <p:nvSpPr>
              <p:cNvPr id="130138" name="Line 67"/>
              <p:cNvSpPr>
                <a:spLocks noChangeShapeType="1"/>
              </p:cNvSpPr>
              <p:nvPr/>
            </p:nvSpPr>
            <p:spPr bwMode="auto">
              <a:xfrm flipV="1">
                <a:off x="2134" y="2443"/>
                <a:ext cx="121" cy="115"/>
              </a:xfrm>
              <a:prstGeom prst="line">
                <a:avLst/>
              </a:prstGeom>
              <a:noFill/>
              <a:ln w="19050">
                <a:solidFill>
                  <a:srgbClr val="000000"/>
                </a:solidFill>
                <a:round/>
                <a:headEnd/>
                <a:tailEnd/>
              </a:ln>
            </p:spPr>
            <p:txBody>
              <a:bodyPr/>
              <a:lstStyle/>
              <a:p>
                <a:endParaRPr lang="zh-CN" altLang="en-US"/>
              </a:p>
            </p:txBody>
          </p:sp>
          <p:sp>
            <p:nvSpPr>
              <p:cNvPr id="130139" name="Line 68"/>
              <p:cNvSpPr>
                <a:spLocks noChangeShapeType="1"/>
              </p:cNvSpPr>
              <p:nvPr/>
            </p:nvSpPr>
            <p:spPr bwMode="auto">
              <a:xfrm>
                <a:off x="2255" y="2368"/>
                <a:ext cx="1" cy="75"/>
              </a:xfrm>
              <a:prstGeom prst="line">
                <a:avLst/>
              </a:prstGeom>
              <a:noFill/>
              <a:ln w="19050">
                <a:solidFill>
                  <a:srgbClr val="000000"/>
                </a:solidFill>
                <a:round/>
                <a:headEnd/>
                <a:tailEnd/>
              </a:ln>
            </p:spPr>
            <p:txBody>
              <a:bodyPr/>
              <a:lstStyle/>
              <a:p>
                <a:endParaRPr lang="zh-CN" altLang="en-US"/>
              </a:p>
            </p:txBody>
          </p:sp>
          <p:sp>
            <p:nvSpPr>
              <p:cNvPr id="130140" name="Line 69"/>
              <p:cNvSpPr>
                <a:spLocks noChangeShapeType="1"/>
              </p:cNvSpPr>
              <p:nvPr/>
            </p:nvSpPr>
            <p:spPr bwMode="auto">
              <a:xfrm>
                <a:off x="2255" y="2757"/>
                <a:ext cx="1" cy="86"/>
              </a:xfrm>
              <a:prstGeom prst="line">
                <a:avLst/>
              </a:prstGeom>
              <a:noFill/>
              <a:ln w="19050">
                <a:solidFill>
                  <a:srgbClr val="000000"/>
                </a:solidFill>
                <a:round/>
                <a:headEnd/>
                <a:tailEnd/>
              </a:ln>
            </p:spPr>
            <p:txBody>
              <a:bodyPr/>
              <a:lstStyle/>
              <a:p>
                <a:endParaRPr lang="zh-CN" altLang="en-US"/>
              </a:p>
            </p:txBody>
          </p:sp>
          <p:sp>
            <p:nvSpPr>
              <p:cNvPr id="130141" name="Line 70"/>
              <p:cNvSpPr>
                <a:spLocks noChangeShapeType="1"/>
              </p:cNvSpPr>
              <p:nvPr/>
            </p:nvSpPr>
            <p:spPr bwMode="auto">
              <a:xfrm>
                <a:off x="2134" y="2636"/>
                <a:ext cx="121" cy="121"/>
              </a:xfrm>
              <a:prstGeom prst="line">
                <a:avLst/>
              </a:prstGeom>
              <a:noFill/>
              <a:ln w="19050">
                <a:solidFill>
                  <a:srgbClr val="000000"/>
                </a:solidFill>
                <a:round/>
                <a:headEnd/>
                <a:tailEnd/>
              </a:ln>
            </p:spPr>
            <p:txBody>
              <a:bodyPr/>
              <a:lstStyle/>
              <a:p>
                <a:endParaRPr lang="zh-CN" altLang="en-US"/>
              </a:p>
            </p:txBody>
          </p:sp>
          <p:sp>
            <p:nvSpPr>
              <p:cNvPr id="130142" name="Line 71"/>
              <p:cNvSpPr>
                <a:spLocks noChangeShapeType="1"/>
              </p:cNvSpPr>
              <p:nvPr/>
            </p:nvSpPr>
            <p:spPr bwMode="auto">
              <a:xfrm flipH="1">
                <a:off x="2008" y="2589"/>
                <a:ext cx="71" cy="1"/>
              </a:xfrm>
              <a:prstGeom prst="line">
                <a:avLst/>
              </a:prstGeom>
              <a:noFill/>
              <a:ln w="19050">
                <a:solidFill>
                  <a:srgbClr val="00FF00"/>
                </a:solidFill>
                <a:round/>
                <a:headEnd/>
                <a:tailEnd/>
              </a:ln>
            </p:spPr>
            <p:txBody>
              <a:bodyPr/>
              <a:lstStyle/>
              <a:p>
                <a:endParaRPr lang="zh-CN" altLang="en-US"/>
              </a:p>
            </p:txBody>
          </p:sp>
          <p:sp>
            <p:nvSpPr>
              <p:cNvPr id="130143" name="Freeform 72"/>
              <p:cNvSpPr>
                <a:spLocks noChangeArrowheads="1"/>
              </p:cNvSpPr>
              <p:nvPr/>
            </p:nvSpPr>
            <p:spPr bwMode="auto">
              <a:xfrm>
                <a:off x="2168" y="2667"/>
                <a:ext cx="81" cy="87"/>
              </a:xfrm>
              <a:custGeom>
                <a:avLst/>
                <a:gdLst>
                  <a:gd name="T0" fmla="*/ 81 w 81"/>
                  <a:gd name="T1" fmla="*/ 87 h 87"/>
                  <a:gd name="T2" fmla="*/ 0 w 81"/>
                  <a:gd name="T3" fmla="*/ 53 h 87"/>
                  <a:gd name="T4" fmla="*/ 45 w 81"/>
                  <a:gd name="T5" fmla="*/ 0 h 87"/>
                  <a:gd name="T6" fmla="*/ 81 w 81"/>
                  <a:gd name="T7" fmla="*/ 87 h 87"/>
                  <a:gd name="T8" fmla="*/ 0 60000 65536"/>
                  <a:gd name="T9" fmla="*/ 0 60000 65536"/>
                  <a:gd name="T10" fmla="*/ 0 60000 65536"/>
                  <a:gd name="T11" fmla="*/ 0 60000 65536"/>
                  <a:gd name="T12" fmla="*/ 0 w 81"/>
                  <a:gd name="T13" fmla="*/ 0 h 87"/>
                  <a:gd name="T14" fmla="*/ 81 w 81"/>
                  <a:gd name="T15" fmla="*/ 87 h 87"/>
                </a:gdLst>
                <a:ahLst/>
                <a:cxnLst>
                  <a:cxn ang="T8">
                    <a:pos x="T0" y="T1"/>
                  </a:cxn>
                  <a:cxn ang="T9">
                    <a:pos x="T2" y="T3"/>
                  </a:cxn>
                  <a:cxn ang="T10">
                    <a:pos x="T4" y="T5"/>
                  </a:cxn>
                  <a:cxn ang="T11">
                    <a:pos x="T6" y="T7"/>
                  </a:cxn>
                </a:cxnLst>
                <a:rect l="T12" t="T13" r="T14" b="T15"/>
                <a:pathLst>
                  <a:path w="81" h="87">
                    <a:moveTo>
                      <a:pt x="81" y="87"/>
                    </a:moveTo>
                    <a:lnTo>
                      <a:pt x="0" y="53"/>
                    </a:lnTo>
                    <a:lnTo>
                      <a:pt x="45" y="0"/>
                    </a:lnTo>
                    <a:lnTo>
                      <a:pt x="81" y="87"/>
                    </a:lnTo>
                    <a:close/>
                  </a:path>
                </a:pathLst>
              </a:custGeom>
              <a:solidFill>
                <a:srgbClr val="000000"/>
              </a:solidFill>
              <a:ln w="19050">
                <a:solidFill>
                  <a:srgbClr val="000000"/>
                </a:solidFill>
                <a:round/>
                <a:headEnd/>
                <a:tailEnd/>
              </a:ln>
            </p:spPr>
            <p:txBody>
              <a:bodyPr/>
              <a:lstStyle/>
              <a:p>
                <a:endParaRPr lang="zh-CN" altLang="en-US"/>
              </a:p>
            </p:txBody>
          </p:sp>
          <p:sp>
            <p:nvSpPr>
              <p:cNvPr id="130144" name="Line 73"/>
              <p:cNvSpPr>
                <a:spLocks noChangeShapeType="1"/>
              </p:cNvSpPr>
              <p:nvPr/>
            </p:nvSpPr>
            <p:spPr bwMode="auto">
              <a:xfrm>
                <a:off x="3258" y="2488"/>
                <a:ext cx="113" cy="215"/>
              </a:xfrm>
              <a:prstGeom prst="line">
                <a:avLst/>
              </a:prstGeom>
              <a:noFill/>
              <a:ln w="19050">
                <a:solidFill>
                  <a:srgbClr val="000000"/>
                </a:solidFill>
                <a:round/>
                <a:headEnd/>
                <a:tailEnd/>
              </a:ln>
            </p:spPr>
            <p:txBody>
              <a:bodyPr/>
              <a:lstStyle/>
              <a:p>
                <a:endParaRPr lang="zh-CN" altLang="en-US"/>
              </a:p>
            </p:txBody>
          </p:sp>
          <p:sp>
            <p:nvSpPr>
              <p:cNvPr id="130145" name="Line 74"/>
              <p:cNvSpPr>
                <a:spLocks noChangeShapeType="1"/>
              </p:cNvSpPr>
              <p:nvPr/>
            </p:nvSpPr>
            <p:spPr bwMode="auto">
              <a:xfrm flipH="1">
                <a:off x="3252" y="2376"/>
                <a:ext cx="0" cy="528"/>
              </a:xfrm>
              <a:prstGeom prst="line">
                <a:avLst/>
              </a:prstGeom>
              <a:noFill/>
              <a:ln w="19050">
                <a:solidFill>
                  <a:srgbClr val="000000"/>
                </a:solidFill>
                <a:round/>
                <a:headEnd/>
                <a:tailEnd/>
              </a:ln>
            </p:spPr>
            <p:txBody>
              <a:bodyPr/>
              <a:lstStyle/>
              <a:p>
                <a:endParaRPr lang="zh-CN" altLang="en-US"/>
              </a:p>
            </p:txBody>
          </p:sp>
          <p:sp>
            <p:nvSpPr>
              <p:cNvPr id="130146" name="Line 75"/>
              <p:cNvSpPr>
                <a:spLocks noChangeShapeType="1"/>
              </p:cNvSpPr>
              <p:nvPr/>
            </p:nvSpPr>
            <p:spPr bwMode="auto">
              <a:xfrm flipH="1">
                <a:off x="3151" y="2488"/>
                <a:ext cx="107" cy="215"/>
              </a:xfrm>
              <a:prstGeom prst="line">
                <a:avLst/>
              </a:prstGeom>
              <a:noFill/>
              <a:ln w="19050">
                <a:solidFill>
                  <a:srgbClr val="000000"/>
                </a:solidFill>
                <a:round/>
                <a:headEnd/>
                <a:tailEnd/>
              </a:ln>
            </p:spPr>
            <p:txBody>
              <a:bodyPr/>
              <a:lstStyle/>
              <a:p>
                <a:endParaRPr lang="zh-CN" altLang="en-US"/>
              </a:p>
            </p:txBody>
          </p:sp>
          <p:sp>
            <p:nvSpPr>
              <p:cNvPr id="130147" name="Line 76"/>
              <p:cNvSpPr>
                <a:spLocks noChangeShapeType="1"/>
              </p:cNvSpPr>
              <p:nvPr/>
            </p:nvSpPr>
            <p:spPr bwMode="auto">
              <a:xfrm flipH="1">
                <a:off x="3153" y="2703"/>
                <a:ext cx="218" cy="1"/>
              </a:xfrm>
              <a:prstGeom prst="line">
                <a:avLst/>
              </a:prstGeom>
              <a:noFill/>
              <a:ln w="19050">
                <a:solidFill>
                  <a:srgbClr val="000000"/>
                </a:solidFill>
                <a:round/>
                <a:headEnd/>
                <a:tailEnd/>
              </a:ln>
            </p:spPr>
            <p:txBody>
              <a:bodyPr/>
              <a:lstStyle/>
              <a:p>
                <a:endParaRPr lang="zh-CN" altLang="en-US"/>
              </a:p>
            </p:txBody>
          </p:sp>
          <p:sp>
            <p:nvSpPr>
              <p:cNvPr id="130148" name="Line 77"/>
              <p:cNvSpPr>
                <a:spLocks noChangeShapeType="1"/>
              </p:cNvSpPr>
              <p:nvPr/>
            </p:nvSpPr>
            <p:spPr bwMode="auto">
              <a:xfrm flipH="1">
                <a:off x="3148" y="2488"/>
                <a:ext cx="223" cy="1"/>
              </a:xfrm>
              <a:prstGeom prst="line">
                <a:avLst/>
              </a:prstGeom>
              <a:noFill/>
              <a:ln w="19050">
                <a:solidFill>
                  <a:srgbClr val="000000"/>
                </a:solidFill>
                <a:round/>
                <a:headEnd/>
                <a:tailEnd/>
              </a:ln>
            </p:spPr>
            <p:txBody>
              <a:bodyPr/>
              <a:lstStyle/>
              <a:p>
                <a:endParaRPr lang="zh-CN" altLang="en-US"/>
              </a:p>
            </p:txBody>
          </p:sp>
          <p:sp>
            <p:nvSpPr>
              <p:cNvPr id="130149" name="Line 78"/>
              <p:cNvSpPr>
                <a:spLocks noChangeShapeType="1"/>
              </p:cNvSpPr>
              <p:nvPr/>
            </p:nvSpPr>
            <p:spPr bwMode="auto">
              <a:xfrm flipV="1">
                <a:off x="2856" y="2530"/>
                <a:ext cx="1" cy="126"/>
              </a:xfrm>
              <a:prstGeom prst="line">
                <a:avLst/>
              </a:prstGeom>
              <a:noFill/>
              <a:ln w="19050">
                <a:solidFill>
                  <a:srgbClr val="000000"/>
                </a:solidFill>
                <a:round/>
                <a:headEnd/>
                <a:tailEnd/>
              </a:ln>
            </p:spPr>
            <p:txBody>
              <a:bodyPr/>
              <a:lstStyle/>
              <a:p>
                <a:endParaRPr lang="zh-CN" altLang="en-US"/>
              </a:p>
            </p:txBody>
          </p:sp>
          <p:sp>
            <p:nvSpPr>
              <p:cNvPr id="130150" name="Line 79"/>
              <p:cNvSpPr>
                <a:spLocks noChangeShapeType="1"/>
              </p:cNvSpPr>
              <p:nvPr/>
            </p:nvSpPr>
            <p:spPr bwMode="auto">
              <a:xfrm flipV="1">
                <a:off x="2917" y="2460"/>
                <a:ext cx="1" cy="280"/>
              </a:xfrm>
              <a:prstGeom prst="line">
                <a:avLst/>
              </a:prstGeom>
              <a:noFill/>
              <a:ln w="19050">
                <a:solidFill>
                  <a:srgbClr val="000000"/>
                </a:solidFill>
                <a:round/>
                <a:headEnd/>
                <a:tailEnd/>
              </a:ln>
            </p:spPr>
            <p:txBody>
              <a:bodyPr/>
              <a:lstStyle/>
              <a:p>
                <a:endParaRPr lang="zh-CN" altLang="en-US"/>
              </a:p>
            </p:txBody>
          </p:sp>
          <p:sp>
            <p:nvSpPr>
              <p:cNvPr id="130151" name="Line 80"/>
              <p:cNvSpPr>
                <a:spLocks noChangeShapeType="1"/>
              </p:cNvSpPr>
              <p:nvPr/>
            </p:nvSpPr>
            <p:spPr bwMode="auto">
              <a:xfrm flipV="1">
                <a:off x="2917" y="2446"/>
                <a:ext cx="118" cy="115"/>
              </a:xfrm>
              <a:prstGeom prst="line">
                <a:avLst/>
              </a:prstGeom>
              <a:noFill/>
              <a:ln w="19050">
                <a:solidFill>
                  <a:srgbClr val="000000"/>
                </a:solidFill>
                <a:round/>
                <a:headEnd/>
                <a:tailEnd/>
              </a:ln>
            </p:spPr>
            <p:txBody>
              <a:bodyPr/>
              <a:lstStyle/>
              <a:p>
                <a:endParaRPr lang="zh-CN" altLang="en-US"/>
              </a:p>
            </p:txBody>
          </p:sp>
          <p:sp>
            <p:nvSpPr>
              <p:cNvPr id="130152" name="Line 81"/>
              <p:cNvSpPr>
                <a:spLocks noChangeShapeType="1"/>
              </p:cNvSpPr>
              <p:nvPr/>
            </p:nvSpPr>
            <p:spPr bwMode="auto">
              <a:xfrm>
                <a:off x="3035" y="2371"/>
                <a:ext cx="1" cy="75"/>
              </a:xfrm>
              <a:prstGeom prst="line">
                <a:avLst/>
              </a:prstGeom>
              <a:noFill/>
              <a:ln w="19050">
                <a:solidFill>
                  <a:srgbClr val="000000"/>
                </a:solidFill>
                <a:round/>
                <a:headEnd/>
                <a:tailEnd/>
              </a:ln>
            </p:spPr>
            <p:txBody>
              <a:bodyPr/>
              <a:lstStyle/>
              <a:p>
                <a:endParaRPr lang="zh-CN" altLang="en-US"/>
              </a:p>
            </p:txBody>
          </p:sp>
          <p:sp>
            <p:nvSpPr>
              <p:cNvPr id="130153" name="Line 82"/>
              <p:cNvSpPr>
                <a:spLocks noChangeShapeType="1"/>
              </p:cNvSpPr>
              <p:nvPr/>
            </p:nvSpPr>
            <p:spPr bwMode="auto">
              <a:xfrm>
                <a:off x="3035" y="2759"/>
                <a:ext cx="1" cy="87"/>
              </a:xfrm>
              <a:prstGeom prst="line">
                <a:avLst/>
              </a:prstGeom>
              <a:noFill/>
              <a:ln w="19050">
                <a:solidFill>
                  <a:srgbClr val="000000"/>
                </a:solidFill>
                <a:round/>
                <a:headEnd/>
                <a:tailEnd/>
              </a:ln>
            </p:spPr>
            <p:txBody>
              <a:bodyPr/>
              <a:lstStyle/>
              <a:p>
                <a:endParaRPr lang="zh-CN" altLang="en-US"/>
              </a:p>
            </p:txBody>
          </p:sp>
          <p:sp>
            <p:nvSpPr>
              <p:cNvPr id="130154" name="Line 83"/>
              <p:cNvSpPr>
                <a:spLocks noChangeShapeType="1"/>
              </p:cNvSpPr>
              <p:nvPr/>
            </p:nvSpPr>
            <p:spPr bwMode="auto">
              <a:xfrm>
                <a:off x="2917" y="2639"/>
                <a:ext cx="118" cy="120"/>
              </a:xfrm>
              <a:prstGeom prst="line">
                <a:avLst/>
              </a:prstGeom>
              <a:noFill/>
              <a:ln w="19050">
                <a:solidFill>
                  <a:srgbClr val="000000"/>
                </a:solidFill>
                <a:round/>
                <a:headEnd/>
                <a:tailEnd/>
              </a:ln>
            </p:spPr>
            <p:txBody>
              <a:bodyPr/>
              <a:lstStyle/>
              <a:p>
                <a:endParaRPr lang="zh-CN" altLang="en-US"/>
              </a:p>
            </p:txBody>
          </p:sp>
          <p:sp>
            <p:nvSpPr>
              <p:cNvPr id="130155" name="Line 84"/>
              <p:cNvSpPr>
                <a:spLocks noChangeShapeType="1"/>
              </p:cNvSpPr>
              <p:nvPr/>
            </p:nvSpPr>
            <p:spPr bwMode="auto">
              <a:xfrm flipH="1">
                <a:off x="2791" y="2592"/>
                <a:ext cx="71" cy="1"/>
              </a:xfrm>
              <a:prstGeom prst="line">
                <a:avLst/>
              </a:prstGeom>
              <a:noFill/>
              <a:ln w="19050">
                <a:solidFill>
                  <a:srgbClr val="00FF00"/>
                </a:solidFill>
                <a:round/>
                <a:headEnd/>
                <a:tailEnd/>
              </a:ln>
            </p:spPr>
            <p:txBody>
              <a:bodyPr/>
              <a:lstStyle/>
              <a:p>
                <a:endParaRPr lang="zh-CN" altLang="en-US"/>
              </a:p>
            </p:txBody>
          </p:sp>
          <p:sp>
            <p:nvSpPr>
              <p:cNvPr id="130156" name="Freeform 85"/>
              <p:cNvSpPr>
                <a:spLocks noChangeArrowheads="1"/>
              </p:cNvSpPr>
              <p:nvPr/>
            </p:nvSpPr>
            <p:spPr bwMode="auto">
              <a:xfrm>
                <a:off x="2951" y="2670"/>
                <a:ext cx="81" cy="87"/>
              </a:xfrm>
              <a:custGeom>
                <a:avLst/>
                <a:gdLst>
                  <a:gd name="T0" fmla="*/ 81 w 81"/>
                  <a:gd name="T1" fmla="*/ 87 h 87"/>
                  <a:gd name="T2" fmla="*/ 0 w 81"/>
                  <a:gd name="T3" fmla="*/ 53 h 87"/>
                  <a:gd name="T4" fmla="*/ 42 w 81"/>
                  <a:gd name="T5" fmla="*/ 0 h 87"/>
                  <a:gd name="T6" fmla="*/ 81 w 81"/>
                  <a:gd name="T7" fmla="*/ 87 h 87"/>
                  <a:gd name="T8" fmla="*/ 0 60000 65536"/>
                  <a:gd name="T9" fmla="*/ 0 60000 65536"/>
                  <a:gd name="T10" fmla="*/ 0 60000 65536"/>
                  <a:gd name="T11" fmla="*/ 0 60000 65536"/>
                  <a:gd name="T12" fmla="*/ 0 w 81"/>
                  <a:gd name="T13" fmla="*/ 0 h 87"/>
                  <a:gd name="T14" fmla="*/ 81 w 81"/>
                  <a:gd name="T15" fmla="*/ 87 h 87"/>
                </a:gdLst>
                <a:ahLst/>
                <a:cxnLst>
                  <a:cxn ang="T8">
                    <a:pos x="T0" y="T1"/>
                  </a:cxn>
                  <a:cxn ang="T9">
                    <a:pos x="T2" y="T3"/>
                  </a:cxn>
                  <a:cxn ang="T10">
                    <a:pos x="T4" y="T5"/>
                  </a:cxn>
                  <a:cxn ang="T11">
                    <a:pos x="T6" y="T7"/>
                  </a:cxn>
                </a:cxnLst>
                <a:rect l="T12" t="T13" r="T14" b="T15"/>
                <a:pathLst>
                  <a:path w="81" h="87">
                    <a:moveTo>
                      <a:pt x="81" y="87"/>
                    </a:moveTo>
                    <a:lnTo>
                      <a:pt x="0" y="53"/>
                    </a:lnTo>
                    <a:lnTo>
                      <a:pt x="42" y="0"/>
                    </a:lnTo>
                    <a:lnTo>
                      <a:pt x="81" y="87"/>
                    </a:lnTo>
                    <a:close/>
                  </a:path>
                </a:pathLst>
              </a:custGeom>
              <a:solidFill>
                <a:srgbClr val="000000"/>
              </a:solidFill>
              <a:ln w="19050">
                <a:solidFill>
                  <a:srgbClr val="000000"/>
                </a:solidFill>
                <a:round/>
                <a:headEnd/>
                <a:tailEnd/>
              </a:ln>
            </p:spPr>
            <p:txBody>
              <a:bodyPr/>
              <a:lstStyle/>
              <a:p>
                <a:endParaRPr lang="zh-CN" altLang="en-US"/>
              </a:p>
            </p:txBody>
          </p:sp>
          <p:sp>
            <p:nvSpPr>
              <p:cNvPr id="130157" name="Line 86"/>
              <p:cNvSpPr>
                <a:spLocks noChangeShapeType="1"/>
              </p:cNvSpPr>
              <p:nvPr/>
            </p:nvSpPr>
            <p:spPr bwMode="auto">
              <a:xfrm>
                <a:off x="4041" y="2482"/>
                <a:ext cx="111" cy="219"/>
              </a:xfrm>
              <a:prstGeom prst="line">
                <a:avLst/>
              </a:prstGeom>
              <a:noFill/>
              <a:ln w="19050">
                <a:solidFill>
                  <a:srgbClr val="000000"/>
                </a:solidFill>
                <a:round/>
                <a:headEnd/>
                <a:tailEnd/>
              </a:ln>
            </p:spPr>
            <p:txBody>
              <a:bodyPr/>
              <a:lstStyle/>
              <a:p>
                <a:endParaRPr lang="zh-CN" altLang="en-US"/>
              </a:p>
            </p:txBody>
          </p:sp>
          <p:sp>
            <p:nvSpPr>
              <p:cNvPr id="130158" name="Line 87"/>
              <p:cNvSpPr>
                <a:spLocks noChangeShapeType="1"/>
              </p:cNvSpPr>
              <p:nvPr/>
            </p:nvSpPr>
            <p:spPr bwMode="auto">
              <a:xfrm>
                <a:off x="4041" y="2371"/>
                <a:ext cx="1" cy="475"/>
              </a:xfrm>
              <a:prstGeom prst="line">
                <a:avLst/>
              </a:prstGeom>
              <a:noFill/>
              <a:ln w="19050">
                <a:solidFill>
                  <a:srgbClr val="000000"/>
                </a:solidFill>
                <a:round/>
                <a:headEnd/>
                <a:tailEnd/>
              </a:ln>
            </p:spPr>
            <p:txBody>
              <a:bodyPr/>
              <a:lstStyle/>
              <a:p>
                <a:endParaRPr lang="zh-CN" altLang="en-US"/>
              </a:p>
            </p:txBody>
          </p:sp>
          <p:sp>
            <p:nvSpPr>
              <p:cNvPr id="130159" name="Line 88"/>
              <p:cNvSpPr>
                <a:spLocks noChangeShapeType="1"/>
              </p:cNvSpPr>
              <p:nvPr/>
            </p:nvSpPr>
            <p:spPr bwMode="auto">
              <a:xfrm flipH="1">
                <a:off x="3934" y="2482"/>
                <a:ext cx="107" cy="219"/>
              </a:xfrm>
              <a:prstGeom prst="line">
                <a:avLst/>
              </a:prstGeom>
              <a:noFill/>
              <a:ln w="19050">
                <a:solidFill>
                  <a:srgbClr val="000000"/>
                </a:solidFill>
                <a:round/>
                <a:headEnd/>
                <a:tailEnd/>
              </a:ln>
            </p:spPr>
            <p:txBody>
              <a:bodyPr/>
              <a:lstStyle/>
              <a:p>
                <a:endParaRPr lang="zh-CN" altLang="en-US"/>
              </a:p>
            </p:txBody>
          </p:sp>
          <p:sp>
            <p:nvSpPr>
              <p:cNvPr id="130160" name="Line 89"/>
              <p:cNvSpPr>
                <a:spLocks noChangeShapeType="1"/>
              </p:cNvSpPr>
              <p:nvPr/>
            </p:nvSpPr>
            <p:spPr bwMode="auto">
              <a:xfrm flipH="1">
                <a:off x="3934" y="2701"/>
                <a:ext cx="218" cy="1"/>
              </a:xfrm>
              <a:prstGeom prst="line">
                <a:avLst/>
              </a:prstGeom>
              <a:noFill/>
              <a:ln w="19050">
                <a:solidFill>
                  <a:srgbClr val="000000"/>
                </a:solidFill>
                <a:round/>
                <a:headEnd/>
                <a:tailEnd/>
              </a:ln>
            </p:spPr>
            <p:txBody>
              <a:bodyPr/>
              <a:lstStyle/>
              <a:p>
                <a:endParaRPr lang="zh-CN" altLang="en-US"/>
              </a:p>
            </p:txBody>
          </p:sp>
          <p:sp>
            <p:nvSpPr>
              <p:cNvPr id="130161" name="Line 90"/>
              <p:cNvSpPr>
                <a:spLocks noChangeShapeType="1"/>
              </p:cNvSpPr>
              <p:nvPr/>
            </p:nvSpPr>
            <p:spPr bwMode="auto">
              <a:xfrm flipH="1">
                <a:off x="3928" y="2482"/>
                <a:ext cx="224" cy="1"/>
              </a:xfrm>
              <a:prstGeom prst="line">
                <a:avLst/>
              </a:prstGeom>
              <a:noFill/>
              <a:ln w="19050">
                <a:solidFill>
                  <a:srgbClr val="000000"/>
                </a:solidFill>
                <a:round/>
                <a:headEnd/>
                <a:tailEnd/>
              </a:ln>
            </p:spPr>
            <p:txBody>
              <a:bodyPr/>
              <a:lstStyle/>
              <a:p>
                <a:endParaRPr lang="zh-CN" altLang="en-US"/>
              </a:p>
            </p:txBody>
          </p:sp>
          <p:sp>
            <p:nvSpPr>
              <p:cNvPr id="130162" name="Line 91"/>
              <p:cNvSpPr>
                <a:spLocks noChangeShapeType="1"/>
              </p:cNvSpPr>
              <p:nvPr/>
            </p:nvSpPr>
            <p:spPr bwMode="auto">
              <a:xfrm flipV="1">
                <a:off x="3645" y="2527"/>
                <a:ext cx="1" cy="126"/>
              </a:xfrm>
              <a:prstGeom prst="line">
                <a:avLst/>
              </a:prstGeom>
              <a:noFill/>
              <a:ln w="19050">
                <a:solidFill>
                  <a:srgbClr val="000000"/>
                </a:solidFill>
                <a:round/>
                <a:headEnd/>
                <a:tailEnd/>
              </a:ln>
            </p:spPr>
            <p:txBody>
              <a:bodyPr/>
              <a:lstStyle/>
              <a:p>
                <a:endParaRPr lang="zh-CN" altLang="en-US"/>
              </a:p>
            </p:txBody>
          </p:sp>
          <p:sp>
            <p:nvSpPr>
              <p:cNvPr id="130163" name="Line 92"/>
              <p:cNvSpPr>
                <a:spLocks noChangeShapeType="1"/>
              </p:cNvSpPr>
              <p:nvPr/>
            </p:nvSpPr>
            <p:spPr bwMode="auto">
              <a:xfrm flipV="1">
                <a:off x="3697" y="2457"/>
                <a:ext cx="1" cy="280"/>
              </a:xfrm>
              <a:prstGeom prst="line">
                <a:avLst/>
              </a:prstGeom>
              <a:noFill/>
              <a:ln w="19050">
                <a:solidFill>
                  <a:srgbClr val="000000"/>
                </a:solidFill>
                <a:round/>
                <a:headEnd/>
                <a:tailEnd/>
              </a:ln>
            </p:spPr>
            <p:txBody>
              <a:bodyPr/>
              <a:lstStyle/>
              <a:p>
                <a:endParaRPr lang="zh-CN" altLang="en-US"/>
              </a:p>
            </p:txBody>
          </p:sp>
          <p:sp>
            <p:nvSpPr>
              <p:cNvPr id="130164" name="Line 93"/>
              <p:cNvSpPr>
                <a:spLocks noChangeShapeType="1"/>
              </p:cNvSpPr>
              <p:nvPr/>
            </p:nvSpPr>
            <p:spPr bwMode="auto">
              <a:xfrm flipV="1">
                <a:off x="3697" y="2443"/>
                <a:ext cx="121" cy="115"/>
              </a:xfrm>
              <a:prstGeom prst="line">
                <a:avLst/>
              </a:prstGeom>
              <a:noFill/>
              <a:ln w="19050">
                <a:solidFill>
                  <a:srgbClr val="000000"/>
                </a:solidFill>
                <a:round/>
                <a:headEnd/>
                <a:tailEnd/>
              </a:ln>
            </p:spPr>
            <p:txBody>
              <a:bodyPr/>
              <a:lstStyle/>
              <a:p>
                <a:endParaRPr lang="zh-CN" altLang="en-US"/>
              </a:p>
            </p:txBody>
          </p:sp>
          <p:sp>
            <p:nvSpPr>
              <p:cNvPr id="130165" name="Line 94"/>
              <p:cNvSpPr>
                <a:spLocks noChangeShapeType="1"/>
              </p:cNvSpPr>
              <p:nvPr/>
            </p:nvSpPr>
            <p:spPr bwMode="auto">
              <a:xfrm>
                <a:off x="3818" y="2368"/>
                <a:ext cx="1" cy="75"/>
              </a:xfrm>
              <a:prstGeom prst="line">
                <a:avLst/>
              </a:prstGeom>
              <a:noFill/>
              <a:ln w="19050">
                <a:solidFill>
                  <a:srgbClr val="000000"/>
                </a:solidFill>
                <a:round/>
                <a:headEnd/>
                <a:tailEnd/>
              </a:ln>
            </p:spPr>
            <p:txBody>
              <a:bodyPr/>
              <a:lstStyle/>
              <a:p>
                <a:endParaRPr lang="zh-CN" altLang="en-US"/>
              </a:p>
            </p:txBody>
          </p:sp>
          <p:sp>
            <p:nvSpPr>
              <p:cNvPr id="130166" name="Line 95"/>
              <p:cNvSpPr>
                <a:spLocks noChangeShapeType="1"/>
              </p:cNvSpPr>
              <p:nvPr/>
            </p:nvSpPr>
            <p:spPr bwMode="auto">
              <a:xfrm>
                <a:off x="3818" y="2757"/>
                <a:ext cx="1" cy="86"/>
              </a:xfrm>
              <a:prstGeom prst="line">
                <a:avLst/>
              </a:prstGeom>
              <a:noFill/>
              <a:ln w="19050">
                <a:solidFill>
                  <a:srgbClr val="000000"/>
                </a:solidFill>
                <a:round/>
                <a:headEnd/>
                <a:tailEnd/>
              </a:ln>
            </p:spPr>
            <p:txBody>
              <a:bodyPr/>
              <a:lstStyle/>
              <a:p>
                <a:endParaRPr lang="zh-CN" altLang="en-US"/>
              </a:p>
            </p:txBody>
          </p:sp>
          <p:sp>
            <p:nvSpPr>
              <p:cNvPr id="130167" name="Line 96"/>
              <p:cNvSpPr>
                <a:spLocks noChangeShapeType="1"/>
              </p:cNvSpPr>
              <p:nvPr/>
            </p:nvSpPr>
            <p:spPr bwMode="auto">
              <a:xfrm>
                <a:off x="3697" y="2636"/>
                <a:ext cx="121" cy="121"/>
              </a:xfrm>
              <a:prstGeom prst="line">
                <a:avLst/>
              </a:prstGeom>
              <a:noFill/>
              <a:ln w="19050">
                <a:solidFill>
                  <a:srgbClr val="000000"/>
                </a:solidFill>
                <a:round/>
                <a:headEnd/>
                <a:tailEnd/>
              </a:ln>
            </p:spPr>
            <p:txBody>
              <a:bodyPr/>
              <a:lstStyle/>
              <a:p>
                <a:endParaRPr lang="zh-CN" altLang="en-US"/>
              </a:p>
            </p:txBody>
          </p:sp>
          <p:sp>
            <p:nvSpPr>
              <p:cNvPr id="130168" name="Line 97"/>
              <p:cNvSpPr>
                <a:spLocks noChangeShapeType="1"/>
              </p:cNvSpPr>
              <p:nvPr/>
            </p:nvSpPr>
            <p:spPr bwMode="auto">
              <a:xfrm flipH="1">
                <a:off x="3571" y="2589"/>
                <a:ext cx="71" cy="1"/>
              </a:xfrm>
              <a:prstGeom prst="line">
                <a:avLst/>
              </a:prstGeom>
              <a:noFill/>
              <a:ln w="19050">
                <a:solidFill>
                  <a:srgbClr val="00FF00"/>
                </a:solidFill>
                <a:round/>
                <a:headEnd/>
                <a:tailEnd/>
              </a:ln>
            </p:spPr>
            <p:txBody>
              <a:bodyPr/>
              <a:lstStyle/>
              <a:p>
                <a:endParaRPr lang="zh-CN" altLang="en-US"/>
              </a:p>
            </p:txBody>
          </p:sp>
          <p:sp>
            <p:nvSpPr>
              <p:cNvPr id="130169" name="Freeform 98"/>
              <p:cNvSpPr>
                <a:spLocks noChangeArrowheads="1"/>
              </p:cNvSpPr>
              <p:nvPr/>
            </p:nvSpPr>
            <p:spPr bwMode="auto">
              <a:xfrm>
                <a:off x="3734" y="2667"/>
                <a:ext cx="79" cy="87"/>
              </a:xfrm>
              <a:custGeom>
                <a:avLst/>
                <a:gdLst>
                  <a:gd name="T0" fmla="*/ 79 w 79"/>
                  <a:gd name="T1" fmla="*/ 87 h 87"/>
                  <a:gd name="T2" fmla="*/ 0 w 79"/>
                  <a:gd name="T3" fmla="*/ 53 h 87"/>
                  <a:gd name="T4" fmla="*/ 42 w 79"/>
                  <a:gd name="T5" fmla="*/ 0 h 87"/>
                  <a:gd name="T6" fmla="*/ 79 w 79"/>
                  <a:gd name="T7" fmla="*/ 87 h 87"/>
                  <a:gd name="T8" fmla="*/ 0 60000 65536"/>
                  <a:gd name="T9" fmla="*/ 0 60000 65536"/>
                  <a:gd name="T10" fmla="*/ 0 60000 65536"/>
                  <a:gd name="T11" fmla="*/ 0 60000 65536"/>
                  <a:gd name="T12" fmla="*/ 0 w 79"/>
                  <a:gd name="T13" fmla="*/ 0 h 87"/>
                  <a:gd name="T14" fmla="*/ 79 w 79"/>
                  <a:gd name="T15" fmla="*/ 87 h 87"/>
                </a:gdLst>
                <a:ahLst/>
                <a:cxnLst>
                  <a:cxn ang="T8">
                    <a:pos x="T0" y="T1"/>
                  </a:cxn>
                  <a:cxn ang="T9">
                    <a:pos x="T2" y="T3"/>
                  </a:cxn>
                  <a:cxn ang="T10">
                    <a:pos x="T4" y="T5"/>
                  </a:cxn>
                  <a:cxn ang="T11">
                    <a:pos x="T6" y="T7"/>
                  </a:cxn>
                </a:cxnLst>
                <a:rect l="T12" t="T13" r="T14" b="T15"/>
                <a:pathLst>
                  <a:path w="79" h="87">
                    <a:moveTo>
                      <a:pt x="79" y="87"/>
                    </a:moveTo>
                    <a:lnTo>
                      <a:pt x="0" y="53"/>
                    </a:lnTo>
                    <a:lnTo>
                      <a:pt x="42" y="0"/>
                    </a:lnTo>
                    <a:lnTo>
                      <a:pt x="79" y="87"/>
                    </a:lnTo>
                    <a:close/>
                  </a:path>
                </a:pathLst>
              </a:custGeom>
              <a:solidFill>
                <a:srgbClr val="000000"/>
              </a:solidFill>
              <a:ln w="19050">
                <a:solidFill>
                  <a:srgbClr val="000000"/>
                </a:solidFill>
                <a:round/>
                <a:headEnd/>
                <a:tailEnd/>
              </a:ln>
            </p:spPr>
            <p:txBody>
              <a:bodyPr/>
              <a:lstStyle/>
              <a:p>
                <a:endParaRPr lang="zh-CN" altLang="en-US"/>
              </a:p>
            </p:txBody>
          </p:sp>
          <p:sp>
            <p:nvSpPr>
              <p:cNvPr id="130170" name="Line 99"/>
              <p:cNvSpPr>
                <a:spLocks noChangeShapeType="1"/>
              </p:cNvSpPr>
              <p:nvPr/>
            </p:nvSpPr>
            <p:spPr bwMode="auto">
              <a:xfrm flipH="1">
                <a:off x="4152" y="1833"/>
                <a:ext cx="163" cy="1"/>
              </a:xfrm>
              <a:prstGeom prst="line">
                <a:avLst/>
              </a:prstGeom>
              <a:noFill/>
              <a:ln w="19050">
                <a:solidFill>
                  <a:srgbClr val="000000"/>
                </a:solidFill>
                <a:round/>
                <a:headEnd/>
                <a:tailEnd/>
              </a:ln>
            </p:spPr>
            <p:txBody>
              <a:bodyPr/>
              <a:lstStyle/>
              <a:p>
                <a:endParaRPr lang="zh-CN" altLang="en-US"/>
              </a:p>
            </p:txBody>
          </p:sp>
          <p:sp>
            <p:nvSpPr>
              <p:cNvPr id="130171" name="Line 100"/>
              <p:cNvSpPr>
                <a:spLocks noChangeShapeType="1"/>
              </p:cNvSpPr>
              <p:nvPr/>
            </p:nvSpPr>
            <p:spPr bwMode="auto">
              <a:xfrm>
                <a:off x="4609" y="1833"/>
                <a:ext cx="158" cy="1"/>
              </a:xfrm>
              <a:prstGeom prst="line">
                <a:avLst/>
              </a:prstGeom>
              <a:noFill/>
              <a:ln w="19050">
                <a:solidFill>
                  <a:srgbClr val="000000"/>
                </a:solidFill>
                <a:round/>
                <a:headEnd/>
                <a:tailEnd/>
              </a:ln>
            </p:spPr>
            <p:txBody>
              <a:bodyPr/>
              <a:lstStyle/>
              <a:p>
                <a:endParaRPr lang="zh-CN" altLang="en-US"/>
              </a:p>
            </p:txBody>
          </p:sp>
          <p:sp>
            <p:nvSpPr>
              <p:cNvPr id="130172" name="Rectangle 101"/>
              <p:cNvSpPr>
                <a:spLocks noChangeArrowheads="1"/>
              </p:cNvSpPr>
              <p:nvPr/>
            </p:nvSpPr>
            <p:spPr bwMode="auto">
              <a:xfrm>
                <a:off x="4315" y="1794"/>
                <a:ext cx="294" cy="81"/>
              </a:xfrm>
              <a:prstGeom prst="rect">
                <a:avLst/>
              </a:prstGeom>
              <a:solidFill>
                <a:srgbClr val="FFFFFF"/>
              </a:solidFill>
              <a:ln w="19050">
                <a:solidFill>
                  <a:srgbClr val="000000"/>
                </a:solidFill>
                <a:miter lim="800000"/>
                <a:headEnd/>
                <a:tailEnd/>
              </a:ln>
            </p:spPr>
            <p:txBody>
              <a:bodyPr/>
              <a:lstStyle/>
              <a:p>
                <a:pPr algn="ctr"/>
                <a:endParaRPr lang="zh-CN" altLang="en-US"/>
              </a:p>
            </p:txBody>
          </p:sp>
          <p:sp>
            <p:nvSpPr>
              <p:cNvPr id="130173" name="Freeform 102"/>
              <p:cNvSpPr>
                <a:spLocks noChangeArrowheads="1"/>
              </p:cNvSpPr>
              <p:nvPr/>
            </p:nvSpPr>
            <p:spPr bwMode="auto">
              <a:xfrm>
                <a:off x="4767" y="1775"/>
                <a:ext cx="336" cy="58"/>
              </a:xfrm>
              <a:custGeom>
                <a:avLst/>
                <a:gdLst>
                  <a:gd name="T0" fmla="*/ 0 w 336"/>
                  <a:gd name="T1" fmla="*/ 58 h 58"/>
                  <a:gd name="T2" fmla="*/ 5 w 336"/>
                  <a:gd name="T3" fmla="*/ 36 h 58"/>
                  <a:gd name="T4" fmla="*/ 15 w 336"/>
                  <a:gd name="T5" fmla="*/ 16 h 58"/>
                  <a:gd name="T6" fmla="*/ 34 w 336"/>
                  <a:gd name="T7" fmla="*/ 5 h 58"/>
                  <a:gd name="T8" fmla="*/ 57 w 336"/>
                  <a:gd name="T9" fmla="*/ 0 h 58"/>
                  <a:gd name="T10" fmla="*/ 78 w 336"/>
                  <a:gd name="T11" fmla="*/ 5 h 58"/>
                  <a:gd name="T12" fmla="*/ 97 w 336"/>
                  <a:gd name="T13" fmla="*/ 16 h 58"/>
                  <a:gd name="T14" fmla="*/ 107 w 336"/>
                  <a:gd name="T15" fmla="*/ 36 h 58"/>
                  <a:gd name="T16" fmla="*/ 113 w 336"/>
                  <a:gd name="T17" fmla="*/ 58 h 58"/>
                  <a:gd name="T18" fmla="*/ 115 w 336"/>
                  <a:gd name="T19" fmla="*/ 36 h 58"/>
                  <a:gd name="T20" fmla="*/ 128 w 336"/>
                  <a:gd name="T21" fmla="*/ 16 h 58"/>
                  <a:gd name="T22" fmla="*/ 147 w 336"/>
                  <a:gd name="T23" fmla="*/ 5 h 58"/>
                  <a:gd name="T24" fmla="*/ 168 w 336"/>
                  <a:gd name="T25" fmla="*/ 0 h 58"/>
                  <a:gd name="T26" fmla="*/ 189 w 336"/>
                  <a:gd name="T27" fmla="*/ 5 h 58"/>
                  <a:gd name="T28" fmla="*/ 207 w 336"/>
                  <a:gd name="T29" fmla="*/ 16 h 58"/>
                  <a:gd name="T30" fmla="*/ 220 w 336"/>
                  <a:gd name="T31" fmla="*/ 36 h 58"/>
                  <a:gd name="T32" fmla="*/ 223 w 336"/>
                  <a:gd name="T33" fmla="*/ 58 h 58"/>
                  <a:gd name="T34" fmla="*/ 228 w 336"/>
                  <a:gd name="T35" fmla="*/ 36 h 58"/>
                  <a:gd name="T36" fmla="*/ 241 w 336"/>
                  <a:gd name="T37" fmla="*/ 16 h 58"/>
                  <a:gd name="T38" fmla="*/ 257 w 336"/>
                  <a:gd name="T39" fmla="*/ 5 h 58"/>
                  <a:gd name="T40" fmla="*/ 281 w 336"/>
                  <a:gd name="T41" fmla="*/ 0 h 58"/>
                  <a:gd name="T42" fmla="*/ 302 w 336"/>
                  <a:gd name="T43" fmla="*/ 5 h 58"/>
                  <a:gd name="T44" fmla="*/ 320 w 336"/>
                  <a:gd name="T45" fmla="*/ 16 h 58"/>
                  <a:gd name="T46" fmla="*/ 331 w 336"/>
                  <a:gd name="T47" fmla="*/ 36 h 58"/>
                  <a:gd name="T48" fmla="*/ 336 w 336"/>
                  <a:gd name="T49" fmla="*/ 58 h 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6"/>
                  <a:gd name="T76" fmla="*/ 0 h 58"/>
                  <a:gd name="T77" fmla="*/ 336 w 336"/>
                  <a:gd name="T78" fmla="*/ 58 h 5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6" h="58">
                    <a:moveTo>
                      <a:pt x="0" y="58"/>
                    </a:moveTo>
                    <a:lnTo>
                      <a:pt x="5" y="36"/>
                    </a:lnTo>
                    <a:lnTo>
                      <a:pt x="15" y="16"/>
                    </a:lnTo>
                    <a:lnTo>
                      <a:pt x="34" y="5"/>
                    </a:lnTo>
                    <a:lnTo>
                      <a:pt x="57" y="0"/>
                    </a:lnTo>
                    <a:lnTo>
                      <a:pt x="78" y="5"/>
                    </a:lnTo>
                    <a:lnTo>
                      <a:pt x="97" y="16"/>
                    </a:lnTo>
                    <a:lnTo>
                      <a:pt x="107" y="36"/>
                    </a:lnTo>
                    <a:lnTo>
                      <a:pt x="113" y="58"/>
                    </a:lnTo>
                    <a:lnTo>
                      <a:pt x="115" y="36"/>
                    </a:lnTo>
                    <a:lnTo>
                      <a:pt x="128" y="16"/>
                    </a:lnTo>
                    <a:lnTo>
                      <a:pt x="147" y="5"/>
                    </a:lnTo>
                    <a:lnTo>
                      <a:pt x="168" y="0"/>
                    </a:lnTo>
                    <a:lnTo>
                      <a:pt x="189" y="5"/>
                    </a:lnTo>
                    <a:lnTo>
                      <a:pt x="207" y="16"/>
                    </a:lnTo>
                    <a:lnTo>
                      <a:pt x="220" y="36"/>
                    </a:lnTo>
                    <a:lnTo>
                      <a:pt x="223" y="58"/>
                    </a:lnTo>
                    <a:lnTo>
                      <a:pt x="228" y="36"/>
                    </a:lnTo>
                    <a:lnTo>
                      <a:pt x="241" y="16"/>
                    </a:lnTo>
                    <a:lnTo>
                      <a:pt x="257" y="5"/>
                    </a:lnTo>
                    <a:lnTo>
                      <a:pt x="281" y="0"/>
                    </a:lnTo>
                    <a:lnTo>
                      <a:pt x="302" y="5"/>
                    </a:lnTo>
                    <a:lnTo>
                      <a:pt x="320" y="16"/>
                    </a:lnTo>
                    <a:lnTo>
                      <a:pt x="331" y="36"/>
                    </a:lnTo>
                    <a:lnTo>
                      <a:pt x="336" y="58"/>
                    </a:lnTo>
                  </a:path>
                </a:pathLst>
              </a:custGeom>
              <a:noFill/>
              <a:ln w="19050">
                <a:solidFill>
                  <a:srgbClr val="000000"/>
                </a:solidFill>
                <a:round/>
                <a:headEnd/>
                <a:tailEnd/>
              </a:ln>
            </p:spPr>
            <p:txBody>
              <a:bodyPr/>
              <a:lstStyle/>
              <a:p>
                <a:endParaRPr lang="zh-CN" altLang="en-US"/>
              </a:p>
            </p:txBody>
          </p:sp>
          <p:sp>
            <p:nvSpPr>
              <p:cNvPr id="130174" name="Line 103"/>
              <p:cNvSpPr>
                <a:spLocks noChangeShapeType="1"/>
              </p:cNvSpPr>
              <p:nvPr/>
            </p:nvSpPr>
            <p:spPr bwMode="auto">
              <a:xfrm flipH="1">
                <a:off x="4152" y="2071"/>
                <a:ext cx="163" cy="1"/>
              </a:xfrm>
              <a:prstGeom prst="line">
                <a:avLst/>
              </a:prstGeom>
              <a:noFill/>
              <a:ln w="19050">
                <a:solidFill>
                  <a:srgbClr val="000000"/>
                </a:solidFill>
                <a:round/>
                <a:headEnd/>
                <a:tailEnd/>
              </a:ln>
            </p:spPr>
            <p:txBody>
              <a:bodyPr/>
              <a:lstStyle/>
              <a:p>
                <a:endParaRPr lang="zh-CN" altLang="en-US"/>
              </a:p>
            </p:txBody>
          </p:sp>
          <p:sp>
            <p:nvSpPr>
              <p:cNvPr id="130175" name="Line 104"/>
              <p:cNvSpPr>
                <a:spLocks noChangeShapeType="1"/>
              </p:cNvSpPr>
              <p:nvPr/>
            </p:nvSpPr>
            <p:spPr bwMode="auto">
              <a:xfrm>
                <a:off x="4609" y="2071"/>
                <a:ext cx="158" cy="1"/>
              </a:xfrm>
              <a:prstGeom prst="line">
                <a:avLst/>
              </a:prstGeom>
              <a:noFill/>
              <a:ln w="19050">
                <a:solidFill>
                  <a:srgbClr val="000000"/>
                </a:solidFill>
                <a:round/>
                <a:headEnd/>
                <a:tailEnd/>
              </a:ln>
            </p:spPr>
            <p:txBody>
              <a:bodyPr/>
              <a:lstStyle/>
              <a:p>
                <a:endParaRPr lang="zh-CN" altLang="en-US"/>
              </a:p>
            </p:txBody>
          </p:sp>
          <p:sp>
            <p:nvSpPr>
              <p:cNvPr id="130176" name="Rectangle 105"/>
              <p:cNvSpPr>
                <a:spLocks noChangeArrowheads="1"/>
              </p:cNvSpPr>
              <p:nvPr/>
            </p:nvSpPr>
            <p:spPr bwMode="auto">
              <a:xfrm>
                <a:off x="4315" y="2032"/>
                <a:ext cx="294" cy="81"/>
              </a:xfrm>
              <a:prstGeom prst="rect">
                <a:avLst/>
              </a:prstGeom>
              <a:solidFill>
                <a:srgbClr val="FFFFFF"/>
              </a:solidFill>
              <a:ln w="19050">
                <a:solidFill>
                  <a:srgbClr val="000000"/>
                </a:solidFill>
                <a:miter lim="800000"/>
                <a:headEnd/>
                <a:tailEnd/>
              </a:ln>
            </p:spPr>
            <p:txBody>
              <a:bodyPr/>
              <a:lstStyle/>
              <a:p>
                <a:pPr algn="ctr"/>
                <a:endParaRPr lang="zh-CN" altLang="en-US"/>
              </a:p>
            </p:txBody>
          </p:sp>
          <p:sp>
            <p:nvSpPr>
              <p:cNvPr id="130177" name="Freeform 106"/>
              <p:cNvSpPr>
                <a:spLocks noChangeArrowheads="1"/>
              </p:cNvSpPr>
              <p:nvPr/>
            </p:nvSpPr>
            <p:spPr bwMode="auto">
              <a:xfrm>
                <a:off x="4767" y="2012"/>
                <a:ext cx="336" cy="59"/>
              </a:xfrm>
              <a:custGeom>
                <a:avLst/>
                <a:gdLst>
                  <a:gd name="T0" fmla="*/ 0 w 336"/>
                  <a:gd name="T1" fmla="*/ 59 h 59"/>
                  <a:gd name="T2" fmla="*/ 5 w 336"/>
                  <a:gd name="T3" fmla="*/ 37 h 59"/>
                  <a:gd name="T4" fmla="*/ 15 w 336"/>
                  <a:gd name="T5" fmla="*/ 17 h 59"/>
                  <a:gd name="T6" fmla="*/ 34 w 336"/>
                  <a:gd name="T7" fmla="*/ 6 h 59"/>
                  <a:gd name="T8" fmla="*/ 57 w 336"/>
                  <a:gd name="T9" fmla="*/ 0 h 59"/>
                  <a:gd name="T10" fmla="*/ 78 w 336"/>
                  <a:gd name="T11" fmla="*/ 6 h 59"/>
                  <a:gd name="T12" fmla="*/ 97 w 336"/>
                  <a:gd name="T13" fmla="*/ 17 h 59"/>
                  <a:gd name="T14" fmla="*/ 107 w 336"/>
                  <a:gd name="T15" fmla="*/ 37 h 59"/>
                  <a:gd name="T16" fmla="*/ 113 w 336"/>
                  <a:gd name="T17" fmla="*/ 59 h 59"/>
                  <a:gd name="T18" fmla="*/ 115 w 336"/>
                  <a:gd name="T19" fmla="*/ 37 h 59"/>
                  <a:gd name="T20" fmla="*/ 128 w 336"/>
                  <a:gd name="T21" fmla="*/ 17 h 59"/>
                  <a:gd name="T22" fmla="*/ 147 w 336"/>
                  <a:gd name="T23" fmla="*/ 6 h 59"/>
                  <a:gd name="T24" fmla="*/ 168 w 336"/>
                  <a:gd name="T25" fmla="*/ 0 h 59"/>
                  <a:gd name="T26" fmla="*/ 189 w 336"/>
                  <a:gd name="T27" fmla="*/ 6 h 59"/>
                  <a:gd name="T28" fmla="*/ 207 w 336"/>
                  <a:gd name="T29" fmla="*/ 17 h 59"/>
                  <a:gd name="T30" fmla="*/ 220 w 336"/>
                  <a:gd name="T31" fmla="*/ 37 h 59"/>
                  <a:gd name="T32" fmla="*/ 223 w 336"/>
                  <a:gd name="T33" fmla="*/ 59 h 59"/>
                  <a:gd name="T34" fmla="*/ 228 w 336"/>
                  <a:gd name="T35" fmla="*/ 37 h 59"/>
                  <a:gd name="T36" fmla="*/ 241 w 336"/>
                  <a:gd name="T37" fmla="*/ 17 h 59"/>
                  <a:gd name="T38" fmla="*/ 257 w 336"/>
                  <a:gd name="T39" fmla="*/ 6 h 59"/>
                  <a:gd name="T40" fmla="*/ 281 w 336"/>
                  <a:gd name="T41" fmla="*/ 0 h 59"/>
                  <a:gd name="T42" fmla="*/ 302 w 336"/>
                  <a:gd name="T43" fmla="*/ 6 h 59"/>
                  <a:gd name="T44" fmla="*/ 320 w 336"/>
                  <a:gd name="T45" fmla="*/ 17 h 59"/>
                  <a:gd name="T46" fmla="*/ 331 w 336"/>
                  <a:gd name="T47" fmla="*/ 37 h 59"/>
                  <a:gd name="T48" fmla="*/ 336 w 336"/>
                  <a:gd name="T49" fmla="*/ 59 h 5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6"/>
                  <a:gd name="T76" fmla="*/ 0 h 59"/>
                  <a:gd name="T77" fmla="*/ 336 w 336"/>
                  <a:gd name="T78" fmla="*/ 59 h 5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6" h="59">
                    <a:moveTo>
                      <a:pt x="0" y="59"/>
                    </a:moveTo>
                    <a:lnTo>
                      <a:pt x="5" y="37"/>
                    </a:lnTo>
                    <a:lnTo>
                      <a:pt x="15" y="17"/>
                    </a:lnTo>
                    <a:lnTo>
                      <a:pt x="34" y="6"/>
                    </a:lnTo>
                    <a:lnTo>
                      <a:pt x="57" y="0"/>
                    </a:lnTo>
                    <a:lnTo>
                      <a:pt x="78" y="6"/>
                    </a:lnTo>
                    <a:lnTo>
                      <a:pt x="97" y="17"/>
                    </a:lnTo>
                    <a:lnTo>
                      <a:pt x="107" y="37"/>
                    </a:lnTo>
                    <a:lnTo>
                      <a:pt x="113" y="59"/>
                    </a:lnTo>
                    <a:lnTo>
                      <a:pt x="115" y="37"/>
                    </a:lnTo>
                    <a:lnTo>
                      <a:pt x="128" y="17"/>
                    </a:lnTo>
                    <a:lnTo>
                      <a:pt x="147" y="6"/>
                    </a:lnTo>
                    <a:lnTo>
                      <a:pt x="168" y="0"/>
                    </a:lnTo>
                    <a:lnTo>
                      <a:pt x="189" y="6"/>
                    </a:lnTo>
                    <a:lnTo>
                      <a:pt x="207" y="17"/>
                    </a:lnTo>
                    <a:lnTo>
                      <a:pt x="220" y="37"/>
                    </a:lnTo>
                    <a:lnTo>
                      <a:pt x="223" y="59"/>
                    </a:lnTo>
                    <a:lnTo>
                      <a:pt x="228" y="37"/>
                    </a:lnTo>
                    <a:lnTo>
                      <a:pt x="241" y="17"/>
                    </a:lnTo>
                    <a:lnTo>
                      <a:pt x="257" y="6"/>
                    </a:lnTo>
                    <a:lnTo>
                      <a:pt x="281" y="0"/>
                    </a:lnTo>
                    <a:lnTo>
                      <a:pt x="302" y="6"/>
                    </a:lnTo>
                    <a:lnTo>
                      <a:pt x="320" y="17"/>
                    </a:lnTo>
                    <a:lnTo>
                      <a:pt x="331" y="37"/>
                    </a:lnTo>
                    <a:lnTo>
                      <a:pt x="336" y="59"/>
                    </a:lnTo>
                  </a:path>
                </a:pathLst>
              </a:custGeom>
              <a:noFill/>
              <a:ln w="19050">
                <a:solidFill>
                  <a:srgbClr val="000000"/>
                </a:solidFill>
                <a:round/>
                <a:headEnd/>
                <a:tailEnd/>
              </a:ln>
            </p:spPr>
            <p:txBody>
              <a:bodyPr/>
              <a:lstStyle/>
              <a:p>
                <a:endParaRPr lang="zh-CN" altLang="en-US"/>
              </a:p>
            </p:txBody>
          </p:sp>
          <p:sp>
            <p:nvSpPr>
              <p:cNvPr id="130178" name="Line 107"/>
              <p:cNvSpPr>
                <a:spLocks noChangeShapeType="1"/>
              </p:cNvSpPr>
              <p:nvPr/>
            </p:nvSpPr>
            <p:spPr bwMode="auto">
              <a:xfrm flipH="1">
                <a:off x="4152" y="2312"/>
                <a:ext cx="163" cy="1"/>
              </a:xfrm>
              <a:prstGeom prst="line">
                <a:avLst/>
              </a:prstGeom>
              <a:noFill/>
              <a:ln w="19050">
                <a:solidFill>
                  <a:srgbClr val="000000"/>
                </a:solidFill>
                <a:round/>
                <a:headEnd/>
                <a:tailEnd/>
              </a:ln>
            </p:spPr>
            <p:txBody>
              <a:bodyPr/>
              <a:lstStyle/>
              <a:p>
                <a:endParaRPr lang="zh-CN" altLang="en-US"/>
              </a:p>
            </p:txBody>
          </p:sp>
          <p:sp>
            <p:nvSpPr>
              <p:cNvPr id="130179" name="Line 108"/>
              <p:cNvSpPr>
                <a:spLocks noChangeShapeType="1"/>
              </p:cNvSpPr>
              <p:nvPr/>
            </p:nvSpPr>
            <p:spPr bwMode="auto">
              <a:xfrm>
                <a:off x="4609" y="2312"/>
                <a:ext cx="158" cy="1"/>
              </a:xfrm>
              <a:prstGeom prst="line">
                <a:avLst/>
              </a:prstGeom>
              <a:noFill/>
              <a:ln w="19050">
                <a:solidFill>
                  <a:srgbClr val="000000"/>
                </a:solidFill>
                <a:round/>
                <a:headEnd/>
                <a:tailEnd/>
              </a:ln>
            </p:spPr>
            <p:txBody>
              <a:bodyPr/>
              <a:lstStyle/>
              <a:p>
                <a:endParaRPr lang="zh-CN" altLang="en-US"/>
              </a:p>
            </p:txBody>
          </p:sp>
          <p:sp>
            <p:nvSpPr>
              <p:cNvPr id="130180" name="Rectangle 109"/>
              <p:cNvSpPr>
                <a:spLocks noChangeArrowheads="1"/>
              </p:cNvSpPr>
              <p:nvPr/>
            </p:nvSpPr>
            <p:spPr bwMode="auto">
              <a:xfrm>
                <a:off x="4315" y="2270"/>
                <a:ext cx="294" cy="81"/>
              </a:xfrm>
              <a:prstGeom prst="rect">
                <a:avLst/>
              </a:prstGeom>
              <a:solidFill>
                <a:srgbClr val="FFFFFF"/>
              </a:solidFill>
              <a:ln w="19050">
                <a:solidFill>
                  <a:srgbClr val="000000"/>
                </a:solidFill>
                <a:miter lim="800000"/>
                <a:headEnd/>
                <a:tailEnd/>
              </a:ln>
            </p:spPr>
            <p:txBody>
              <a:bodyPr/>
              <a:lstStyle/>
              <a:p>
                <a:pPr algn="ctr"/>
                <a:endParaRPr lang="zh-CN" altLang="en-US"/>
              </a:p>
            </p:txBody>
          </p:sp>
          <p:sp>
            <p:nvSpPr>
              <p:cNvPr id="130181" name="Freeform 110"/>
              <p:cNvSpPr>
                <a:spLocks noChangeArrowheads="1"/>
              </p:cNvSpPr>
              <p:nvPr/>
            </p:nvSpPr>
            <p:spPr bwMode="auto">
              <a:xfrm>
                <a:off x="4767" y="2250"/>
                <a:ext cx="336" cy="62"/>
              </a:xfrm>
              <a:custGeom>
                <a:avLst/>
                <a:gdLst>
                  <a:gd name="T0" fmla="*/ 0 w 336"/>
                  <a:gd name="T1" fmla="*/ 62 h 62"/>
                  <a:gd name="T2" fmla="*/ 5 w 336"/>
                  <a:gd name="T3" fmla="*/ 37 h 62"/>
                  <a:gd name="T4" fmla="*/ 15 w 336"/>
                  <a:gd name="T5" fmla="*/ 17 h 62"/>
                  <a:gd name="T6" fmla="*/ 34 w 336"/>
                  <a:gd name="T7" fmla="*/ 6 h 62"/>
                  <a:gd name="T8" fmla="*/ 57 w 336"/>
                  <a:gd name="T9" fmla="*/ 0 h 62"/>
                  <a:gd name="T10" fmla="*/ 78 w 336"/>
                  <a:gd name="T11" fmla="*/ 6 h 62"/>
                  <a:gd name="T12" fmla="*/ 97 w 336"/>
                  <a:gd name="T13" fmla="*/ 17 h 62"/>
                  <a:gd name="T14" fmla="*/ 107 w 336"/>
                  <a:gd name="T15" fmla="*/ 37 h 62"/>
                  <a:gd name="T16" fmla="*/ 113 w 336"/>
                  <a:gd name="T17" fmla="*/ 62 h 62"/>
                  <a:gd name="T18" fmla="*/ 115 w 336"/>
                  <a:gd name="T19" fmla="*/ 37 h 62"/>
                  <a:gd name="T20" fmla="*/ 128 w 336"/>
                  <a:gd name="T21" fmla="*/ 20 h 62"/>
                  <a:gd name="T22" fmla="*/ 147 w 336"/>
                  <a:gd name="T23" fmla="*/ 6 h 62"/>
                  <a:gd name="T24" fmla="*/ 168 w 336"/>
                  <a:gd name="T25" fmla="*/ 0 h 62"/>
                  <a:gd name="T26" fmla="*/ 189 w 336"/>
                  <a:gd name="T27" fmla="*/ 6 h 62"/>
                  <a:gd name="T28" fmla="*/ 207 w 336"/>
                  <a:gd name="T29" fmla="*/ 20 h 62"/>
                  <a:gd name="T30" fmla="*/ 220 w 336"/>
                  <a:gd name="T31" fmla="*/ 37 h 62"/>
                  <a:gd name="T32" fmla="*/ 223 w 336"/>
                  <a:gd name="T33" fmla="*/ 62 h 62"/>
                  <a:gd name="T34" fmla="*/ 228 w 336"/>
                  <a:gd name="T35" fmla="*/ 37 h 62"/>
                  <a:gd name="T36" fmla="*/ 241 w 336"/>
                  <a:gd name="T37" fmla="*/ 17 h 62"/>
                  <a:gd name="T38" fmla="*/ 257 w 336"/>
                  <a:gd name="T39" fmla="*/ 6 h 62"/>
                  <a:gd name="T40" fmla="*/ 281 w 336"/>
                  <a:gd name="T41" fmla="*/ 0 h 62"/>
                  <a:gd name="T42" fmla="*/ 302 w 336"/>
                  <a:gd name="T43" fmla="*/ 6 h 62"/>
                  <a:gd name="T44" fmla="*/ 320 w 336"/>
                  <a:gd name="T45" fmla="*/ 17 h 62"/>
                  <a:gd name="T46" fmla="*/ 331 w 336"/>
                  <a:gd name="T47" fmla="*/ 37 h 62"/>
                  <a:gd name="T48" fmla="*/ 336 w 336"/>
                  <a:gd name="T49" fmla="*/ 62 h 6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6"/>
                  <a:gd name="T76" fmla="*/ 0 h 62"/>
                  <a:gd name="T77" fmla="*/ 336 w 336"/>
                  <a:gd name="T78" fmla="*/ 62 h 6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6" h="62">
                    <a:moveTo>
                      <a:pt x="0" y="62"/>
                    </a:moveTo>
                    <a:lnTo>
                      <a:pt x="5" y="37"/>
                    </a:lnTo>
                    <a:lnTo>
                      <a:pt x="15" y="17"/>
                    </a:lnTo>
                    <a:lnTo>
                      <a:pt x="34" y="6"/>
                    </a:lnTo>
                    <a:lnTo>
                      <a:pt x="57" y="0"/>
                    </a:lnTo>
                    <a:lnTo>
                      <a:pt x="78" y="6"/>
                    </a:lnTo>
                    <a:lnTo>
                      <a:pt x="97" y="17"/>
                    </a:lnTo>
                    <a:lnTo>
                      <a:pt x="107" y="37"/>
                    </a:lnTo>
                    <a:lnTo>
                      <a:pt x="113" y="62"/>
                    </a:lnTo>
                    <a:lnTo>
                      <a:pt x="115" y="37"/>
                    </a:lnTo>
                    <a:lnTo>
                      <a:pt x="128" y="20"/>
                    </a:lnTo>
                    <a:lnTo>
                      <a:pt x="147" y="6"/>
                    </a:lnTo>
                    <a:lnTo>
                      <a:pt x="168" y="0"/>
                    </a:lnTo>
                    <a:lnTo>
                      <a:pt x="189" y="6"/>
                    </a:lnTo>
                    <a:lnTo>
                      <a:pt x="207" y="20"/>
                    </a:lnTo>
                    <a:lnTo>
                      <a:pt x="220" y="37"/>
                    </a:lnTo>
                    <a:lnTo>
                      <a:pt x="223" y="62"/>
                    </a:lnTo>
                    <a:lnTo>
                      <a:pt x="228" y="37"/>
                    </a:lnTo>
                    <a:lnTo>
                      <a:pt x="241" y="17"/>
                    </a:lnTo>
                    <a:lnTo>
                      <a:pt x="257" y="6"/>
                    </a:lnTo>
                    <a:lnTo>
                      <a:pt x="281" y="0"/>
                    </a:lnTo>
                    <a:lnTo>
                      <a:pt x="302" y="6"/>
                    </a:lnTo>
                    <a:lnTo>
                      <a:pt x="320" y="17"/>
                    </a:lnTo>
                    <a:lnTo>
                      <a:pt x="331" y="37"/>
                    </a:lnTo>
                    <a:lnTo>
                      <a:pt x="336" y="62"/>
                    </a:lnTo>
                  </a:path>
                </a:pathLst>
              </a:custGeom>
              <a:noFill/>
              <a:ln w="19050">
                <a:solidFill>
                  <a:srgbClr val="000000"/>
                </a:solidFill>
                <a:round/>
                <a:headEnd/>
                <a:tailEnd/>
              </a:ln>
            </p:spPr>
            <p:txBody>
              <a:bodyPr/>
              <a:lstStyle/>
              <a:p>
                <a:endParaRPr lang="zh-CN" altLang="en-US"/>
              </a:p>
            </p:txBody>
          </p:sp>
          <p:sp>
            <p:nvSpPr>
              <p:cNvPr id="130182" name="Line 111"/>
              <p:cNvSpPr>
                <a:spLocks noChangeShapeType="1"/>
              </p:cNvSpPr>
              <p:nvPr/>
            </p:nvSpPr>
            <p:spPr bwMode="auto">
              <a:xfrm>
                <a:off x="2255" y="1775"/>
                <a:ext cx="1" cy="596"/>
              </a:xfrm>
              <a:prstGeom prst="line">
                <a:avLst/>
              </a:prstGeom>
              <a:noFill/>
              <a:ln w="19050">
                <a:solidFill>
                  <a:srgbClr val="000000"/>
                </a:solidFill>
                <a:round/>
                <a:headEnd/>
                <a:tailEnd/>
              </a:ln>
            </p:spPr>
            <p:txBody>
              <a:bodyPr/>
              <a:lstStyle/>
              <a:p>
                <a:endParaRPr lang="zh-CN" altLang="en-US"/>
              </a:p>
            </p:txBody>
          </p:sp>
          <p:sp>
            <p:nvSpPr>
              <p:cNvPr id="130183" name="Line 112"/>
              <p:cNvSpPr>
                <a:spLocks noChangeShapeType="1"/>
              </p:cNvSpPr>
              <p:nvPr/>
            </p:nvSpPr>
            <p:spPr bwMode="auto">
              <a:xfrm>
                <a:off x="3035" y="1775"/>
                <a:ext cx="1" cy="596"/>
              </a:xfrm>
              <a:prstGeom prst="line">
                <a:avLst/>
              </a:prstGeom>
              <a:noFill/>
              <a:ln w="19050">
                <a:solidFill>
                  <a:srgbClr val="000000"/>
                </a:solidFill>
                <a:round/>
                <a:headEnd/>
                <a:tailEnd/>
              </a:ln>
            </p:spPr>
            <p:txBody>
              <a:bodyPr/>
              <a:lstStyle/>
              <a:p>
                <a:endParaRPr lang="zh-CN" altLang="en-US"/>
              </a:p>
            </p:txBody>
          </p:sp>
          <p:sp>
            <p:nvSpPr>
              <p:cNvPr id="130184" name="Line 113"/>
              <p:cNvSpPr>
                <a:spLocks noChangeShapeType="1"/>
              </p:cNvSpPr>
              <p:nvPr/>
            </p:nvSpPr>
            <p:spPr bwMode="auto">
              <a:xfrm>
                <a:off x="3818" y="1775"/>
                <a:ext cx="1" cy="596"/>
              </a:xfrm>
              <a:prstGeom prst="line">
                <a:avLst/>
              </a:prstGeom>
              <a:noFill/>
              <a:ln w="19050">
                <a:solidFill>
                  <a:srgbClr val="000000"/>
                </a:solidFill>
                <a:round/>
                <a:headEnd/>
                <a:tailEnd/>
              </a:ln>
            </p:spPr>
            <p:txBody>
              <a:bodyPr/>
              <a:lstStyle/>
              <a:p>
                <a:endParaRPr lang="zh-CN" altLang="en-US"/>
              </a:p>
            </p:txBody>
          </p:sp>
          <p:sp>
            <p:nvSpPr>
              <p:cNvPr id="130185" name="Line 114"/>
              <p:cNvSpPr>
                <a:spLocks noChangeShapeType="1"/>
              </p:cNvSpPr>
              <p:nvPr/>
            </p:nvSpPr>
            <p:spPr bwMode="auto">
              <a:xfrm flipH="1">
                <a:off x="2255" y="1833"/>
                <a:ext cx="1897" cy="1"/>
              </a:xfrm>
              <a:prstGeom prst="line">
                <a:avLst/>
              </a:prstGeom>
              <a:noFill/>
              <a:ln w="19050">
                <a:solidFill>
                  <a:srgbClr val="000000"/>
                </a:solidFill>
                <a:round/>
                <a:headEnd/>
                <a:tailEnd/>
              </a:ln>
            </p:spPr>
            <p:txBody>
              <a:bodyPr/>
              <a:lstStyle/>
              <a:p>
                <a:endParaRPr lang="zh-CN" altLang="en-US"/>
              </a:p>
            </p:txBody>
          </p:sp>
          <p:sp>
            <p:nvSpPr>
              <p:cNvPr id="130186" name="Line 115"/>
              <p:cNvSpPr>
                <a:spLocks noChangeShapeType="1"/>
              </p:cNvSpPr>
              <p:nvPr/>
            </p:nvSpPr>
            <p:spPr bwMode="auto">
              <a:xfrm>
                <a:off x="3035" y="2071"/>
                <a:ext cx="1117" cy="1"/>
              </a:xfrm>
              <a:prstGeom prst="line">
                <a:avLst/>
              </a:prstGeom>
              <a:noFill/>
              <a:ln w="19050">
                <a:solidFill>
                  <a:srgbClr val="000000"/>
                </a:solidFill>
                <a:round/>
                <a:headEnd/>
                <a:tailEnd/>
              </a:ln>
            </p:spPr>
            <p:txBody>
              <a:bodyPr/>
              <a:lstStyle/>
              <a:p>
                <a:endParaRPr lang="zh-CN" altLang="en-US"/>
              </a:p>
            </p:txBody>
          </p:sp>
          <p:sp>
            <p:nvSpPr>
              <p:cNvPr id="130187" name="Line 116"/>
              <p:cNvSpPr>
                <a:spLocks noChangeShapeType="1"/>
              </p:cNvSpPr>
              <p:nvPr/>
            </p:nvSpPr>
            <p:spPr bwMode="auto">
              <a:xfrm flipH="1">
                <a:off x="3818" y="2312"/>
                <a:ext cx="334" cy="1"/>
              </a:xfrm>
              <a:prstGeom prst="line">
                <a:avLst/>
              </a:prstGeom>
              <a:noFill/>
              <a:ln w="19050">
                <a:solidFill>
                  <a:srgbClr val="000000"/>
                </a:solidFill>
                <a:round/>
                <a:headEnd/>
                <a:tailEnd/>
              </a:ln>
            </p:spPr>
            <p:txBody>
              <a:bodyPr/>
              <a:lstStyle/>
              <a:p>
                <a:endParaRPr lang="zh-CN" altLang="en-US"/>
              </a:p>
            </p:txBody>
          </p:sp>
          <p:sp>
            <p:nvSpPr>
              <p:cNvPr id="130188" name="Line 117"/>
              <p:cNvSpPr>
                <a:spLocks noChangeShapeType="1"/>
              </p:cNvSpPr>
              <p:nvPr/>
            </p:nvSpPr>
            <p:spPr bwMode="auto">
              <a:xfrm flipH="1">
                <a:off x="3818" y="2371"/>
                <a:ext cx="223" cy="1"/>
              </a:xfrm>
              <a:prstGeom prst="line">
                <a:avLst/>
              </a:prstGeom>
              <a:noFill/>
              <a:ln w="19050">
                <a:solidFill>
                  <a:srgbClr val="000000"/>
                </a:solidFill>
                <a:round/>
                <a:headEnd/>
                <a:tailEnd/>
              </a:ln>
            </p:spPr>
            <p:txBody>
              <a:bodyPr/>
              <a:lstStyle/>
              <a:p>
                <a:endParaRPr lang="zh-CN" altLang="en-US"/>
              </a:p>
            </p:txBody>
          </p:sp>
          <p:sp>
            <p:nvSpPr>
              <p:cNvPr id="130189" name="Line 118"/>
              <p:cNvSpPr>
                <a:spLocks noChangeShapeType="1"/>
              </p:cNvSpPr>
              <p:nvPr/>
            </p:nvSpPr>
            <p:spPr bwMode="auto">
              <a:xfrm flipH="1">
                <a:off x="3035" y="2371"/>
                <a:ext cx="223" cy="1"/>
              </a:xfrm>
              <a:prstGeom prst="line">
                <a:avLst/>
              </a:prstGeom>
              <a:noFill/>
              <a:ln w="19050">
                <a:solidFill>
                  <a:srgbClr val="000000"/>
                </a:solidFill>
                <a:round/>
                <a:headEnd/>
                <a:tailEnd/>
              </a:ln>
            </p:spPr>
            <p:txBody>
              <a:bodyPr/>
              <a:lstStyle/>
              <a:p>
                <a:endParaRPr lang="zh-CN" altLang="en-US"/>
              </a:p>
            </p:txBody>
          </p:sp>
          <p:sp>
            <p:nvSpPr>
              <p:cNvPr id="130190" name="Line 119"/>
              <p:cNvSpPr>
                <a:spLocks noChangeShapeType="1"/>
              </p:cNvSpPr>
              <p:nvPr/>
            </p:nvSpPr>
            <p:spPr bwMode="auto">
              <a:xfrm flipH="1">
                <a:off x="2255" y="2371"/>
                <a:ext cx="223" cy="1"/>
              </a:xfrm>
              <a:prstGeom prst="line">
                <a:avLst/>
              </a:prstGeom>
              <a:noFill/>
              <a:ln w="19050">
                <a:solidFill>
                  <a:srgbClr val="000000"/>
                </a:solidFill>
                <a:round/>
                <a:headEnd/>
                <a:tailEnd/>
              </a:ln>
            </p:spPr>
            <p:txBody>
              <a:bodyPr/>
              <a:lstStyle/>
              <a:p>
                <a:endParaRPr lang="zh-CN" altLang="en-US"/>
              </a:p>
            </p:txBody>
          </p:sp>
          <p:sp>
            <p:nvSpPr>
              <p:cNvPr id="130191" name="Line 120"/>
              <p:cNvSpPr>
                <a:spLocks noChangeShapeType="1"/>
              </p:cNvSpPr>
              <p:nvPr/>
            </p:nvSpPr>
            <p:spPr bwMode="auto">
              <a:xfrm flipV="1">
                <a:off x="2255" y="2846"/>
                <a:ext cx="1" cy="59"/>
              </a:xfrm>
              <a:prstGeom prst="line">
                <a:avLst/>
              </a:prstGeom>
              <a:noFill/>
              <a:ln w="19050">
                <a:solidFill>
                  <a:srgbClr val="000000"/>
                </a:solidFill>
                <a:round/>
                <a:headEnd/>
                <a:tailEnd/>
              </a:ln>
            </p:spPr>
            <p:txBody>
              <a:bodyPr/>
              <a:lstStyle/>
              <a:p>
                <a:endParaRPr lang="zh-CN" altLang="en-US"/>
              </a:p>
            </p:txBody>
          </p:sp>
          <p:sp>
            <p:nvSpPr>
              <p:cNvPr id="130192" name="Line 121"/>
              <p:cNvSpPr>
                <a:spLocks noChangeShapeType="1"/>
              </p:cNvSpPr>
              <p:nvPr/>
            </p:nvSpPr>
            <p:spPr bwMode="auto">
              <a:xfrm flipV="1">
                <a:off x="2478" y="2846"/>
                <a:ext cx="1" cy="59"/>
              </a:xfrm>
              <a:prstGeom prst="line">
                <a:avLst/>
              </a:prstGeom>
              <a:noFill/>
              <a:ln w="19050">
                <a:solidFill>
                  <a:srgbClr val="000000"/>
                </a:solidFill>
                <a:round/>
                <a:headEnd/>
                <a:tailEnd/>
              </a:ln>
            </p:spPr>
            <p:txBody>
              <a:bodyPr/>
              <a:lstStyle/>
              <a:p>
                <a:endParaRPr lang="zh-CN" altLang="en-US"/>
              </a:p>
            </p:txBody>
          </p:sp>
          <p:sp>
            <p:nvSpPr>
              <p:cNvPr id="130193" name="Line 122"/>
              <p:cNvSpPr>
                <a:spLocks noChangeShapeType="1"/>
              </p:cNvSpPr>
              <p:nvPr/>
            </p:nvSpPr>
            <p:spPr bwMode="auto">
              <a:xfrm flipV="1">
                <a:off x="3035" y="2846"/>
                <a:ext cx="1" cy="59"/>
              </a:xfrm>
              <a:prstGeom prst="line">
                <a:avLst/>
              </a:prstGeom>
              <a:noFill/>
              <a:ln w="19050">
                <a:solidFill>
                  <a:srgbClr val="000000"/>
                </a:solidFill>
                <a:round/>
                <a:headEnd/>
                <a:tailEnd/>
              </a:ln>
            </p:spPr>
            <p:txBody>
              <a:bodyPr/>
              <a:lstStyle/>
              <a:p>
                <a:endParaRPr lang="zh-CN" altLang="en-US"/>
              </a:p>
            </p:txBody>
          </p:sp>
          <p:sp>
            <p:nvSpPr>
              <p:cNvPr id="130194" name="Line 123"/>
              <p:cNvSpPr>
                <a:spLocks noChangeShapeType="1"/>
              </p:cNvSpPr>
              <p:nvPr/>
            </p:nvSpPr>
            <p:spPr bwMode="auto">
              <a:xfrm flipV="1">
                <a:off x="3818" y="2846"/>
                <a:ext cx="1" cy="59"/>
              </a:xfrm>
              <a:prstGeom prst="line">
                <a:avLst/>
              </a:prstGeom>
              <a:noFill/>
              <a:ln w="19050">
                <a:solidFill>
                  <a:srgbClr val="000000"/>
                </a:solidFill>
                <a:round/>
                <a:headEnd/>
                <a:tailEnd/>
              </a:ln>
            </p:spPr>
            <p:txBody>
              <a:bodyPr/>
              <a:lstStyle/>
              <a:p>
                <a:endParaRPr lang="zh-CN" altLang="en-US"/>
              </a:p>
            </p:txBody>
          </p:sp>
          <p:sp>
            <p:nvSpPr>
              <p:cNvPr id="130195" name="Line 124"/>
              <p:cNvSpPr>
                <a:spLocks noChangeShapeType="1"/>
              </p:cNvSpPr>
              <p:nvPr/>
            </p:nvSpPr>
            <p:spPr bwMode="auto">
              <a:xfrm flipV="1">
                <a:off x="4041" y="2846"/>
                <a:ext cx="1" cy="59"/>
              </a:xfrm>
              <a:prstGeom prst="line">
                <a:avLst/>
              </a:prstGeom>
              <a:noFill/>
              <a:ln w="19050">
                <a:solidFill>
                  <a:srgbClr val="000000"/>
                </a:solidFill>
                <a:round/>
                <a:headEnd/>
                <a:tailEnd/>
              </a:ln>
            </p:spPr>
            <p:txBody>
              <a:bodyPr/>
              <a:lstStyle/>
              <a:p>
                <a:endParaRPr lang="zh-CN" altLang="en-US"/>
              </a:p>
            </p:txBody>
          </p:sp>
          <p:sp>
            <p:nvSpPr>
              <p:cNvPr id="130196" name="Line 125"/>
              <p:cNvSpPr>
                <a:spLocks noChangeShapeType="1"/>
              </p:cNvSpPr>
              <p:nvPr/>
            </p:nvSpPr>
            <p:spPr bwMode="auto">
              <a:xfrm flipH="1">
                <a:off x="3818" y="1775"/>
                <a:ext cx="223" cy="1"/>
              </a:xfrm>
              <a:prstGeom prst="line">
                <a:avLst/>
              </a:prstGeom>
              <a:noFill/>
              <a:ln w="19050">
                <a:solidFill>
                  <a:srgbClr val="000000"/>
                </a:solidFill>
                <a:round/>
                <a:headEnd/>
                <a:tailEnd/>
              </a:ln>
            </p:spPr>
            <p:txBody>
              <a:bodyPr/>
              <a:lstStyle/>
              <a:p>
                <a:endParaRPr lang="zh-CN" altLang="en-US"/>
              </a:p>
            </p:txBody>
          </p:sp>
          <p:sp>
            <p:nvSpPr>
              <p:cNvPr id="130197" name="Line 126"/>
              <p:cNvSpPr>
                <a:spLocks noChangeShapeType="1"/>
              </p:cNvSpPr>
              <p:nvPr/>
            </p:nvSpPr>
            <p:spPr bwMode="auto">
              <a:xfrm flipH="1">
                <a:off x="3035" y="1775"/>
                <a:ext cx="223" cy="1"/>
              </a:xfrm>
              <a:prstGeom prst="line">
                <a:avLst/>
              </a:prstGeom>
              <a:noFill/>
              <a:ln w="19050">
                <a:solidFill>
                  <a:srgbClr val="000000"/>
                </a:solidFill>
                <a:round/>
                <a:headEnd/>
                <a:tailEnd/>
              </a:ln>
            </p:spPr>
            <p:txBody>
              <a:bodyPr/>
              <a:lstStyle/>
              <a:p>
                <a:endParaRPr lang="zh-CN" altLang="en-US"/>
              </a:p>
            </p:txBody>
          </p:sp>
          <p:sp>
            <p:nvSpPr>
              <p:cNvPr id="130198" name="Line 127"/>
              <p:cNvSpPr>
                <a:spLocks noChangeShapeType="1"/>
              </p:cNvSpPr>
              <p:nvPr/>
            </p:nvSpPr>
            <p:spPr bwMode="auto">
              <a:xfrm flipH="1">
                <a:off x="2255" y="1775"/>
                <a:ext cx="223" cy="1"/>
              </a:xfrm>
              <a:prstGeom prst="line">
                <a:avLst/>
              </a:prstGeom>
              <a:noFill/>
              <a:ln w="19050">
                <a:solidFill>
                  <a:srgbClr val="000000"/>
                </a:solidFill>
                <a:round/>
                <a:headEnd/>
                <a:tailEnd/>
              </a:ln>
            </p:spPr>
            <p:txBody>
              <a:bodyPr/>
              <a:lstStyle/>
              <a:p>
                <a:endParaRPr lang="zh-CN" altLang="en-US"/>
              </a:p>
            </p:txBody>
          </p:sp>
          <p:sp>
            <p:nvSpPr>
              <p:cNvPr id="130199" name="Line 128"/>
              <p:cNvSpPr>
                <a:spLocks noChangeShapeType="1"/>
              </p:cNvSpPr>
              <p:nvPr/>
            </p:nvSpPr>
            <p:spPr bwMode="auto">
              <a:xfrm flipV="1">
                <a:off x="2255" y="1181"/>
                <a:ext cx="1" cy="118"/>
              </a:xfrm>
              <a:prstGeom prst="line">
                <a:avLst/>
              </a:prstGeom>
              <a:noFill/>
              <a:ln w="19050">
                <a:solidFill>
                  <a:srgbClr val="000000"/>
                </a:solidFill>
                <a:round/>
                <a:headEnd/>
                <a:tailEnd/>
              </a:ln>
            </p:spPr>
            <p:txBody>
              <a:bodyPr/>
              <a:lstStyle/>
              <a:p>
                <a:endParaRPr lang="zh-CN" altLang="en-US"/>
              </a:p>
            </p:txBody>
          </p:sp>
          <p:sp>
            <p:nvSpPr>
              <p:cNvPr id="130200" name="Line 129"/>
              <p:cNvSpPr>
                <a:spLocks noChangeShapeType="1"/>
              </p:cNvSpPr>
              <p:nvPr/>
            </p:nvSpPr>
            <p:spPr bwMode="auto">
              <a:xfrm flipH="1">
                <a:off x="2310" y="1181"/>
                <a:ext cx="278" cy="1"/>
              </a:xfrm>
              <a:prstGeom prst="line">
                <a:avLst/>
              </a:prstGeom>
              <a:noFill/>
              <a:ln w="19050">
                <a:solidFill>
                  <a:srgbClr val="000000"/>
                </a:solidFill>
                <a:round/>
                <a:headEnd/>
                <a:tailEnd/>
              </a:ln>
            </p:spPr>
            <p:txBody>
              <a:bodyPr/>
              <a:lstStyle/>
              <a:p>
                <a:endParaRPr lang="zh-CN" altLang="en-US"/>
              </a:p>
            </p:txBody>
          </p:sp>
          <p:sp>
            <p:nvSpPr>
              <p:cNvPr id="130201" name="Line 130"/>
              <p:cNvSpPr>
                <a:spLocks noChangeShapeType="1"/>
              </p:cNvSpPr>
              <p:nvPr/>
            </p:nvSpPr>
            <p:spPr bwMode="auto">
              <a:xfrm flipV="1">
                <a:off x="2478" y="1181"/>
                <a:ext cx="1" cy="118"/>
              </a:xfrm>
              <a:prstGeom prst="line">
                <a:avLst/>
              </a:prstGeom>
              <a:noFill/>
              <a:ln w="19050">
                <a:solidFill>
                  <a:srgbClr val="000000"/>
                </a:solidFill>
                <a:round/>
                <a:headEnd/>
                <a:tailEnd/>
              </a:ln>
            </p:spPr>
            <p:txBody>
              <a:bodyPr/>
              <a:lstStyle/>
              <a:p>
                <a:endParaRPr lang="zh-CN" altLang="en-US"/>
              </a:p>
            </p:txBody>
          </p:sp>
          <p:sp>
            <p:nvSpPr>
              <p:cNvPr id="130202" name="Line 131"/>
              <p:cNvSpPr>
                <a:spLocks noChangeShapeType="1"/>
              </p:cNvSpPr>
              <p:nvPr/>
            </p:nvSpPr>
            <p:spPr bwMode="auto">
              <a:xfrm flipV="1">
                <a:off x="3035" y="1181"/>
                <a:ext cx="1" cy="118"/>
              </a:xfrm>
              <a:prstGeom prst="line">
                <a:avLst/>
              </a:prstGeom>
              <a:noFill/>
              <a:ln w="19050">
                <a:solidFill>
                  <a:srgbClr val="000000"/>
                </a:solidFill>
                <a:round/>
                <a:headEnd/>
                <a:tailEnd/>
              </a:ln>
            </p:spPr>
            <p:txBody>
              <a:bodyPr/>
              <a:lstStyle/>
              <a:p>
                <a:endParaRPr lang="zh-CN" altLang="en-US"/>
              </a:p>
            </p:txBody>
          </p:sp>
          <p:sp>
            <p:nvSpPr>
              <p:cNvPr id="130203" name="Line 132"/>
              <p:cNvSpPr>
                <a:spLocks noChangeShapeType="1"/>
              </p:cNvSpPr>
              <p:nvPr/>
            </p:nvSpPr>
            <p:spPr bwMode="auto">
              <a:xfrm flipV="1">
                <a:off x="3252" y="1181"/>
                <a:ext cx="1" cy="118"/>
              </a:xfrm>
              <a:prstGeom prst="line">
                <a:avLst/>
              </a:prstGeom>
              <a:noFill/>
              <a:ln w="19050">
                <a:solidFill>
                  <a:srgbClr val="000000"/>
                </a:solidFill>
                <a:round/>
                <a:headEnd/>
                <a:tailEnd/>
              </a:ln>
            </p:spPr>
            <p:txBody>
              <a:bodyPr/>
              <a:lstStyle/>
              <a:p>
                <a:endParaRPr lang="zh-CN" altLang="en-US"/>
              </a:p>
            </p:txBody>
          </p:sp>
          <p:sp>
            <p:nvSpPr>
              <p:cNvPr id="130204" name="Line 133"/>
              <p:cNvSpPr>
                <a:spLocks noChangeShapeType="1"/>
              </p:cNvSpPr>
              <p:nvPr/>
            </p:nvSpPr>
            <p:spPr bwMode="auto">
              <a:xfrm flipV="1">
                <a:off x="3818" y="1181"/>
                <a:ext cx="1" cy="118"/>
              </a:xfrm>
              <a:prstGeom prst="line">
                <a:avLst/>
              </a:prstGeom>
              <a:noFill/>
              <a:ln w="19050">
                <a:solidFill>
                  <a:srgbClr val="000000"/>
                </a:solidFill>
                <a:round/>
                <a:headEnd/>
                <a:tailEnd/>
              </a:ln>
            </p:spPr>
            <p:txBody>
              <a:bodyPr/>
              <a:lstStyle/>
              <a:p>
                <a:endParaRPr lang="zh-CN" altLang="en-US"/>
              </a:p>
            </p:txBody>
          </p:sp>
          <p:sp>
            <p:nvSpPr>
              <p:cNvPr id="130205" name="Line 134"/>
              <p:cNvSpPr>
                <a:spLocks noChangeShapeType="1"/>
              </p:cNvSpPr>
              <p:nvPr/>
            </p:nvSpPr>
            <p:spPr bwMode="auto">
              <a:xfrm flipV="1">
                <a:off x="4041" y="1181"/>
                <a:ext cx="1" cy="118"/>
              </a:xfrm>
              <a:prstGeom prst="line">
                <a:avLst/>
              </a:prstGeom>
              <a:noFill/>
              <a:ln w="19050">
                <a:solidFill>
                  <a:srgbClr val="000000"/>
                </a:solidFill>
                <a:round/>
                <a:headEnd/>
                <a:tailEnd/>
              </a:ln>
            </p:spPr>
            <p:txBody>
              <a:bodyPr/>
              <a:lstStyle/>
              <a:p>
                <a:endParaRPr lang="zh-CN" altLang="en-US"/>
              </a:p>
            </p:txBody>
          </p:sp>
          <p:sp>
            <p:nvSpPr>
              <p:cNvPr id="130206" name="Line 135"/>
              <p:cNvSpPr>
                <a:spLocks noChangeShapeType="1"/>
              </p:cNvSpPr>
              <p:nvPr/>
            </p:nvSpPr>
            <p:spPr bwMode="auto">
              <a:xfrm>
                <a:off x="2588" y="1181"/>
                <a:ext cx="1453" cy="1"/>
              </a:xfrm>
              <a:prstGeom prst="line">
                <a:avLst/>
              </a:prstGeom>
              <a:noFill/>
              <a:ln w="19050">
                <a:solidFill>
                  <a:srgbClr val="000000"/>
                </a:solidFill>
                <a:round/>
                <a:headEnd/>
                <a:tailEnd/>
              </a:ln>
            </p:spPr>
            <p:txBody>
              <a:bodyPr/>
              <a:lstStyle/>
              <a:p>
                <a:endParaRPr lang="zh-CN" altLang="en-US"/>
              </a:p>
            </p:txBody>
          </p:sp>
          <p:sp>
            <p:nvSpPr>
              <p:cNvPr id="130207" name="Line 136"/>
              <p:cNvSpPr>
                <a:spLocks noChangeShapeType="1"/>
              </p:cNvSpPr>
              <p:nvPr/>
            </p:nvSpPr>
            <p:spPr bwMode="auto">
              <a:xfrm>
                <a:off x="5103" y="2071"/>
                <a:ext cx="110" cy="1"/>
              </a:xfrm>
              <a:prstGeom prst="line">
                <a:avLst/>
              </a:prstGeom>
              <a:noFill/>
              <a:ln w="19050">
                <a:solidFill>
                  <a:srgbClr val="000000"/>
                </a:solidFill>
                <a:round/>
                <a:headEnd/>
                <a:tailEnd/>
              </a:ln>
            </p:spPr>
            <p:txBody>
              <a:bodyPr/>
              <a:lstStyle/>
              <a:p>
                <a:endParaRPr lang="zh-CN" altLang="en-US"/>
              </a:p>
            </p:txBody>
          </p:sp>
          <p:sp>
            <p:nvSpPr>
              <p:cNvPr id="130208" name="Freeform 137"/>
              <p:cNvSpPr>
                <a:spLocks noChangeArrowheads="1"/>
              </p:cNvSpPr>
              <p:nvPr/>
            </p:nvSpPr>
            <p:spPr bwMode="auto">
              <a:xfrm>
                <a:off x="1640" y="1524"/>
                <a:ext cx="368" cy="1623"/>
              </a:xfrm>
              <a:custGeom>
                <a:avLst/>
                <a:gdLst>
                  <a:gd name="T0" fmla="*/ 368 w 368"/>
                  <a:gd name="T1" fmla="*/ 0 h 1623"/>
                  <a:gd name="T2" fmla="*/ 223 w 368"/>
                  <a:gd name="T3" fmla="*/ 0 h 1623"/>
                  <a:gd name="T4" fmla="*/ 223 w 368"/>
                  <a:gd name="T5" fmla="*/ 1623 h 1623"/>
                  <a:gd name="T6" fmla="*/ 0 w 368"/>
                  <a:gd name="T7" fmla="*/ 1623 h 1623"/>
                  <a:gd name="T8" fmla="*/ 0 60000 65536"/>
                  <a:gd name="T9" fmla="*/ 0 60000 65536"/>
                  <a:gd name="T10" fmla="*/ 0 60000 65536"/>
                  <a:gd name="T11" fmla="*/ 0 60000 65536"/>
                  <a:gd name="T12" fmla="*/ 0 w 368"/>
                  <a:gd name="T13" fmla="*/ 0 h 1623"/>
                  <a:gd name="T14" fmla="*/ 368 w 368"/>
                  <a:gd name="T15" fmla="*/ 1623 h 1623"/>
                </a:gdLst>
                <a:ahLst/>
                <a:cxnLst>
                  <a:cxn ang="T8">
                    <a:pos x="T0" y="T1"/>
                  </a:cxn>
                  <a:cxn ang="T9">
                    <a:pos x="T2" y="T3"/>
                  </a:cxn>
                  <a:cxn ang="T10">
                    <a:pos x="T4" y="T5"/>
                  </a:cxn>
                  <a:cxn ang="T11">
                    <a:pos x="T6" y="T7"/>
                  </a:cxn>
                </a:cxnLst>
                <a:rect l="T12" t="T13" r="T14" b="T15"/>
                <a:pathLst>
                  <a:path w="368" h="1623">
                    <a:moveTo>
                      <a:pt x="368" y="0"/>
                    </a:moveTo>
                    <a:lnTo>
                      <a:pt x="223" y="0"/>
                    </a:lnTo>
                    <a:lnTo>
                      <a:pt x="223" y="1623"/>
                    </a:lnTo>
                    <a:lnTo>
                      <a:pt x="0" y="1623"/>
                    </a:lnTo>
                  </a:path>
                </a:pathLst>
              </a:custGeom>
              <a:noFill/>
              <a:ln w="19050">
                <a:solidFill>
                  <a:srgbClr val="00FF00"/>
                </a:solidFill>
                <a:round/>
                <a:headEnd/>
                <a:tailEnd/>
              </a:ln>
            </p:spPr>
            <p:txBody>
              <a:bodyPr/>
              <a:lstStyle/>
              <a:p>
                <a:endParaRPr lang="zh-CN" altLang="en-US"/>
              </a:p>
            </p:txBody>
          </p:sp>
          <p:sp>
            <p:nvSpPr>
              <p:cNvPr id="130209" name="Freeform 138"/>
              <p:cNvSpPr>
                <a:spLocks noChangeArrowheads="1"/>
              </p:cNvSpPr>
              <p:nvPr/>
            </p:nvSpPr>
            <p:spPr bwMode="auto">
              <a:xfrm>
                <a:off x="1863" y="2589"/>
                <a:ext cx="145" cy="649"/>
              </a:xfrm>
              <a:custGeom>
                <a:avLst/>
                <a:gdLst>
                  <a:gd name="T0" fmla="*/ 145 w 145"/>
                  <a:gd name="T1" fmla="*/ 0 h 649"/>
                  <a:gd name="T2" fmla="*/ 110 w 145"/>
                  <a:gd name="T3" fmla="*/ 0 h 649"/>
                  <a:gd name="T4" fmla="*/ 110 w 145"/>
                  <a:gd name="T5" fmla="*/ 649 h 649"/>
                  <a:gd name="T6" fmla="*/ 0 w 145"/>
                  <a:gd name="T7" fmla="*/ 649 h 649"/>
                  <a:gd name="T8" fmla="*/ 0 60000 65536"/>
                  <a:gd name="T9" fmla="*/ 0 60000 65536"/>
                  <a:gd name="T10" fmla="*/ 0 60000 65536"/>
                  <a:gd name="T11" fmla="*/ 0 60000 65536"/>
                  <a:gd name="T12" fmla="*/ 0 w 145"/>
                  <a:gd name="T13" fmla="*/ 0 h 649"/>
                  <a:gd name="T14" fmla="*/ 145 w 145"/>
                  <a:gd name="T15" fmla="*/ 649 h 649"/>
                </a:gdLst>
                <a:ahLst/>
                <a:cxnLst>
                  <a:cxn ang="T8">
                    <a:pos x="T0" y="T1"/>
                  </a:cxn>
                  <a:cxn ang="T9">
                    <a:pos x="T2" y="T3"/>
                  </a:cxn>
                  <a:cxn ang="T10">
                    <a:pos x="T4" y="T5"/>
                  </a:cxn>
                  <a:cxn ang="T11">
                    <a:pos x="T6" y="T7"/>
                  </a:cxn>
                </a:cxnLst>
                <a:rect l="T12" t="T13" r="T14" b="T15"/>
                <a:pathLst>
                  <a:path w="145" h="649">
                    <a:moveTo>
                      <a:pt x="145" y="0"/>
                    </a:moveTo>
                    <a:lnTo>
                      <a:pt x="110" y="0"/>
                    </a:lnTo>
                    <a:lnTo>
                      <a:pt x="110" y="649"/>
                    </a:lnTo>
                    <a:lnTo>
                      <a:pt x="0" y="649"/>
                    </a:lnTo>
                  </a:path>
                </a:pathLst>
              </a:custGeom>
              <a:noFill/>
              <a:ln w="19050">
                <a:solidFill>
                  <a:srgbClr val="00FF00"/>
                </a:solidFill>
                <a:round/>
                <a:headEnd/>
                <a:tailEnd/>
              </a:ln>
            </p:spPr>
            <p:txBody>
              <a:bodyPr/>
              <a:lstStyle/>
              <a:p>
                <a:endParaRPr lang="zh-CN" altLang="en-US"/>
              </a:p>
            </p:txBody>
          </p:sp>
          <p:sp>
            <p:nvSpPr>
              <p:cNvPr id="130210" name="Freeform 139"/>
              <p:cNvSpPr>
                <a:spLocks noChangeArrowheads="1"/>
              </p:cNvSpPr>
              <p:nvPr/>
            </p:nvSpPr>
            <p:spPr bwMode="auto">
              <a:xfrm>
                <a:off x="2420" y="1523"/>
                <a:ext cx="371" cy="1810"/>
              </a:xfrm>
              <a:custGeom>
                <a:avLst/>
                <a:gdLst>
                  <a:gd name="T0" fmla="*/ 371 w 371"/>
                  <a:gd name="T1" fmla="*/ 0 h 1810"/>
                  <a:gd name="T2" fmla="*/ 224 w 371"/>
                  <a:gd name="T3" fmla="*/ 0 h 1810"/>
                  <a:gd name="T4" fmla="*/ 224 w 371"/>
                  <a:gd name="T5" fmla="*/ 1810 h 1810"/>
                  <a:gd name="T6" fmla="*/ 0 w 371"/>
                  <a:gd name="T7" fmla="*/ 1810 h 1810"/>
                  <a:gd name="T8" fmla="*/ 0 60000 65536"/>
                  <a:gd name="T9" fmla="*/ 0 60000 65536"/>
                  <a:gd name="T10" fmla="*/ 0 60000 65536"/>
                  <a:gd name="T11" fmla="*/ 0 60000 65536"/>
                  <a:gd name="T12" fmla="*/ 0 w 371"/>
                  <a:gd name="T13" fmla="*/ 0 h 1810"/>
                  <a:gd name="T14" fmla="*/ 371 w 371"/>
                  <a:gd name="T15" fmla="*/ 1810 h 1810"/>
                </a:gdLst>
                <a:ahLst/>
                <a:cxnLst>
                  <a:cxn ang="T8">
                    <a:pos x="T0" y="T1"/>
                  </a:cxn>
                  <a:cxn ang="T9">
                    <a:pos x="T2" y="T3"/>
                  </a:cxn>
                  <a:cxn ang="T10">
                    <a:pos x="T4" y="T5"/>
                  </a:cxn>
                  <a:cxn ang="T11">
                    <a:pos x="T6" y="T7"/>
                  </a:cxn>
                </a:cxnLst>
                <a:rect l="T12" t="T13" r="T14" b="T15"/>
                <a:pathLst>
                  <a:path w="371" h="1810">
                    <a:moveTo>
                      <a:pt x="371" y="0"/>
                    </a:moveTo>
                    <a:lnTo>
                      <a:pt x="224" y="0"/>
                    </a:lnTo>
                    <a:lnTo>
                      <a:pt x="224" y="1810"/>
                    </a:lnTo>
                    <a:lnTo>
                      <a:pt x="0" y="1810"/>
                    </a:lnTo>
                  </a:path>
                </a:pathLst>
              </a:custGeom>
              <a:noFill/>
              <a:ln w="19050">
                <a:solidFill>
                  <a:srgbClr val="00FF00"/>
                </a:solidFill>
                <a:round/>
                <a:headEnd/>
                <a:tailEnd/>
              </a:ln>
            </p:spPr>
            <p:txBody>
              <a:bodyPr/>
              <a:lstStyle/>
              <a:p>
                <a:endParaRPr lang="zh-CN" altLang="en-US"/>
              </a:p>
            </p:txBody>
          </p:sp>
          <p:sp>
            <p:nvSpPr>
              <p:cNvPr id="130211" name="Freeform 140"/>
              <p:cNvSpPr>
                <a:spLocks noChangeArrowheads="1"/>
              </p:cNvSpPr>
              <p:nvPr/>
            </p:nvSpPr>
            <p:spPr bwMode="auto">
              <a:xfrm>
                <a:off x="2644" y="2594"/>
                <a:ext cx="147" cy="834"/>
              </a:xfrm>
              <a:custGeom>
                <a:avLst/>
                <a:gdLst>
                  <a:gd name="T0" fmla="*/ 147 w 147"/>
                  <a:gd name="T1" fmla="*/ 0 h 834"/>
                  <a:gd name="T2" fmla="*/ 113 w 147"/>
                  <a:gd name="T3" fmla="*/ 0 h 834"/>
                  <a:gd name="T4" fmla="*/ 113 w 147"/>
                  <a:gd name="T5" fmla="*/ 834 h 834"/>
                  <a:gd name="T6" fmla="*/ 0 w 147"/>
                  <a:gd name="T7" fmla="*/ 834 h 834"/>
                  <a:gd name="T8" fmla="*/ 0 60000 65536"/>
                  <a:gd name="T9" fmla="*/ 0 60000 65536"/>
                  <a:gd name="T10" fmla="*/ 0 60000 65536"/>
                  <a:gd name="T11" fmla="*/ 0 60000 65536"/>
                  <a:gd name="T12" fmla="*/ 0 w 147"/>
                  <a:gd name="T13" fmla="*/ 0 h 834"/>
                  <a:gd name="T14" fmla="*/ 147 w 147"/>
                  <a:gd name="T15" fmla="*/ 834 h 834"/>
                </a:gdLst>
                <a:ahLst/>
                <a:cxnLst>
                  <a:cxn ang="T8">
                    <a:pos x="T0" y="T1"/>
                  </a:cxn>
                  <a:cxn ang="T9">
                    <a:pos x="T2" y="T3"/>
                  </a:cxn>
                  <a:cxn ang="T10">
                    <a:pos x="T4" y="T5"/>
                  </a:cxn>
                  <a:cxn ang="T11">
                    <a:pos x="T6" y="T7"/>
                  </a:cxn>
                </a:cxnLst>
                <a:rect l="T12" t="T13" r="T14" b="T15"/>
                <a:pathLst>
                  <a:path w="147" h="834">
                    <a:moveTo>
                      <a:pt x="147" y="0"/>
                    </a:moveTo>
                    <a:lnTo>
                      <a:pt x="113" y="0"/>
                    </a:lnTo>
                    <a:lnTo>
                      <a:pt x="113" y="834"/>
                    </a:lnTo>
                    <a:lnTo>
                      <a:pt x="0" y="834"/>
                    </a:lnTo>
                  </a:path>
                </a:pathLst>
              </a:custGeom>
              <a:noFill/>
              <a:ln w="19050">
                <a:solidFill>
                  <a:srgbClr val="00FF00"/>
                </a:solidFill>
                <a:round/>
                <a:headEnd/>
                <a:tailEnd/>
              </a:ln>
            </p:spPr>
            <p:txBody>
              <a:bodyPr/>
              <a:lstStyle/>
              <a:p>
                <a:endParaRPr lang="zh-CN" altLang="en-US"/>
              </a:p>
            </p:txBody>
          </p:sp>
          <p:sp>
            <p:nvSpPr>
              <p:cNvPr id="130212" name="Freeform 141"/>
              <p:cNvSpPr>
                <a:spLocks noChangeArrowheads="1"/>
              </p:cNvSpPr>
              <p:nvPr/>
            </p:nvSpPr>
            <p:spPr bwMode="auto">
              <a:xfrm>
                <a:off x="3203" y="1523"/>
                <a:ext cx="368" cy="2000"/>
              </a:xfrm>
              <a:custGeom>
                <a:avLst/>
                <a:gdLst>
                  <a:gd name="T0" fmla="*/ 368 w 368"/>
                  <a:gd name="T1" fmla="*/ 0 h 2000"/>
                  <a:gd name="T2" fmla="*/ 224 w 368"/>
                  <a:gd name="T3" fmla="*/ 0 h 2000"/>
                  <a:gd name="T4" fmla="*/ 224 w 368"/>
                  <a:gd name="T5" fmla="*/ 2000 h 2000"/>
                  <a:gd name="T6" fmla="*/ 0 w 368"/>
                  <a:gd name="T7" fmla="*/ 2000 h 2000"/>
                  <a:gd name="T8" fmla="*/ 0 60000 65536"/>
                  <a:gd name="T9" fmla="*/ 0 60000 65536"/>
                  <a:gd name="T10" fmla="*/ 0 60000 65536"/>
                  <a:gd name="T11" fmla="*/ 0 60000 65536"/>
                  <a:gd name="T12" fmla="*/ 0 w 368"/>
                  <a:gd name="T13" fmla="*/ 0 h 2000"/>
                  <a:gd name="T14" fmla="*/ 368 w 368"/>
                  <a:gd name="T15" fmla="*/ 2000 h 2000"/>
                </a:gdLst>
                <a:ahLst/>
                <a:cxnLst>
                  <a:cxn ang="T8">
                    <a:pos x="T0" y="T1"/>
                  </a:cxn>
                  <a:cxn ang="T9">
                    <a:pos x="T2" y="T3"/>
                  </a:cxn>
                  <a:cxn ang="T10">
                    <a:pos x="T4" y="T5"/>
                  </a:cxn>
                  <a:cxn ang="T11">
                    <a:pos x="T6" y="T7"/>
                  </a:cxn>
                </a:cxnLst>
                <a:rect l="T12" t="T13" r="T14" b="T15"/>
                <a:pathLst>
                  <a:path w="368" h="2000">
                    <a:moveTo>
                      <a:pt x="368" y="0"/>
                    </a:moveTo>
                    <a:lnTo>
                      <a:pt x="224" y="0"/>
                    </a:lnTo>
                    <a:lnTo>
                      <a:pt x="224" y="2000"/>
                    </a:lnTo>
                    <a:lnTo>
                      <a:pt x="0" y="2000"/>
                    </a:lnTo>
                  </a:path>
                </a:pathLst>
              </a:custGeom>
              <a:noFill/>
              <a:ln w="19050">
                <a:solidFill>
                  <a:srgbClr val="00FF00"/>
                </a:solidFill>
                <a:round/>
                <a:headEnd/>
                <a:tailEnd/>
              </a:ln>
            </p:spPr>
            <p:txBody>
              <a:bodyPr/>
              <a:lstStyle/>
              <a:p>
                <a:endParaRPr lang="zh-CN" altLang="en-US"/>
              </a:p>
            </p:txBody>
          </p:sp>
          <p:sp>
            <p:nvSpPr>
              <p:cNvPr id="130213" name="Freeform 142"/>
              <p:cNvSpPr>
                <a:spLocks noChangeArrowheads="1"/>
              </p:cNvSpPr>
              <p:nvPr/>
            </p:nvSpPr>
            <p:spPr bwMode="auto">
              <a:xfrm>
                <a:off x="3427" y="2589"/>
                <a:ext cx="144" cy="1029"/>
              </a:xfrm>
              <a:custGeom>
                <a:avLst/>
                <a:gdLst>
                  <a:gd name="T0" fmla="*/ 144 w 144"/>
                  <a:gd name="T1" fmla="*/ 0 h 1029"/>
                  <a:gd name="T2" fmla="*/ 113 w 144"/>
                  <a:gd name="T3" fmla="*/ 0 h 1029"/>
                  <a:gd name="T4" fmla="*/ 113 w 144"/>
                  <a:gd name="T5" fmla="*/ 1029 h 1029"/>
                  <a:gd name="T6" fmla="*/ 0 w 144"/>
                  <a:gd name="T7" fmla="*/ 1029 h 1029"/>
                  <a:gd name="T8" fmla="*/ 0 60000 65536"/>
                  <a:gd name="T9" fmla="*/ 0 60000 65536"/>
                  <a:gd name="T10" fmla="*/ 0 60000 65536"/>
                  <a:gd name="T11" fmla="*/ 0 60000 65536"/>
                  <a:gd name="T12" fmla="*/ 0 w 144"/>
                  <a:gd name="T13" fmla="*/ 0 h 1029"/>
                  <a:gd name="T14" fmla="*/ 144 w 144"/>
                  <a:gd name="T15" fmla="*/ 1029 h 1029"/>
                </a:gdLst>
                <a:ahLst/>
                <a:cxnLst>
                  <a:cxn ang="T8">
                    <a:pos x="T0" y="T1"/>
                  </a:cxn>
                  <a:cxn ang="T9">
                    <a:pos x="T2" y="T3"/>
                  </a:cxn>
                  <a:cxn ang="T10">
                    <a:pos x="T4" y="T5"/>
                  </a:cxn>
                  <a:cxn ang="T11">
                    <a:pos x="T6" y="T7"/>
                  </a:cxn>
                </a:cxnLst>
                <a:rect l="T12" t="T13" r="T14" b="T15"/>
                <a:pathLst>
                  <a:path w="144" h="1029">
                    <a:moveTo>
                      <a:pt x="144" y="0"/>
                    </a:moveTo>
                    <a:lnTo>
                      <a:pt x="113" y="0"/>
                    </a:lnTo>
                    <a:lnTo>
                      <a:pt x="113" y="1029"/>
                    </a:lnTo>
                    <a:lnTo>
                      <a:pt x="0" y="1029"/>
                    </a:lnTo>
                  </a:path>
                </a:pathLst>
              </a:custGeom>
              <a:noFill/>
              <a:ln w="19050">
                <a:solidFill>
                  <a:srgbClr val="00FF00"/>
                </a:solidFill>
                <a:round/>
                <a:headEnd/>
                <a:tailEnd/>
              </a:ln>
            </p:spPr>
            <p:txBody>
              <a:bodyPr/>
              <a:lstStyle/>
              <a:p>
                <a:endParaRPr lang="zh-CN" altLang="en-US"/>
              </a:p>
            </p:txBody>
          </p:sp>
          <p:sp>
            <p:nvSpPr>
              <p:cNvPr id="130214" name="Line 143"/>
              <p:cNvSpPr>
                <a:spLocks noChangeShapeType="1"/>
              </p:cNvSpPr>
              <p:nvPr/>
            </p:nvSpPr>
            <p:spPr bwMode="auto">
              <a:xfrm flipH="1">
                <a:off x="1640" y="3618"/>
                <a:ext cx="1787" cy="1"/>
              </a:xfrm>
              <a:prstGeom prst="line">
                <a:avLst/>
              </a:prstGeom>
              <a:noFill/>
              <a:ln w="19050">
                <a:solidFill>
                  <a:srgbClr val="00FF00"/>
                </a:solidFill>
                <a:round/>
                <a:headEnd/>
                <a:tailEnd/>
              </a:ln>
            </p:spPr>
            <p:txBody>
              <a:bodyPr/>
              <a:lstStyle/>
              <a:p>
                <a:endParaRPr lang="zh-CN" altLang="en-US"/>
              </a:p>
            </p:txBody>
          </p:sp>
          <p:sp>
            <p:nvSpPr>
              <p:cNvPr id="130215" name="Line 144"/>
              <p:cNvSpPr>
                <a:spLocks noChangeShapeType="1"/>
              </p:cNvSpPr>
              <p:nvPr/>
            </p:nvSpPr>
            <p:spPr bwMode="auto">
              <a:xfrm flipH="1">
                <a:off x="1640" y="3523"/>
                <a:ext cx="1563" cy="1"/>
              </a:xfrm>
              <a:prstGeom prst="line">
                <a:avLst/>
              </a:prstGeom>
              <a:noFill/>
              <a:ln w="19050">
                <a:solidFill>
                  <a:srgbClr val="00FF00"/>
                </a:solidFill>
                <a:round/>
                <a:headEnd/>
                <a:tailEnd/>
              </a:ln>
            </p:spPr>
            <p:txBody>
              <a:bodyPr/>
              <a:lstStyle/>
              <a:p>
                <a:endParaRPr lang="zh-CN" altLang="en-US"/>
              </a:p>
            </p:txBody>
          </p:sp>
          <p:sp>
            <p:nvSpPr>
              <p:cNvPr id="130216" name="Line 145"/>
              <p:cNvSpPr>
                <a:spLocks noChangeShapeType="1"/>
              </p:cNvSpPr>
              <p:nvPr/>
            </p:nvSpPr>
            <p:spPr bwMode="auto">
              <a:xfrm flipH="1">
                <a:off x="1640" y="3428"/>
                <a:ext cx="1004" cy="1"/>
              </a:xfrm>
              <a:prstGeom prst="line">
                <a:avLst/>
              </a:prstGeom>
              <a:noFill/>
              <a:ln w="19050">
                <a:solidFill>
                  <a:srgbClr val="00FF00"/>
                </a:solidFill>
                <a:round/>
                <a:headEnd/>
                <a:tailEnd/>
              </a:ln>
            </p:spPr>
            <p:txBody>
              <a:bodyPr/>
              <a:lstStyle/>
              <a:p>
                <a:endParaRPr lang="zh-CN" altLang="en-US"/>
              </a:p>
            </p:txBody>
          </p:sp>
          <p:sp>
            <p:nvSpPr>
              <p:cNvPr id="130217" name="Line 146"/>
              <p:cNvSpPr>
                <a:spLocks noChangeShapeType="1"/>
              </p:cNvSpPr>
              <p:nvPr/>
            </p:nvSpPr>
            <p:spPr bwMode="auto">
              <a:xfrm flipH="1">
                <a:off x="1640" y="3333"/>
                <a:ext cx="780" cy="1"/>
              </a:xfrm>
              <a:prstGeom prst="line">
                <a:avLst/>
              </a:prstGeom>
              <a:noFill/>
              <a:ln w="19050">
                <a:solidFill>
                  <a:srgbClr val="00FF00"/>
                </a:solidFill>
                <a:round/>
                <a:headEnd/>
                <a:tailEnd/>
              </a:ln>
            </p:spPr>
            <p:txBody>
              <a:bodyPr/>
              <a:lstStyle/>
              <a:p>
                <a:endParaRPr lang="zh-CN" altLang="en-US"/>
              </a:p>
            </p:txBody>
          </p:sp>
          <p:sp>
            <p:nvSpPr>
              <p:cNvPr id="130218" name="Line 147"/>
              <p:cNvSpPr>
                <a:spLocks noChangeShapeType="1"/>
              </p:cNvSpPr>
              <p:nvPr/>
            </p:nvSpPr>
            <p:spPr bwMode="auto">
              <a:xfrm>
                <a:off x="633" y="3439"/>
                <a:ext cx="447" cy="1"/>
              </a:xfrm>
              <a:prstGeom prst="line">
                <a:avLst/>
              </a:prstGeom>
              <a:noFill/>
              <a:ln w="19050">
                <a:solidFill>
                  <a:srgbClr val="000000"/>
                </a:solidFill>
                <a:round/>
                <a:headEnd/>
                <a:tailEnd/>
              </a:ln>
            </p:spPr>
            <p:txBody>
              <a:bodyPr/>
              <a:lstStyle/>
              <a:p>
                <a:endParaRPr lang="zh-CN" altLang="en-US"/>
              </a:p>
            </p:txBody>
          </p:sp>
          <p:sp>
            <p:nvSpPr>
              <p:cNvPr id="130219" name="Line 148"/>
              <p:cNvSpPr>
                <a:spLocks noChangeShapeType="1"/>
              </p:cNvSpPr>
              <p:nvPr/>
            </p:nvSpPr>
            <p:spPr bwMode="auto">
              <a:xfrm>
                <a:off x="633" y="3322"/>
                <a:ext cx="447" cy="1"/>
              </a:xfrm>
              <a:prstGeom prst="line">
                <a:avLst/>
              </a:prstGeom>
              <a:noFill/>
              <a:ln w="19050">
                <a:solidFill>
                  <a:srgbClr val="000000"/>
                </a:solidFill>
                <a:round/>
                <a:headEnd/>
                <a:tailEnd/>
              </a:ln>
            </p:spPr>
            <p:txBody>
              <a:bodyPr/>
              <a:lstStyle/>
              <a:p>
                <a:endParaRPr lang="zh-CN" altLang="en-US"/>
              </a:p>
            </p:txBody>
          </p:sp>
          <p:sp>
            <p:nvSpPr>
              <p:cNvPr id="130220" name="Line 149"/>
              <p:cNvSpPr>
                <a:spLocks noChangeShapeType="1"/>
              </p:cNvSpPr>
              <p:nvPr/>
            </p:nvSpPr>
            <p:spPr bwMode="auto">
              <a:xfrm flipH="1">
                <a:off x="1416" y="2522"/>
                <a:ext cx="224" cy="1"/>
              </a:xfrm>
              <a:prstGeom prst="line">
                <a:avLst/>
              </a:prstGeom>
              <a:noFill/>
              <a:ln w="19050">
                <a:solidFill>
                  <a:srgbClr val="000000"/>
                </a:solidFill>
                <a:round/>
                <a:headEnd/>
                <a:tailEnd/>
              </a:ln>
            </p:spPr>
            <p:txBody>
              <a:bodyPr/>
              <a:lstStyle/>
              <a:p>
                <a:endParaRPr lang="zh-CN" altLang="en-US"/>
              </a:p>
            </p:txBody>
          </p:sp>
          <p:sp>
            <p:nvSpPr>
              <p:cNvPr id="130221" name="Line 150"/>
              <p:cNvSpPr>
                <a:spLocks noChangeShapeType="1"/>
              </p:cNvSpPr>
              <p:nvPr/>
            </p:nvSpPr>
            <p:spPr bwMode="auto">
              <a:xfrm flipH="1">
                <a:off x="1416" y="2449"/>
                <a:ext cx="224" cy="1"/>
              </a:xfrm>
              <a:prstGeom prst="line">
                <a:avLst/>
              </a:prstGeom>
              <a:noFill/>
              <a:ln w="19050">
                <a:solidFill>
                  <a:srgbClr val="000000"/>
                </a:solidFill>
                <a:round/>
                <a:headEnd/>
                <a:tailEnd/>
              </a:ln>
            </p:spPr>
            <p:txBody>
              <a:bodyPr/>
              <a:lstStyle/>
              <a:p>
                <a:endParaRPr lang="zh-CN" altLang="en-US"/>
              </a:p>
            </p:txBody>
          </p:sp>
          <p:sp>
            <p:nvSpPr>
              <p:cNvPr id="130222" name="Line 151"/>
              <p:cNvSpPr>
                <a:spLocks noChangeShapeType="1"/>
              </p:cNvSpPr>
              <p:nvPr/>
            </p:nvSpPr>
            <p:spPr bwMode="auto">
              <a:xfrm>
                <a:off x="1524" y="2522"/>
                <a:ext cx="1" cy="204"/>
              </a:xfrm>
              <a:prstGeom prst="line">
                <a:avLst/>
              </a:prstGeom>
              <a:noFill/>
              <a:ln w="19050">
                <a:solidFill>
                  <a:srgbClr val="000000"/>
                </a:solidFill>
                <a:round/>
                <a:headEnd/>
                <a:tailEnd/>
              </a:ln>
            </p:spPr>
            <p:txBody>
              <a:bodyPr/>
              <a:lstStyle/>
              <a:p>
                <a:endParaRPr lang="zh-CN" altLang="en-US"/>
              </a:p>
            </p:txBody>
          </p:sp>
          <p:sp>
            <p:nvSpPr>
              <p:cNvPr id="130223" name="Line 152"/>
              <p:cNvSpPr>
                <a:spLocks noChangeShapeType="1"/>
              </p:cNvSpPr>
              <p:nvPr/>
            </p:nvSpPr>
            <p:spPr bwMode="auto">
              <a:xfrm flipV="1">
                <a:off x="1523" y="2250"/>
                <a:ext cx="1" cy="199"/>
              </a:xfrm>
              <a:prstGeom prst="line">
                <a:avLst/>
              </a:prstGeom>
              <a:noFill/>
              <a:ln w="19050">
                <a:solidFill>
                  <a:srgbClr val="000000"/>
                </a:solidFill>
                <a:round/>
                <a:headEnd/>
                <a:tailEnd/>
              </a:ln>
            </p:spPr>
            <p:txBody>
              <a:bodyPr/>
              <a:lstStyle/>
              <a:p>
                <a:endParaRPr lang="zh-CN" altLang="en-US"/>
              </a:p>
            </p:txBody>
          </p:sp>
          <p:sp>
            <p:nvSpPr>
              <p:cNvPr id="130224" name="Freeform 153"/>
              <p:cNvSpPr>
                <a:spLocks noChangeArrowheads="1"/>
              </p:cNvSpPr>
              <p:nvPr/>
            </p:nvSpPr>
            <p:spPr bwMode="auto">
              <a:xfrm>
                <a:off x="1527" y="2726"/>
                <a:ext cx="783" cy="179"/>
              </a:xfrm>
              <a:custGeom>
                <a:avLst/>
                <a:gdLst>
                  <a:gd name="T0" fmla="*/ 783 w 783"/>
                  <a:gd name="T1" fmla="*/ 179 h 179"/>
                  <a:gd name="T2" fmla="*/ 0 w 783"/>
                  <a:gd name="T3" fmla="*/ 179 h 179"/>
                  <a:gd name="T4" fmla="*/ 0 w 783"/>
                  <a:gd name="T5" fmla="*/ 0 h 179"/>
                  <a:gd name="T6" fmla="*/ 0 60000 65536"/>
                  <a:gd name="T7" fmla="*/ 0 60000 65536"/>
                  <a:gd name="T8" fmla="*/ 0 60000 65536"/>
                  <a:gd name="T9" fmla="*/ 0 w 783"/>
                  <a:gd name="T10" fmla="*/ 0 h 179"/>
                  <a:gd name="T11" fmla="*/ 783 w 783"/>
                  <a:gd name="T12" fmla="*/ 179 h 179"/>
                </a:gdLst>
                <a:ahLst/>
                <a:cxnLst>
                  <a:cxn ang="T6">
                    <a:pos x="T0" y="T1"/>
                  </a:cxn>
                  <a:cxn ang="T7">
                    <a:pos x="T2" y="T3"/>
                  </a:cxn>
                  <a:cxn ang="T8">
                    <a:pos x="T4" y="T5"/>
                  </a:cxn>
                </a:cxnLst>
                <a:rect l="T9" t="T10" r="T11" b="T12"/>
                <a:pathLst>
                  <a:path w="783" h="179">
                    <a:moveTo>
                      <a:pt x="783" y="179"/>
                    </a:moveTo>
                    <a:lnTo>
                      <a:pt x="0" y="179"/>
                    </a:lnTo>
                    <a:lnTo>
                      <a:pt x="0" y="0"/>
                    </a:lnTo>
                  </a:path>
                </a:pathLst>
              </a:custGeom>
              <a:noFill/>
              <a:ln w="19050">
                <a:solidFill>
                  <a:srgbClr val="000000"/>
                </a:solidFill>
                <a:round/>
                <a:headEnd/>
                <a:tailEnd/>
              </a:ln>
            </p:spPr>
            <p:txBody>
              <a:bodyPr/>
              <a:lstStyle/>
              <a:p>
                <a:endParaRPr lang="zh-CN" altLang="en-US"/>
              </a:p>
            </p:txBody>
          </p:sp>
          <p:sp>
            <p:nvSpPr>
              <p:cNvPr id="130225" name="Freeform 154"/>
              <p:cNvSpPr>
                <a:spLocks noChangeArrowheads="1"/>
              </p:cNvSpPr>
              <p:nvPr/>
            </p:nvSpPr>
            <p:spPr bwMode="auto">
              <a:xfrm>
                <a:off x="1527" y="1181"/>
                <a:ext cx="783" cy="177"/>
              </a:xfrm>
              <a:custGeom>
                <a:avLst/>
                <a:gdLst>
                  <a:gd name="T0" fmla="*/ 783 w 783"/>
                  <a:gd name="T1" fmla="*/ 0 h 177"/>
                  <a:gd name="T2" fmla="*/ 0 w 783"/>
                  <a:gd name="T3" fmla="*/ 0 h 177"/>
                  <a:gd name="T4" fmla="*/ 0 w 783"/>
                  <a:gd name="T5" fmla="*/ 177 h 177"/>
                  <a:gd name="T6" fmla="*/ 0 60000 65536"/>
                  <a:gd name="T7" fmla="*/ 0 60000 65536"/>
                  <a:gd name="T8" fmla="*/ 0 60000 65536"/>
                  <a:gd name="T9" fmla="*/ 0 w 783"/>
                  <a:gd name="T10" fmla="*/ 0 h 177"/>
                  <a:gd name="T11" fmla="*/ 783 w 783"/>
                  <a:gd name="T12" fmla="*/ 177 h 177"/>
                </a:gdLst>
                <a:ahLst/>
                <a:cxnLst>
                  <a:cxn ang="T6">
                    <a:pos x="T0" y="T1"/>
                  </a:cxn>
                  <a:cxn ang="T7">
                    <a:pos x="T2" y="T3"/>
                  </a:cxn>
                  <a:cxn ang="T8">
                    <a:pos x="T4" y="T5"/>
                  </a:cxn>
                </a:cxnLst>
                <a:rect l="T9" t="T10" r="T11" b="T12"/>
                <a:pathLst>
                  <a:path w="783" h="177">
                    <a:moveTo>
                      <a:pt x="783" y="0"/>
                    </a:moveTo>
                    <a:lnTo>
                      <a:pt x="0" y="0"/>
                    </a:lnTo>
                    <a:lnTo>
                      <a:pt x="0" y="177"/>
                    </a:lnTo>
                  </a:path>
                </a:pathLst>
              </a:custGeom>
              <a:noFill/>
              <a:ln w="19050">
                <a:solidFill>
                  <a:srgbClr val="000000"/>
                </a:solidFill>
                <a:round/>
                <a:headEnd/>
                <a:tailEnd/>
              </a:ln>
            </p:spPr>
            <p:txBody>
              <a:bodyPr/>
              <a:lstStyle/>
              <a:p>
                <a:endParaRPr lang="zh-CN" altLang="en-US"/>
              </a:p>
            </p:txBody>
          </p:sp>
          <p:sp>
            <p:nvSpPr>
              <p:cNvPr id="130226" name="Line 155"/>
              <p:cNvSpPr>
                <a:spLocks noChangeShapeType="1"/>
              </p:cNvSpPr>
              <p:nvPr/>
            </p:nvSpPr>
            <p:spPr bwMode="auto">
              <a:xfrm>
                <a:off x="1524" y="1833"/>
                <a:ext cx="1" cy="417"/>
              </a:xfrm>
              <a:prstGeom prst="line">
                <a:avLst/>
              </a:prstGeom>
              <a:noFill/>
              <a:ln w="19050">
                <a:solidFill>
                  <a:srgbClr val="000000"/>
                </a:solidFill>
                <a:round/>
                <a:headEnd/>
                <a:tailEnd/>
              </a:ln>
            </p:spPr>
            <p:txBody>
              <a:bodyPr/>
              <a:lstStyle/>
              <a:p>
                <a:endParaRPr lang="zh-CN" altLang="en-US"/>
              </a:p>
            </p:txBody>
          </p:sp>
          <p:sp>
            <p:nvSpPr>
              <p:cNvPr id="130227" name="Line 156"/>
              <p:cNvSpPr>
                <a:spLocks noChangeShapeType="1"/>
              </p:cNvSpPr>
              <p:nvPr/>
            </p:nvSpPr>
            <p:spPr bwMode="auto">
              <a:xfrm>
                <a:off x="1359" y="2250"/>
                <a:ext cx="1" cy="358"/>
              </a:xfrm>
              <a:prstGeom prst="line">
                <a:avLst/>
              </a:prstGeom>
              <a:noFill/>
              <a:ln w="19050">
                <a:solidFill>
                  <a:srgbClr val="000000"/>
                </a:solidFill>
                <a:round/>
                <a:headEnd/>
                <a:tailEnd/>
              </a:ln>
            </p:spPr>
            <p:txBody>
              <a:bodyPr/>
              <a:lstStyle/>
              <a:p>
                <a:endParaRPr lang="zh-CN" altLang="en-US"/>
              </a:p>
            </p:txBody>
          </p:sp>
          <p:sp>
            <p:nvSpPr>
              <p:cNvPr id="130228" name="Freeform 157"/>
              <p:cNvSpPr>
                <a:spLocks noChangeArrowheads="1"/>
              </p:cNvSpPr>
              <p:nvPr/>
            </p:nvSpPr>
            <p:spPr bwMode="auto">
              <a:xfrm>
                <a:off x="1319" y="2597"/>
                <a:ext cx="82" cy="134"/>
              </a:xfrm>
              <a:custGeom>
                <a:avLst/>
                <a:gdLst>
                  <a:gd name="T0" fmla="*/ 82 w 82"/>
                  <a:gd name="T1" fmla="*/ 0 h 134"/>
                  <a:gd name="T2" fmla="*/ 40 w 82"/>
                  <a:gd name="T3" fmla="*/ 134 h 134"/>
                  <a:gd name="T4" fmla="*/ 0 w 82"/>
                  <a:gd name="T5" fmla="*/ 0 h 134"/>
                  <a:gd name="T6" fmla="*/ 82 w 82"/>
                  <a:gd name="T7" fmla="*/ 0 h 134"/>
                  <a:gd name="T8" fmla="*/ 0 60000 65536"/>
                  <a:gd name="T9" fmla="*/ 0 60000 65536"/>
                  <a:gd name="T10" fmla="*/ 0 60000 65536"/>
                  <a:gd name="T11" fmla="*/ 0 60000 65536"/>
                  <a:gd name="T12" fmla="*/ 0 w 82"/>
                  <a:gd name="T13" fmla="*/ 0 h 134"/>
                  <a:gd name="T14" fmla="*/ 82 w 82"/>
                  <a:gd name="T15" fmla="*/ 134 h 134"/>
                </a:gdLst>
                <a:ahLst/>
                <a:cxnLst>
                  <a:cxn ang="T8">
                    <a:pos x="T0" y="T1"/>
                  </a:cxn>
                  <a:cxn ang="T9">
                    <a:pos x="T2" y="T3"/>
                  </a:cxn>
                  <a:cxn ang="T10">
                    <a:pos x="T4" y="T5"/>
                  </a:cxn>
                  <a:cxn ang="T11">
                    <a:pos x="T6" y="T7"/>
                  </a:cxn>
                </a:cxnLst>
                <a:rect l="T12" t="T13" r="T14" b="T15"/>
                <a:pathLst>
                  <a:path w="82" h="134">
                    <a:moveTo>
                      <a:pt x="82" y="0"/>
                    </a:moveTo>
                    <a:lnTo>
                      <a:pt x="40" y="134"/>
                    </a:lnTo>
                    <a:lnTo>
                      <a:pt x="0" y="0"/>
                    </a:lnTo>
                    <a:lnTo>
                      <a:pt x="82" y="0"/>
                    </a:lnTo>
                    <a:close/>
                  </a:path>
                </a:pathLst>
              </a:custGeom>
              <a:solidFill>
                <a:srgbClr val="000000"/>
              </a:solidFill>
              <a:ln w="19050">
                <a:solidFill>
                  <a:srgbClr val="000000"/>
                </a:solidFill>
                <a:round/>
                <a:headEnd/>
                <a:tailEnd/>
              </a:ln>
            </p:spPr>
            <p:txBody>
              <a:bodyPr/>
              <a:lstStyle/>
              <a:p>
                <a:endParaRPr lang="zh-CN" altLang="en-US"/>
              </a:p>
            </p:txBody>
          </p:sp>
          <p:sp>
            <p:nvSpPr>
              <p:cNvPr id="130229" name="Line 158"/>
              <p:cNvSpPr>
                <a:spLocks noChangeShapeType="1"/>
              </p:cNvSpPr>
              <p:nvPr/>
            </p:nvSpPr>
            <p:spPr bwMode="auto">
              <a:xfrm flipH="1">
                <a:off x="1416" y="2905"/>
                <a:ext cx="111" cy="1"/>
              </a:xfrm>
              <a:prstGeom prst="line">
                <a:avLst/>
              </a:prstGeom>
              <a:noFill/>
              <a:ln w="19050">
                <a:solidFill>
                  <a:srgbClr val="000000"/>
                </a:solidFill>
                <a:round/>
                <a:headEnd/>
                <a:tailEnd/>
              </a:ln>
            </p:spPr>
            <p:txBody>
              <a:bodyPr/>
              <a:lstStyle/>
              <a:p>
                <a:endParaRPr lang="zh-CN" altLang="en-US"/>
              </a:p>
            </p:txBody>
          </p:sp>
          <p:sp>
            <p:nvSpPr>
              <p:cNvPr id="130230" name="Line 159"/>
              <p:cNvSpPr>
                <a:spLocks noChangeShapeType="1"/>
              </p:cNvSpPr>
              <p:nvPr/>
            </p:nvSpPr>
            <p:spPr bwMode="auto">
              <a:xfrm flipH="1">
                <a:off x="1416" y="1181"/>
                <a:ext cx="111" cy="1"/>
              </a:xfrm>
              <a:prstGeom prst="line">
                <a:avLst/>
              </a:prstGeom>
              <a:noFill/>
              <a:ln w="19050">
                <a:solidFill>
                  <a:srgbClr val="000000"/>
                </a:solidFill>
                <a:round/>
                <a:headEnd/>
                <a:tailEnd/>
              </a:ln>
            </p:spPr>
            <p:txBody>
              <a:bodyPr/>
              <a:lstStyle/>
              <a:p>
                <a:endParaRPr lang="zh-CN" altLang="en-US"/>
              </a:p>
            </p:txBody>
          </p:sp>
          <p:sp>
            <p:nvSpPr>
              <p:cNvPr id="130231" name="Rectangle 160"/>
              <p:cNvSpPr>
                <a:spLocks noChangeArrowheads="1"/>
              </p:cNvSpPr>
              <p:nvPr/>
            </p:nvSpPr>
            <p:spPr bwMode="auto">
              <a:xfrm>
                <a:off x="1913" y="1195"/>
                <a:ext cx="144"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a:solidFill>
                      <a:srgbClr val="000000"/>
                    </a:solidFill>
                    <a:latin typeface="Times New Roman" pitchFamily="18" charset="0"/>
                  </a:rPr>
                  <a:t>V</a:t>
                </a:r>
                <a:endParaRPr lang="en-US" altLang="zh-CN" sz="2800" b="0">
                  <a:solidFill>
                    <a:schemeClr val="tx1"/>
                  </a:solidFill>
                  <a:latin typeface="Verdana" pitchFamily="34" charset="0"/>
                </a:endParaRPr>
              </a:p>
            </p:txBody>
          </p:sp>
          <p:sp>
            <p:nvSpPr>
              <p:cNvPr id="130232" name="Rectangle 161"/>
              <p:cNvSpPr>
                <a:spLocks noChangeArrowheads="1"/>
              </p:cNvSpPr>
              <p:nvPr/>
            </p:nvSpPr>
            <p:spPr bwMode="auto">
              <a:xfrm>
                <a:off x="2039" y="1314"/>
                <a:ext cx="65" cy="126"/>
              </a:xfrm>
              <a:prstGeom prst="rect">
                <a:avLst/>
              </a:prstGeom>
              <a:noFill/>
              <a:ln w="19050">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1</a:t>
                </a:r>
                <a:endParaRPr lang="en-US" altLang="zh-CN" sz="2800" b="0">
                  <a:solidFill>
                    <a:schemeClr val="tx1"/>
                  </a:solidFill>
                  <a:latin typeface="Verdana" pitchFamily="34" charset="0"/>
                </a:endParaRPr>
              </a:p>
            </p:txBody>
          </p:sp>
          <p:sp>
            <p:nvSpPr>
              <p:cNvPr id="130233" name="Rectangle 162"/>
              <p:cNvSpPr>
                <a:spLocks noChangeArrowheads="1"/>
              </p:cNvSpPr>
              <p:nvPr/>
            </p:nvSpPr>
            <p:spPr bwMode="auto">
              <a:xfrm>
                <a:off x="3482" y="2239"/>
                <a:ext cx="144"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a:solidFill>
                      <a:srgbClr val="000000"/>
                    </a:solidFill>
                    <a:latin typeface="Times New Roman" pitchFamily="18" charset="0"/>
                  </a:rPr>
                  <a:t>V</a:t>
                </a:r>
                <a:endParaRPr lang="en-US" altLang="zh-CN" sz="2800" b="0">
                  <a:solidFill>
                    <a:schemeClr val="tx1"/>
                  </a:solidFill>
                  <a:latin typeface="Verdana" pitchFamily="34" charset="0"/>
                </a:endParaRPr>
              </a:p>
            </p:txBody>
          </p:sp>
          <p:sp>
            <p:nvSpPr>
              <p:cNvPr id="130234" name="Rectangle 163"/>
              <p:cNvSpPr>
                <a:spLocks noChangeArrowheads="1"/>
              </p:cNvSpPr>
              <p:nvPr/>
            </p:nvSpPr>
            <p:spPr bwMode="auto">
              <a:xfrm>
                <a:off x="3608" y="2355"/>
                <a:ext cx="65" cy="126"/>
              </a:xfrm>
              <a:prstGeom prst="rect">
                <a:avLst/>
              </a:prstGeom>
              <a:noFill/>
              <a:ln w="19050">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2</a:t>
                </a:r>
                <a:endParaRPr lang="en-US" altLang="zh-CN" sz="2800" b="0">
                  <a:solidFill>
                    <a:schemeClr val="tx1"/>
                  </a:solidFill>
                  <a:latin typeface="Verdana" pitchFamily="34" charset="0"/>
                </a:endParaRPr>
              </a:p>
            </p:txBody>
          </p:sp>
          <p:sp>
            <p:nvSpPr>
              <p:cNvPr id="130235" name="Rectangle 164"/>
              <p:cNvSpPr>
                <a:spLocks noChangeArrowheads="1"/>
              </p:cNvSpPr>
              <p:nvPr/>
            </p:nvSpPr>
            <p:spPr bwMode="auto">
              <a:xfrm>
                <a:off x="2693" y="1551"/>
                <a:ext cx="144"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a:solidFill>
                      <a:srgbClr val="000000"/>
                    </a:solidFill>
                    <a:latin typeface="Times New Roman" pitchFamily="18" charset="0"/>
                  </a:rPr>
                  <a:t>V</a:t>
                </a:r>
                <a:endParaRPr lang="en-US" altLang="zh-CN" sz="2800" b="0">
                  <a:solidFill>
                    <a:schemeClr val="tx1"/>
                  </a:solidFill>
                  <a:latin typeface="Verdana" pitchFamily="34" charset="0"/>
                </a:endParaRPr>
              </a:p>
            </p:txBody>
          </p:sp>
          <p:sp>
            <p:nvSpPr>
              <p:cNvPr id="130236" name="Rectangle 165"/>
              <p:cNvSpPr>
                <a:spLocks noChangeArrowheads="1"/>
              </p:cNvSpPr>
              <p:nvPr/>
            </p:nvSpPr>
            <p:spPr bwMode="auto">
              <a:xfrm>
                <a:off x="2820" y="1671"/>
                <a:ext cx="65" cy="126"/>
              </a:xfrm>
              <a:prstGeom prst="rect">
                <a:avLst/>
              </a:prstGeom>
              <a:noFill/>
              <a:ln w="19050">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3</a:t>
                </a:r>
                <a:endParaRPr lang="en-US" altLang="zh-CN" sz="2800" b="0">
                  <a:solidFill>
                    <a:schemeClr val="tx1"/>
                  </a:solidFill>
                  <a:latin typeface="Verdana" pitchFamily="34" charset="0"/>
                </a:endParaRPr>
              </a:p>
            </p:txBody>
          </p:sp>
          <p:sp>
            <p:nvSpPr>
              <p:cNvPr id="130237" name="Rectangle 166"/>
              <p:cNvSpPr>
                <a:spLocks noChangeArrowheads="1"/>
              </p:cNvSpPr>
              <p:nvPr/>
            </p:nvSpPr>
            <p:spPr bwMode="auto">
              <a:xfrm>
                <a:off x="1931" y="2200"/>
                <a:ext cx="144"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a:solidFill>
                      <a:srgbClr val="000000"/>
                    </a:solidFill>
                    <a:latin typeface="Times New Roman" pitchFamily="18" charset="0"/>
                  </a:rPr>
                  <a:t>V</a:t>
                </a:r>
                <a:endParaRPr lang="en-US" altLang="zh-CN" sz="2800" b="0">
                  <a:solidFill>
                    <a:schemeClr val="tx1"/>
                  </a:solidFill>
                  <a:latin typeface="Verdana" pitchFamily="34" charset="0"/>
                </a:endParaRPr>
              </a:p>
            </p:txBody>
          </p:sp>
          <p:sp>
            <p:nvSpPr>
              <p:cNvPr id="130238" name="Rectangle 167"/>
              <p:cNvSpPr>
                <a:spLocks noChangeArrowheads="1"/>
              </p:cNvSpPr>
              <p:nvPr/>
            </p:nvSpPr>
            <p:spPr bwMode="auto">
              <a:xfrm>
                <a:off x="2058" y="2317"/>
                <a:ext cx="65" cy="126"/>
              </a:xfrm>
              <a:prstGeom prst="rect">
                <a:avLst/>
              </a:prstGeom>
              <a:noFill/>
              <a:ln w="19050">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4</a:t>
                </a:r>
                <a:endParaRPr lang="en-US" altLang="zh-CN" sz="2800" b="0">
                  <a:solidFill>
                    <a:schemeClr val="tx1"/>
                  </a:solidFill>
                  <a:latin typeface="Verdana" pitchFamily="34" charset="0"/>
                </a:endParaRPr>
              </a:p>
            </p:txBody>
          </p:sp>
          <p:sp>
            <p:nvSpPr>
              <p:cNvPr id="130239" name="Rectangle 168"/>
              <p:cNvSpPr>
                <a:spLocks noChangeArrowheads="1"/>
              </p:cNvSpPr>
              <p:nvPr/>
            </p:nvSpPr>
            <p:spPr bwMode="auto">
              <a:xfrm>
                <a:off x="2533" y="1187"/>
                <a:ext cx="288"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a:solidFill>
                      <a:srgbClr val="000000"/>
                    </a:solidFill>
                    <a:latin typeface="Times New Roman" pitchFamily="18" charset="0"/>
                  </a:rPr>
                  <a:t>VD</a:t>
                </a:r>
                <a:endParaRPr lang="en-US" altLang="zh-CN" sz="2800" b="0">
                  <a:solidFill>
                    <a:schemeClr val="tx1"/>
                  </a:solidFill>
                  <a:latin typeface="Verdana" pitchFamily="34" charset="0"/>
                </a:endParaRPr>
              </a:p>
            </p:txBody>
          </p:sp>
          <p:sp>
            <p:nvSpPr>
              <p:cNvPr id="130240" name="Rectangle 169"/>
              <p:cNvSpPr>
                <a:spLocks noChangeArrowheads="1"/>
              </p:cNvSpPr>
              <p:nvPr/>
            </p:nvSpPr>
            <p:spPr bwMode="auto">
              <a:xfrm>
                <a:off x="2785" y="1307"/>
                <a:ext cx="65" cy="126"/>
              </a:xfrm>
              <a:prstGeom prst="rect">
                <a:avLst/>
              </a:prstGeom>
              <a:noFill/>
              <a:ln w="19050">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1</a:t>
                </a:r>
                <a:endParaRPr lang="en-US" altLang="zh-CN" sz="2800" b="0">
                  <a:solidFill>
                    <a:schemeClr val="tx1"/>
                  </a:solidFill>
                  <a:latin typeface="Verdana" pitchFamily="34" charset="0"/>
                </a:endParaRPr>
              </a:p>
            </p:txBody>
          </p:sp>
          <p:sp>
            <p:nvSpPr>
              <p:cNvPr id="130241" name="Rectangle 170"/>
              <p:cNvSpPr>
                <a:spLocks noChangeArrowheads="1"/>
              </p:cNvSpPr>
              <p:nvPr/>
            </p:nvSpPr>
            <p:spPr bwMode="auto">
              <a:xfrm>
                <a:off x="4189" y="2477"/>
                <a:ext cx="288"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a:solidFill>
                      <a:srgbClr val="000000"/>
                    </a:solidFill>
                    <a:latin typeface="Times New Roman" pitchFamily="18" charset="0"/>
                  </a:rPr>
                  <a:t>VD</a:t>
                </a:r>
                <a:endParaRPr lang="en-US" altLang="zh-CN" sz="2800" b="0">
                  <a:solidFill>
                    <a:schemeClr val="tx1"/>
                  </a:solidFill>
                  <a:latin typeface="Verdana" pitchFamily="34" charset="0"/>
                </a:endParaRPr>
              </a:p>
            </p:txBody>
          </p:sp>
          <p:sp>
            <p:nvSpPr>
              <p:cNvPr id="130242" name="Rectangle 171"/>
              <p:cNvSpPr>
                <a:spLocks noChangeArrowheads="1"/>
              </p:cNvSpPr>
              <p:nvPr/>
            </p:nvSpPr>
            <p:spPr bwMode="auto">
              <a:xfrm>
                <a:off x="4441" y="2594"/>
                <a:ext cx="65" cy="126"/>
              </a:xfrm>
              <a:prstGeom prst="rect">
                <a:avLst/>
              </a:prstGeom>
              <a:noFill/>
              <a:ln w="19050">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2</a:t>
                </a:r>
                <a:endParaRPr lang="en-US" altLang="zh-CN" sz="2800" b="0">
                  <a:solidFill>
                    <a:schemeClr val="tx1"/>
                  </a:solidFill>
                  <a:latin typeface="Verdana" pitchFamily="34" charset="0"/>
                </a:endParaRPr>
              </a:p>
            </p:txBody>
          </p:sp>
          <p:sp>
            <p:nvSpPr>
              <p:cNvPr id="130243" name="Rectangle 172"/>
              <p:cNvSpPr>
                <a:spLocks noChangeArrowheads="1"/>
              </p:cNvSpPr>
              <p:nvPr/>
            </p:nvSpPr>
            <p:spPr bwMode="auto">
              <a:xfrm>
                <a:off x="3314" y="1195"/>
                <a:ext cx="288"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a:solidFill>
                      <a:srgbClr val="000000"/>
                    </a:solidFill>
                    <a:latin typeface="Times New Roman" pitchFamily="18" charset="0"/>
                  </a:rPr>
                  <a:t>VD</a:t>
                </a:r>
                <a:endParaRPr lang="en-US" altLang="zh-CN" sz="2800" b="0">
                  <a:solidFill>
                    <a:schemeClr val="tx1"/>
                  </a:solidFill>
                  <a:latin typeface="Verdana" pitchFamily="34" charset="0"/>
                </a:endParaRPr>
              </a:p>
            </p:txBody>
          </p:sp>
          <p:sp>
            <p:nvSpPr>
              <p:cNvPr id="130244" name="Rectangle 173"/>
              <p:cNvSpPr>
                <a:spLocks noChangeArrowheads="1"/>
              </p:cNvSpPr>
              <p:nvPr/>
            </p:nvSpPr>
            <p:spPr bwMode="auto">
              <a:xfrm>
                <a:off x="3566" y="1314"/>
                <a:ext cx="65" cy="126"/>
              </a:xfrm>
              <a:prstGeom prst="rect">
                <a:avLst/>
              </a:prstGeom>
              <a:noFill/>
              <a:ln w="19050">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3</a:t>
                </a:r>
                <a:endParaRPr lang="en-US" altLang="zh-CN" sz="2800" b="0">
                  <a:solidFill>
                    <a:schemeClr val="tx1"/>
                  </a:solidFill>
                  <a:latin typeface="Verdana" pitchFamily="34" charset="0"/>
                </a:endParaRPr>
              </a:p>
            </p:txBody>
          </p:sp>
          <p:sp>
            <p:nvSpPr>
              <p:cNvPr id="130245" name="Rectangle 174"/>
              <p:cNvSpPr>
                <a:spLocks noChangeArrowheads="1"/>
              </p:cNvSpPr>
              <p:nvPr/>
            </p:nvSpPr>
            <p:spPr bwMode="auto">
              <a:xfrm>
                <a:off x="2278" y="2121"/>
                <a:ext cx="288"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a:solidFill>
                      <a:srgbClr val="000000"/>
                    </a:solidFill>
                    <a:latin typeface="Times New Roman" pitchFamily="18" charset="0"/>
                  </a:rPr>
                  <a:t>VD</a:t>
                </a:r>
                <a:endParaRPr lang="en-US" altLang="zh-CN" sz="2800" b="0">
                  <a:solidFill>
                    <a:schemeClr val="tx1"/>
                  </a:solidFill>
                  <a:latin typeface="Verdana" pitchFamily="34" charset="0"/>
                </a:endParaRPr>
              </a:p>
            </p:txBody>
          </p:sp>
          <p:sp>
            <p:nvSpPr>
              <p:cNvPr id="130246" name="Rectangle 175"/>
              <p:cNvSpPr>
                <a:spLocks noChangeArrowheads="1"/>
              </p:cNvSpPr>
              <p:nvPr/>
            </p:nvSpPr>
            <p:spPr bwMode="auto">
              <a:xfrm>
                <a:off x="2531" y="2241"/>
                <a:ext cx="65" cy="126"/>
              </a:xfrm>
              <a:prstGeom prst="rect">
                <a:avLst/>
              </a:prstGeom>
              <a:noFill/>
              <a:ln w="19050">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4</a:t>
                </a:r>
                <a:endParaRPr lang="en-US" altLang="zh-CN" sz="2800" b="0">
                  <a:solidFill>
                    <a:schemeClr val="tx1"/>
                  </a:solidFill>
                  <a:latin typeface="Verdana" pitchFamily="34" charset="0"/>
                </a:endParaRPr>
              </a:p>
            </p:txBody>
          </p:sp>
          <p:sp>
            <p:nvSpPr>
              <p:cNvPr id="130247" name="Rectangle 176"/>
              <p:cNvSpPr>
                <a:spLocks noChangeArrowheads="1"/>
              </p:cNvSpPr>
              <p:nvPr/>
            </p:nvSpPr>
            <p:spPr bwMode="auto">
              <a:xfrm>
                <a:off x="421" y="3441"/>
                <a:ext cx="100" cy="194"/>
              </a:xfrm>
              <a:prstGeom prst="rect">
                <a:avLst/>
              </a:prstGeom>
              <a:noFill/>
              <a:ln w="19050">
                <a:noFill/>
                <a:miter lim="800000"/>
                <a:headEnd/>
                <a:tailEnd/>
              </a:ln>
            </p:spPr>
            <p:txBody>
              <a:bodyPr wrap="none" lIns="0" tIns="0" rIns="0" bIns="0">
                <a:spAutoFit/>
              </a:bodyPr>
              <a:lstStyle/>
              <a:p>
                <a:pPr>
                  <a:lnSpc>
                    <a:spcPct val="100000"/>
                  </a:lnSpc>
                </a:pPr>
                <a:r>
                  <a:rPr lang="en-US" altLang="zh-CN" sz="2300" b="0" i="1">
                    <a:solidFill>
                      <a:srgbClr val="000000"/>
                    </a:solidFill>
                    <a:latin typeface="Times New Roman" pitchFamily="18" charset="0"/>
                  </a:rPr>
                  <a:t>u</a:t>
                </a:r>
                <a:endParaRPr lang="en-US" altLang="zh-CN" sz="2800" b="0">
                  <a:solidFill>
                    <a:schemeClr val="tx1"/>
                  </a:solidFill>
                  <a:latin typeface="Verdana" pitchFamily="34" charset="0"/>
                </a:endParaRPr>
              </a:p>
            </p:txBody>
          </p:sp>
          <p:sp>
            <p:nvSpPr>
              <p:cNvPr id="130248" name="Rectangle 177"/>
              <p:cNvSpPr>
                <a:spLocks noChangeArrowheads="1"/>
              </p:cNvSpPr>
              <p:nvPr/>
            </p:nvSpPr>
            <p:spPr bwMode="auto">
              <a:xfrm>
                <a:off x="510" y="3561"/>
                <a:ext cx="57" cy="126"/>
              </a:xfrm>
              <a:prstGeom prst="rect">
                <a:avLst/>
              </a:prstGeom>
              <a:noFill/>
              <a:ln w="19050">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c</a:t>
                </a:r>
                <a:endParaRPr lang="en-US" altLang="zh-CN" sz="2800" b="0">
                  <a:solidFill>
                    <a:schemeClr val="tx1"/>
                  </a:solidFill>
                  <a:latin typeface="Verdana" pitchFamily="34" charset="0"/>
                </a:endParaRPr>
              </a:p>
            </p:txBody>
          </p:sp>
          <p:sp>
            <p:nvSpPr>
              <p:cNvPr id="130249" name="Rectangle 178"/>
              <p:cNvSpPr>
                <a:spLocks noChangeArrowheads="1"/>
              </p:cNvSpPr>
              <p:nvPr/>
            </p:nvSpPr>
            <p:spPr bwMode="auto">
              <a:xfrm>
                <a:off x="2693" y="2253"/>
                <a:ext cx="144"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a:solidFill>
                      <a:srgbClr val="000000"/>
                    </a:solidFill>
                    <a:latin typeface="Times New Roman" pitchFamily="18" charset="0"/>
                  </a:rPr>
                  <a:t>V</a:t>
                </a:r>
                <a:endParaRPr lang="en-US" altLang="zh-CN" sz="2800" b="0">
                  <a:solidFill>
                    <a:schemeClr val="tx1"/>
                  </a:solidFill>
                  <a:latin typeface="Verdana" pitchFamily="34" charset="0"/>
                </a:endParaRPr>
              </a:p>
            </p:txBody>
          </p:sp>
          <p:sp>
            <p:nvSpPr>
              <p:cNvPr id="130250" name="Rectangle 179"/>
              <p:cNvSpPr>
                <a:spLocks noChangeArrowheads="1"/>
              </p:cNvSpPr>
              <p:nvPr/>
            </p:nvSpPr>
            <p:spPr bwMode="auto">
              <a:xfrm>
                <a:off x="2820" y="2370"/>
                <a:ext cx="65" cy="125"/>
              </a:xfrm>
              <a:prstGeom prst="rect">
                <a:avLst/>
              </a:prstGeom>
              <a:noFill/>
              <a:ln w="19050">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6</a:t>
                </a:r>
                <a:endParaRPr lang="en-US" altLang="zh-CN" sz="2800" b="0">
                  <a:solidFill>
                    <a:schemeClr val="tx1"/>
                  </a:solidFill>
                  <a:latin typeface="Verdana" pitchFamily="34" charset="0"/>
                </a:endParaRPr>
              </a:p>
            </p:txBody>
          </p:sp>
          <p:sp>
            <p:nvSpPr>
              <p:cNvPr id="130251" name="Rectangle 180"/>
              <p:cNvSpPr>
                <a:spLocks noChangeArrowheads="1"/>
              </p:cNvSpPr>
              <p:nvPr/>
            </p:nvSpPr>
            <p:spPr bwMode="auto">
              <a:xfrm>
                <a:off x="3073" y="2121"/>
                <a:ext cx="288" cy="194"/>
              </a:xfrm>
              <a:prstGeom prst="rect">
                <a:avLst/>
              </a:prstGeom>
              <a:noFill/>
              <a:ln w="19050">
                <a:noFill/>
                <a:miter lim="800000"/>
                <a:headEnd/>
                <a:tailEnd/>
              </a:ln>
            </p:spPr>
            <p:txBody>
              <a:bodyPr wrap="none" lIns="0" tIns="0" rIns="0" bIns="0">
                <a:spAutoFit/>
              </a:bodyPr>
              <a:lstStyle/>
              <a:p>
                <a:pPr>
                  <a:lnSpc>
                    <a:spcPct val="100000"/>
                  </a:lnSpc>
                </a:pPr>
                <a:r>
                  <a:rPr lang="en-US" altLang="zh-CN" sz="2300" b="0">
                    <a:solidFill>
                      <a:srgbClr val="000000"/>
                    </a:solidFill>
                    <a:latin typeface="Times New Roman" pitchFamily="18" charset="0"/>
                  </a:rPr>
                  <a:t>VD</a:t>
                </a:r>
                <a:endParaRPr lang="en-US" altLang="zh-CN" sz="2800" b="0">
                  <a:solidFill>
                    <a:schemeClr val="tx1"/>
                  </a:solidFill>
                  <a:latin typeface="Verdana" pitchFamily="34" charset="0"/>
                </a:endParaRPr>
              </a:p>
            </p:txBody>
          </p:sp>
          <p:sp>
            <p:nvSpPr>
              <p:cNvPr id="130252" name="Rectangle 181"/>
              <p:cNvSpPr>
                <a:spLocks noChangeArrowheads="1"/>
              </p:cNvSpPr>
              <p:nvPr/>
            </p:nvSpPr>
            <p:spPr bwMode="auto">
              <a:xfrm>
                <a:off x="3324" y="2242"/>
                <a:ext cx="65" cy="126"/>
              </a:xfrm>
              <a:prstGeom prst="rect">
                <a:avLst/>
              </a:prstGeom>
              <a:noFill/>
              <a:ln w="19050">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6</a:t>
                </a:r>
                <a:endParaRPr lang="en-US" altLang="zh-CN" sz="2800" b="0">
                  <a:solidFill>
                    <a:schemeClr val="tx1"/>
                  </a:solidFill>
                  <a:latin typeface="Verdana" pitchFamily="34" charset="0"/>
                </a:endParaRPr>
              </a:p>
            </p:txBody>
          </p:sp>
          <p:sp>
            <p:nvSpPr>
              <p:cNvPr id="130253" name="Rectangle 182"/>
              <p:cNvSpPr>
                <a:spLocks noChangeArrowheads="1"/>
              </p:cNvSpPr>
              <p:nvPr/>
            </p:nvSpPr>
            <p:spPr bwMode="auto">
              <a:xfrm>
                <a:off x="3482" y="1551"/>
                <a:ext cx="144"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a:solidFill>
                      <a:srgbClr val="000000"/>
                    </a:solidFill>
                    <a:latin typeface="Times New Roman" pitchFamily="18" charset="0"/>
                  </a:rPr>
                  <a:t>V</a:t>
                </a:r>
                <a:endParaRPr lang="en-US" altLang="zh-CN" sz="2800" b="0">
                  <a:solidFill>
                    <a:schemeClr val="tx1"/>
                  </a:solidFill>
                  <a:latin typeface="Verdana" pitchFamily="34" charset="0"/>
                </a:endParaRPr>
              </a:p>
            </p:txBody>
          </p:sp>
          <p:sp>
            <p:nvSpPr>
              <p:cNvPr id="130254" name="Rectangle 183"/>
              <p:cNvSpPr>
                <a:spLocks noChangeArrowheads="1"/>
              </p:cNvSpPr>
              <p:nvPr/>
            </p:nvSpPr>
            <p:spPr bwMode="auto">
              <a:xfrm>
                <a:off x="3608" y="1671"/>
                <a:ext cx="65" cy="126"/>
              </a:xfrm>
              <a:prstGeom prst="rect">
                <a:avLst/>
              </a:prstGeom>
              <a:noFill/>
              <a:ln w="19050">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5</a:t>
                </a:r>
                <a:endParaRPr lang="en-US" altLang="zh-CN" sz="2800" b="0">
                  <a:solidFill>
                    <a:schemeClr val="tx1"/>
                  </a:solidFill>
                  <a:latin typeface="Verdana" pitchFamily="34" charset="0"/>
                </a:endParaRPr>
              </a:p>
            </p:txBody>
          </p:sp>
          <p:sp>
            <p:nvSpPr>
              <p:cNvPr id="130255" name="Rectangle 184"/>
              <p:cNvSpPr>
                <a:spLocks noChangeArrowheads="1"/>
              </p:cNvSpPr>
              <p:nvPr/>
            </p:nvSpPr>
            <p:spPr bwMode="auto">
              <a:xfrm>
                <a:off x="4189" y="1396"/>
                <a:ext cx="288"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a:solidFill>
                      <a:srgbClr val="000000"/>
                    </a:solidFill>
                    <a:latin typeface="Times New Roman" pitchFamily="18" charset="0"/>
                  </a:rPr>
                  <a:t>VD</a:t>
                </a:r>
                <a:endParaRPr lang="en-US" altLang="zh-CN" sz="2800" b="0">
                  <a:solidFill>
                    <a:schemeClr val="tx1"/>
                  </a:solidFill>
                  <a:latin typeface="Verdana" pitchFamily="34" charset="0"/>
                </a:endParaRPr>
              </a:p>
            </p:txBody>
          </p:sp>
          <p:sp>
            <p:nvSpPr>
              <p:cNvPr id="130256" name="Rectangle 185"/>
              <p:cNvSpPr>
                <a:spLocks noChangeArrowheads="1"/>
              </p:cNvSpPr>
              <p:nvPr/>
            </p:nvSpPr>
            <p:spPr bwMode="auto">
              <a:xfrm>
                <a:off x="4441" y="1514"/>
                <a:ext cx="65" cy="126"/>
              </a:xfrm>
              <a:prstGeom prst="rect">
                <a:avLst/>
              </a:prstGeom>
              <a:noFill/>
              <a:ln w="19050">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5</a:t>
                </a:r>
                <a:endParaRPr lang="en-US" altLang="zh-CN" sz="2800" b="0">
                  <a:solidFill>
                    <a:schemeClr val="tx1"/>
                  </a:solidFill>
                  <a:latin typeface="Verdana" pitchFamily="34" charset="0"/>
                </a:endParaRPr>
              </a:p>
            </p:txBody>
          </p:sp>
          <p:sp>
            <p:nvSpPr>
              <p:cNvPr id="130257" name="Rectangle 186"/>
              <p:cNvSpPr>
                <a:spLocks noChangeArrowheads="1"/>
              </p:cNvSpPr>
              <p:nvPr/>
            </p:nvSpPr>
            <p:spPr bwMode="auto">
              <a:xfrm>
                <a:off x="2872" y="1963"/>
                <a:ext cx="144"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a:solidFill>
                      <a:srgbClr val="000000"/>
                    </a:solidFill>
                    <a:latin typeface="Times New Roman" pitchFamily="18" charset="0"/>
                  </a:rPr>
                  <a:t>V</a:t>
                </a:r>
                <a:endParaRPr lang="en-US" altLang="zh-CN" sz="2800" b="0">
                  <a:solidFill>
                    <a:schemeClr val="tx1"/>
                  </a:solidFill>
                  <a:latin typeface="Verdana" pitchFamily="34" charset="0"/>
                </a:endParaRPr>
              </a:p>
            </p:txBody>
          </p:sp>
          <p:sp>
            <p:nvSpPr>
              <p:cNvPr id="130258" name="Rectangle 187"/>
              <p:cNvSpPr>
                <a:spLocks noChangeArrowheads="1"/>
              </p:cNvSpPr>
              <p:nvPr/>
            </p:nvSpPr>
            <p:spPr bwMode="auto">
              <a:xfrm>
                <a:off x="2084" y="1724"/>
                <a:ext cx="144"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a:solidFill>
                      <a:srgbClr val="000000"/>
                    </a:solidFill>
                    <a:latin typeface="Times New Roman" pitchFamily="18" charset="0"/>
                  </a:rPr>
                  <a:t>U</a:t>
                </a:r>
                <a:endParaRPr lang="en-US" altLang="zh-CN" sz="2800" b="0">
                  <a:solidFill>
                    <a:schemeClr val="tx1"/>
                  </a:solidFill>
                  <a:latin typeface="Verdana" pitchFamily="34" charset="0"/>
                </a:endParaRPr>
              </a:p>
            </p:txBody>
          </p:sp>
          <p:sp>
            <p:nvSpPr>
              <p:cNvPr id="130259" name="Rectangle 188"/>
              <p:cNvSpPr>
                <a:spLocks noChangeArrowheads="1"/>
              </p:cNvSpPr>
              <p:nvPr/>
            </p:nvSpPr>
            <p:spPr bwMode="auto">
              <a:xfrm>
                <a:off x="3618" y="2147"/>
                <a:ext cx="189"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a:solidFill>
                      <a:srgbClr val="000000"/>
                    </a:solidFill>
                    <a:latin typeface="Times New Roman" pitchFamily="18" charset="0"/>
                  </a:rPr>
                  <a:t>W</a:t>
                </a:r>
                <a:endParaRPr lang="en-US" altLang="zh-CN" sz="2800" b="0">
                  <a:solidFill>
                    <a:schemeClr val="tx1"/>
                  </a:solidFill>
                  <a:latin typeface="Verdana" pitchFamily="34" charset="0"/>
                </a:endParaRPr>
              </a:p>
            </p:txBody>
          </p:sp>
          <p:sp>
            <p:nvSpPr>
              <p:cNvPr id="130260" name="Rectangle 189"/>
              <p:cNvSpPr>
                <a:spLocks noChangeArrowheads="1"/>
              </p:cNvSpPr>
              <p:nvPr/>
            </p:nvSpPr>
            <p:spPr bwMode="auto">
              <a:xfrm>
                <a:off x="5268" y="1948"/>
                <a:ext cx="144"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a:solidFill>
                      <a:srgbClr val="000000"/>
                    </a:solidFill>
                    <a:latin typeface="Times New Roman" pitchFamily="18" charset="0"/>
                  </a:rPr>
                  <a:t>N</a:t>
                </a:r>
                <a:endParaRPr lang="en-US" altLang="zh-CN" sz="2800" b="0">
                  <a:solidFill>
                    <a:schemeClr val="tx1"/>
                  </a:solidFill>
                  <a:latin typeface="Verdana" pitchFamily="34" charset="0"/>
                </a:endParaRPr>
              </a:p>
            </p:txBody>
          </p:sp>
          <p:sp>
            <p:nvSpPr>
              <p:cNvPr id="130261" name="Rectangle 190"/>
              <p:cNvSpPr>
                <a:spLocks noChangeArrowheads="1"/>
              </p:cNvSpPr>
              <p:nvPr/>
            </p:nvSpPr>
            <p:spPr bwMode="auto">
              <a:xfrm>
                <a:off x="1590" y="1948"/>
                <a:ext cx="180"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a:solidFill>
                      <a:srgbClr val="000000"/>
                    </a:solidFill>
                    <a:latin typeface="Times New Roman" pitchFamily="18" charset="0"/>
                  </a:rPr>
                  <a:t>N'</a:t>
                </a:r>
                <a:endParaRPr lang="en-US" altLang="zh-CN" sz="2800" b="0">
                  <a:solidFill>
                    <a:schemeClr val="tx1"/>
                  </a:solidFill>
                  <a:latin typeface="Verdana" pitchFamily="34" charset="0"/>
                </a:endParaRPr>
              </a:p>
            </p:txBody>
          </p:sp>
          <p:sp>
            <p:nvSpPr>
              <p:cNvPr id="130262" name="Rectangle 191"/>
              <p:cNvSpPr>
                <a:spLocks noChangeArrowheads="1"/>
              </p:cNvSpPr>
              <p:nvPr/>
            </p:nvSpPr>
            <p:spPr bwMode="auto">
              <a:xfrm>
                <a:off x="1698" y="1486"/>
                <a:ext cx="133"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i="1">
                    <a:solidFill>
                      <a:srgbClr val="000000"/>
                    </a:solidFill>
                    <a:latin typeface="Times New Roman" pitchFamily="18" charset="0"/>
                  </a:rPr>
                  <a:t>C</a:t>
                </a:r>
                <a:endParaRPr lang="en-US" altLang="zh-CN" sz="2800" b="0">
                  <a:solidFill>
                    <a:schemeClr val="tx1"/>
                  </a:solidFill>
                  <a:latin typeface="Verdana" pitchFamily="34" charset="0"/>
                </a:endParaRPr>
              </a:p>
            </p:txBody>
          </p:sp>
          <p:sp>
            <p:nvSpPr>
              <p:cNvPr id="130263" name="Rectangle 192"/>
              <p:cNvSpPr>
                <a:spLocks noChangeArrowheads="1"/>
              </p:cNvSpPr>
              <p:nvPr/>
            </p:nvSpPr>
            <p:spPr bwMode="auto">
              <a:xfrm>
                <a:off x="1582" y="1354"/>
                <a:ext cx="112"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a:solidFill>
                      <a:srgbClr val="000000"/>
                    </a:solidFill>
                    <a:latin typeface="Times New Roman" pitchFamily="18" charset="0"/>
                  </a:rPr>
                  <a:t>+</a:t>
                </a:r>
                <a:endParaRPr lang="en-US" altLang="zh-CN" sz="2800" b="0">
                  <a:solidFill>
                    <a:schemeClr val="tx1"/>
                  </a:solidFill>
                  <a:latin typeface="Verdana" pitchFamily="34" charset="0"/>
                </a:endParaRPr>
              </a:p>
            </p:txBody>
          </p:sp>
          <p:sp>
            <p:nvSpPr>
              <p:cNvPr id="130264" name="Rectangle 193"/>
              <p:cNvSpPr>
                <a:spLocks noChangeArrowheads="1"/>
              </p:cNvSpPr>
              <p:nvPr/>
            </p:nvSpPr>
            <p:spPr bwMode="auto">
              <a:xfrm>
                <a:off x="1698" y="2384"/>
                <a:ext cx="133"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i="1">
                    <a:solidFill>
                      <a:srgbClr val="000000"/>
                    </a:solidFill>
                    <a:latin typeface="Times New Roman" pitchFamily="18" charset="0"/>
                  </a:rPr>
                  <a:t>C</a:t>
                </a:r>
                <a:endParaRPr lang="en-US" altLang="zh-CN" sz="2800" b="0">
                  <a:solidFill>
                    <a:schemeClr val="tx1"/>
                  </a:solidFill>
                  <a:latin typeface="Verdana" pitchFamily="34" charset="0"/>
                </a:endParaRPr>
              </a:p>
            </p:txBody>
          </p:sp>
          <p:sp>
            <p:nvSpPr>
              <p:cNvPr id="130265" name="Rectangle 194"/>
              <p:cNvSpPr>
                <a:spLocks noChangeArrowheads="1"/>
              </p:cNvSpPr>
              <p:nvPr/>
            </p:nvSpPr>
            <p:spPr bwMode="auto">
              <a:xfrm>
                <a:off x="1582" y="2253"/>
                <a:ext cx="112"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a:solidFill>
                      <a:srgbClr val="000000"/>
                    </a:solidFill>
                    <a:latin typeface="Times New Roman" pitchFamily="18" charset="0"/>
                  </a:rPr>
                  <a:t>+</a:t>
                </a:r>
                <a:endParaRPr lang="en-US" altLang="zh-CN" sz="2800" b="0">
                  <a:solidFill>
                    <a:schemeClr val="tx1"/>
                  </a:solidFill>
                  <a:latin typeface="Verdana" pitchFamily="34" charset="0"/>
                </a:endParaRPr>
              </a:p>
            </p:txBody>
          </p:sp>
          <p:sp>
            <p:nvSpPr>
              <p:cNvPr id="130266" name="Rectangle 195"/>
              <p:cNvSpPr>
                <a:spLocks noChangeArrowheads="1"/>
              </p:cNvSpPr>
              <p:nvPr/>
            </p:nvSpPr>
            <p:spPr bwMode="auto">
              <a:xfrm>
                <a:off x="365" y="3007"/>
                <a:ext cx="100"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i="1">
                    <a:solidFill>
                      <a:srgbClr val="000000"/>
                    </a:solidFill>
                    <a:latin typeface="Times New Roman" pitchFamily="18" charset="0"/>
                  </a:rPr>
                  <a:t>u</a:t>
                </a:r>
                <a:endParaRPr lang="en-US" altLang="zh-CN" sz="2800" b="0">
                  <a:solidFill>
                    <a:schemeClr val="tx1"/>
                  </a:solidFill>
                  <a:latin typeface="Verdana" pitchFamily="34" charset="0"/>
                </a:endParaRPr>
              </a:p>
            </p:txBody>
          </p:sp>
          <p:sp>
            <p:nvSpPr>
              <p:cNvPr id="130267" name="Rectangle 196"/>
              <p:cNvSpPr>
                <a:spLocks noChangeArrowheads="1"/>
              </p:cNvSpPr>
              <p:nvPr/>
            </p:nvSpPr>
            <p:spPr bwMode="auto">
              <a:xfrm>
                <a:off x="455" y="3123"/>
                <a:ext cx="137" cy="126"/>
              </a:xfrm>
              <a:prstGeom prst="rect">
                <a:avLst/>
              </a:prstGeom>
              <a:noFill/>
              <a:ln w="19050">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rU</a:t>
                </a:r>
                <a:endParaRPr lang="en-US" altLang="zh-CN" sz="2800" b="0">
                  <a:solidFill>
                    <a:schemeClr val="tx1"/>
                  </a:solidFill>
                  <a:latin typeface="Verdana" pitchFamily="34" charset="0"/>
                </a:endParaRPr>
              </a:p>
            </p:txBody>
          </p:sp>
          <p:sp>
            <p:nvSpPr>
              <p:cNvPr id="130268" name="Rectangle 197"/>
              <p:cNvSpPr>
                <a:spLocks noChangeArrowheads="1"/>
              </p:cNvSpPr>
              <p:nvPr/>
            </p:nvSpPr>
            <p:spPr bwMode="auto">
              <a:xfrm>
                <a:off x="365" y="3137"/>
                <a:ext cx="100"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i="1">
                    <a:solidFill>
                      <a:srgbClr val="000000"/>
                    </a:solidFill>
                    <a:latin typeface="Times New Roman" pitchFamily="18" charset="0"/>
                  </a:rPr>
                  <a:t>u</a:t>
                </a:r>
                <a:endParaRPr lang="en-US" altLang="zh-CN" sz="2800" b="0">
                  <a:solidFill>
                    <a:schemeClr val="tx1"/>
                  </a:solidFill>
                  <a:latin typeface="Verdana" pitchFamily="34" charset="0"/>
                </a:endParaRPr>
              </a:p>
            </p:txBody>
          </p:sp>
          <p:sp>
            <p:nvSpPr>
              <p:cNvPr id="130269" name="Rectangle 198"/>
              <p:cNvSpPr>
                <a:spLocks noChangeArrowheads="1"/>
              </p:cNvSpPr>
              <p:nvPr/>
            </p:nvSpPr>
            <p:spPr bwMode="auto">
              <a:xfrm>
                <a:off x="455" y="3257"/>
                <a:ext cx="137" cy="126"/>
              </a:xfrm>
              <a:prstGeom prst="rect">
                <a:avLst/>
              </a:prstGeom>
              <a:noFill/>
              <a:ln w="19050">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rV</a:t>
                </a:r>
                <a:endParaRPr lang="en-US" altLang="zh-CN" sz="2800" b="0">
                  <a:solidFill>
                    <a:schemeClr val="tx1"/>
                  </a:solidFill>
                  <a:latin typeface="Verdana" pitchFamily="34" charset="0"/>
                </a:endParaRPr>
              </a:p>
            </p:txBody>
          </p:sp>
          <p:sp>
            <p:nvSpPr>
              <p:cNvPr id="130270" name="Rectangle 199"/>
              <p:cNvSpPr>
                <a:spLocks noChangeArrowheads="1"/>
              </p:cNvSpPr>
              <p:nvPr/>
            </p:nvSpPr>
            <p:spPr bwMode="auto">
              <a:xfrm>
                <a:off x="368" y="3271"/>
                <a:ext cx="100" cy="193"/>
              </a:xfrm>
              <a:prstGeom prst="rect">
                <a:avLst/>
              </a:prstGeom>
              <a:noFill/>
              <a:ln w="19050">
                <a:noFill/>
                <a:miter lim="800000"/>
                <a:headEnd/>
                <a:tailEnd/>
              </a:ln>
            </p:spPr>
            <p:txBody>
              <a:bodyPr wrap="none" lIns="0" tIns="0" rIns="0" bIns="0">
                <a:spAutoFit/>
              </a:bodyPr>
              <a:lstStyle/>
              <a:p>
                <a:pPr>
                  <a:lnSpc>
                    <a:spcPct val="100000"/>
                  </a:lnSpc>
                </a:pPr>
                <a:r>
                  <a:rPr lang="en-US" altLang="zh-CN" sz="2300" b="0" i="1">
                    <a:solidFill>
                      <a:srgbClr val="000000"/>
                    </a:solidFill>
                    <a:latin typeface="Times New Roman" pitchFamily="18" charset="0"/>
                  </a:rPr>
                  <a:t>u</a:t>
                </a:r>
                <a:endParaRPr lang="en-US" altLang="zh-CN" sz="2800" b="0">
                  <a:solidFill>
                    <a:schemeClr val="tx1"/>
                  </a:solidFill>
                  <a:latin typeface="Verdana" pitchFamily="34" charset="0"/>
                </a:endParaRPr>
              </a:p>
            </p:txBody>
          </p:sp>
          <p:sp>
            <p:nvSpPr>
              <p:cNvPr id="130271" name="Rectangle 200"/>
              <p:cNvSpPr>
                <a:spLocks noChangeArrowheads="1"/>
              </p:cNvSpPr>
              <p:nvPr/>
            </p:nvSpPr>
            <p:spPr bwMode="auto">
              <a:xfrm>
                <a:off x="457" y="3389"/>
                <a:ext cx="166" cy="125"/>
              </a:xfrm>
              <a:prstGeom prst="rect">
                <a:avLst/>
              </a:prstGeom>
              <a:noFill/>
              <a:ln w="19050">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rW</a:t>
                </a:r>
                <a:endParaRPr lang="en-US" altLang="zh-CN" sz="2800" b="0">
                  <a:solidFill>
                    <a:schemeClr val="tx1"/>
                  </a:solidFill>
                  <a:latin typeface="Verdana" pitchFamily="34" charset="0"/>
                </a:endParaRPr>
              </a:p>
            </p:txBody>
          </p:sp>
          <p:sp>
            <p:nvSpPr>
              <p:cNvPr id="130272" name="Rectangle 201"/>
              <p:cNvSpPr>
                <a:spLocks noChangeArrowheads="1"/>
              </p:cNvSpPr>
              <p:nvPr/>
            </p:nvSpPr>
            <p:spPr bwMode="auto">
              <a:xfrm>
                <a:off x="1183" y="1572"/>
                <a:ext cx="78" cy="151"/>
              </a:xfrm>
              <a:prstGeom prst="rect">
                <a:avLst/>
              </a:prstGeom>
              <a:noFill/>
              <a:ln w="19050">
                <a:noFill/>
                <a:miter lim="800000"/>
                <a:headEnd/>
                <a:tailEnd/>
              </a:ln>
            </p:spPr>
            <p:txBody>
              <a:bodyPr wrap="none" lIns="0" tIns="0" rIns="0" bIns="0">
                <a:spAutoFit/>
              </a:bodyPr>
              <a:lstStyle/>
              <a:p>
                <a:pPr>
                  <a:lnSpc>
                    <a:spcPct val="100000"/>
                  </a:lnSpc>
                </a:pPr>
                <a:r>
                  <a:rPr lang="en-US" altLang="zh-CN" sz="1800" b="0">
                    <a:solidFill>
                      <a:srgbClr val="000000"/>
                    </a:solidFill>
                    <a:latin typeface="Times New Roman" pitchFamily="18" charset="0"/>
                  </a:rPr>
                  <a:t>2</a:t>
                </a:r>
                <a:endParaRPr lang="en-US" altLang="zh-CN" sz="2800" b="0">
                  <a:solidFill>
                    <a:schemeClr val="tx1"/>
                  </a:solidFill>
                  <a:latin typeface="Verdana" pitchFamily="34" charset="0"/>
                </a:endParaRPr>
              </a:p>
            </p:txBody>
          </p:sp>
          <p:sp>
            <p:nvSpPr>
              <p:cNvPr id="130273" name="Rectangle 202"/>
              <p:cNvSpPr>
                <a:spLocks noChangeArrowheads="1"/>
              </p:cNvSpPr>
              <p:nvPr/>
            </p:nvSpPr>
            <p:spPr bwMode="auto">
              <a:xfrm>
                <a:off x="1133" y="1382"/>
                <a:ext cx="112" cy="151"/>
              </a:xfrm>
              <a:prstGeom prst="rect">
                <a:avLst/>
              </a:prstGeom>
              <a:noFill/>
              <a:ln w="19050">
                <a:noFill/>
                <a:miter lim="800000"/>
                <a:headEnd/>
                <a:tailEnd/>
              </a:ln>
            </p:spPr>
            <p:txBody>
              <a:bodyPr wrap="none" lIns="0" tIns="0" rIns="0" bIns="0">
                <a:spAutoFit/>
              </a:bodyPr>
              <a:lstStyle/>
              <a:p>
                <a:pPr>
                  <a:lnSpc>
                    <a:spcPct val="100000"/>
                  </a:lnSpc>
                </a:pPr>
                <a:r>
                  <a:rPr lang="en-US" altLang="zh-CN" sz="1800" b="0" i="1">
                    <a:solidFill>
                      <a:srgbClr val="000000"/>
                    </a:solidFill>
                    <a:latin typeface="Times New Roman" pitchFamily="18" charset="0"/>
                  </a:rPr>
                  <a:t>U</a:t>
                </a:r>
                <a:endParaRPr lang="en-US" altLang="zh-CN" sz="2800" b="0">
                  <a:solidFill>
                    <a:schemeClr val="tx1"/>
                  </a:solidFill>
                  <a:latin typeface="Verdana" pitchFamily="34" charset="0"/>
                </a:endParaRPr>
              </a:p>
            </p:txBody>
          </p:sp>
          <p:sp>
            <p:nvSpPr>
              <p:cNvPr id="130274" name="Rectangle 203"/>
              <p:cNvSpPr>
                <a:spLocks noChangeArrowheads="1"/>
              </p:cNvSpPr>
              <p:nvPr/>
            </p:nvSpPr>
            <p:spPr bwMode="auto">
              <a:xfrm>
                <a:off x="1227" y="1473"/>
                <a:ext cx="52" cy="100"/>
              </a:xfrm>
              <a:prstGeom prst="rect">
                <a:avLst/>
              </a:prstGeom>
              <a:noFill/>
              <a:ln w="9525">
                <a:noFill/>
                <a:miter lim="800000"/>
                <a:headEnd/>
                <a:tailEnd/>
              </a:ln>
            </p:spPr>
            <p:txBody>
              <a:bodyPr wrap="none" lIns="0" tIns="0" rIns="0" bIns="0">
                <a:spAutoFit/>
              </a:bodyPr>
              <a:lstStyle/>
              <a:p>
                <a:pPr>
                  <a:lnSpc>
                    <a:spcPct val="100000"/>
                  </a:lnSpc>
                </a:pPr>
                <a:r>
                  <a:rPr lang="en-US" altLang="zh-CN" sz="1200" b="0">
                    <a:solidFill>
                      <a:srgbClr val="000000"/>
                    </a:solidFill>
                    <a:latin typeface="Times New Roman" pitchFamily="18" charset="0"/>
                  </a:rPr>
                  <a:t>d</a:t>
                </a:r>
                <a:endParaRPr lang="en-US" altLang="zh-CN" sz="2800" b="0">
                  <a:solidFill>
                    <a:schemeClr val="tx1"/>
                  </a:solidFill>
                  <a:latin typeface="Verdana" pitchFamily="34" charset="0"/>
                </a:endParaRPr>
              </a:p>
            </p:txBody>
          </p:sp>
          <p:sp>
            <p:nvSpPr>
              <p:cNvPr id="130275" name="Line 204"/>
              <p:cNvSpPr>
                <a:spLocks noChangeShapeType="1"/>
              </p:cNvSpPr>
              <p:nvPr/>
            </p:nvSpPr>
            <p:spPr bwMode="auto">
              <a:xfrm>
                <a:off x="1125" y="1579"/>
                <a:ext cx="173" cy="1"/>
              </a:xfrm>
              <a:prstGeom prst="line">
                <a:avLst/>
              </a:prstGeom>
              <a:noFill/>
              <a:ln w="7938">
                <a:solidFill>
                  <a:srgbClr val="000000"/>
                </a:solidFill>
                <a:round/>
                <a:headEnd/>
                <a:tailEnd/>
              </a:ln>
            </p:spPr>
            <p:txBody>
              <a:bodyPr/>
              <a:lstStyle/>
              <a:p>
                <a:endParaRPr lang="zh-CN" altLang="en-US"/>
              </a:p>
            </p:txBody>
          </p:sp>
          <p:sp>
            <p:nvSpPr>
              <p:cNvPr id="130276" name="Rectangle 205"/>
              <p:cNvSpPr>
                <a:spLocks noChangeArrowheads="1"/>
              </p:cNvSpPr>
              <p:nvPr/>
            </p:nvSpPr>
            <p:spPr bwMode="auto">
              <a:xfrm>
                <a:off x="1183" y="2455"/>
                <a:ext cx="78" cy="151"/>
              </a:xfrm>
              <a:prstGeom prst="rect">
                <a:avLst/>
              </a:prstGeom>
              <a:noFill/>
              <a:ln w="9525">
                <a:noFill/>
                <a:miter lim="800000"/>
                <a:headEnd/>
                <a:tailEnd/>
              </a:ln>
            </p:spPr>
            <p:txBody>
              <a:bodyPr wrap="none" lIns="0" tIns="0" rIns="0" bIns="0">
                <a:spAutoFit/>
              </a:bodyPr>
              <a:lstStyle/>
              <a:p>
                <a:pPr>
                  <a:lnSpc>
                    <a:spcPct val="100000"/>
                  </a:lnSpc>
                </a:pPr>
                <a:r>
                  <a:rPr lang="en-US" altLang="zh-CN" sz="1800" b="0">
                    <a:solidFill>
                      <a:srgbClr val="000000"/>
                    </a:solidFill>
                    <a:latin typeface="Times New Roman" pitchFamily="18" charset="0"/>
                  </a:rPr>
                  <a:t>2</a:t>
                </a:r>
                <a:endParaRPr lang="en-US" altLang="zh-CN" sz="2800" b="0">
                  <a:solidFill>
                    <a:schemeClr val="tx1"/>
                  </a:solidFill>
                  <a:latin typeface="Verdana" pitchFamily="34" charset="0"/>
                </a:endParaRPr>
              </a:p>
            </p:txBody>
          </p:sp>
          <p:sp>
            <p:nvSpPr>
              <p:cNvPr id="130277" name="Rectangle 206"/>
              <p:cNvSpPr>
                <a:spLocks noChangeArrowheads="1"/>
              </p:cNvSpPr>
              <p:nvPr/>
            </p:nvSpPr>
            <p:spPr bwMode="auto">
              <a:xfrm>
                <a:off x="1133" y="2263"/>
                <a:ext cx="112" cy="151"/>
              </a:xfrm>
              <a:prstGeom prst="rect">
                <a:avLst/>
              </a:prstGeom>
              <a:noFill/>
              <a:ln w="9525">
                <a:noFill/>
                <a:miter lim="800000"/>
                <a:headEnd/>
                <a:tailEnd/>
              </a:ln>
            </p:spPr>
            <p:txBody>
              <a:bodyPr wrap="none" lIns="0" tIns="0" rIns="0" bIns="0">
                <a:spAutoFit/>
              </a:bodyPr>
              <a:lstStyle/>
              <a:p>
                <a:pPr>
                  <a:lnSpc>
                    <a:spcPct val="100000"/>
                  </a:lnSpc>
                </a:pPr>
                <a:r>
                  <a:rPr lang="en-US" altLang="zh-CN" sz="1800" b="0" i="1">
                    <a:solidFill>
                      <a:srgbClr val="000000"/>
                    </a:solidFill>
                    <a:latin typeface="Times New Roman" pitchFamily="18" charset="0"/>
                  </a:rPr>
                  <a:t>U</a:t>
                </a:r>
                <a:endParaRPr lang="en-US" altLang="zh-CN" sz="2800" b="0">
                  <a:solidFill>
                    <a:schemeClr val="tx1"/>
                  </a:solidFill>
                  <a:latin typeface="Verdana" pitchFamily="34" charset="0"/>
                </a:endParaRPr>
              </a:p>
            </p:txBody>
          </p:sp>
          <p:sp>
            <p:nvSpPr>
              <p:cNvPr id="130278" name="Rectangle 207"/>
              <p:cNvSpPr>
                <a:spLocks noChangeArrowheads="1"/>
              </p:cNvSpPr>
              <p:nvPr/>
            </p:nvSpPr>
            <p:spPr bwMode="auto">
              <a:xfrm>
                <a:off x="1227" y="2354"/>
                <a:ext cx="52" cy="100"/>
              </a:xfrm>
              <a:prstGeom prst="rect">
                <a:avLst/>
              </a:prstGeom>
              <a:noFill/>
              <a:ln w="9525">
                <a:noFill/>
                <a:miter lim="800000"/>
                <a:headEnd/>
                <a:tailEnd/>
              </a:ln>
            </p:spPr>
            <p:txBody>
              <a:bodyPr wrap="none" lIns="0" tIns="0" rIns="0" bIns="0">
                <a:spAutoFit/>
              </a:bodyPr>
              <a:lstStyle/>
              <a:p>
                <a:pPr>
                  <a:lnSpc>
                    <a:spcPct val="100000"/>
                  </a:lnSpc>
                </a:pPr>
                <a:r>
                  <a:rPr lang="en-US" altLang="zh-CN" sz="1200" b="0">
                    <a:solidFill>
                      <a:srgbClr val="000000"/>
                    </a:solidFill>
                    <a:latin typeface="Times New Roman" pitchFamily="18" charset="0"/>
                  </a:rPr>
                  <a:t>d</a:t>
                </a:r>
                <a:endParaRPr lang="en-US" altLang="zh-CN" sz="2800" b="0">
                  <a:solidFill>
                    <a:schemeClr val="tx1"/>
                  </a:solidFill>
                  <a:latin typeface="Verdana" pitchFamily="34" charset="0"/>
                </a:endParaRPr>
              </a:p>
            </p:txBody>
          </p:sp>
          <p:sp>
            <p:nvSpPr>
              <p:cNvPr id="130279" name="Line 208"/>
              <p:cNvSpPr>
                <a:spLocks noChangeShapeType="1"/>
              </p:cNvSpPr>
              <p:nvPr/>
            </p:nvSpPr>
            <p:spPr bwMode="auto">
              <a:xfrm>
                <a:off x="1125" y="2460"/>
                <a:ext cx="173" cy="1"/>
              </a:xfrm>
              <a:prstGeom prst="line">
                <a:avLst/>
              </a:prstGeom>
              <a:noFill/>
              <a:ln w="7938">
                <a:solidFill>
                  <a:srgbClr val="000000"/>
                </a:solidFill>
                <a:round/>
                <a:headEnd/>
                <a:tailEnd/>
              </a:ln>
            </p:spPr>
            <p:txBody>
              <a:bodyPr/>
              <a:lstStyle/>
              <a:p>
                <a:endParaRPr lang="zh-CN" altLang="en-US"/>
              </a:p>
            </p:txBody>
          </p:sp>
          <p:sp>
            <p:nvSpPr>
              <p:cNvPr id="130280" name="Line 209"/>
              <p:cNvSpPr>
                <a:spLocks noChangeShapeType="1"/>
              </p:cNvSpPr>
              <p:nvPr/>
            </p:nvSpPr>
            <p:spPr bwMode="auto">
              <a:xfrm>
                <a:off x="5112" y="2303"/>
                <a:ext cx="110" cy="1"/>
              </a:xfrm>
              <a:prstGeom prst="line">
                <a:avLst/>
              </a:prstGeom>
              <a:noFill/>
              <a:ln w="19050">
                <a:solidFill>
                  <a:srgbClr val="000000"/>
                </a:solidFill>
                <a:round/>
                <a:headEnd/>
                <a:tailEnd/>
              </a:ln>
            </p:spPr>
            <p:txBody>
              <a:bodyPr/>
              <a:lstStyle/>
              <a:p>
                <a:endParaRPr lang="zh-CN" altLang="en-US"/>
              </a:p>
            </p:txBody>
          </p:sp>
          <p:sp>
            <p:nvSpPr>
              <p:cNvPr id="130281" name="Line 210"/>
              <p:cNvSpPr>
                <a:spLocks noChangeShapeType="1"/>
              </p:cNvSpPr>
              <p:nvPr/>
            </p:nvSpPr>
            <p:spPr bwMode="auto">
              <a:xfrm>
                <a:off x="5112" y="1824"/>
                <a:ext cx="110" cy="1"/>
              </a:xfrm>
              <a:prstGeom prst="line">
                <a:avLst/>
              </a:prstGeom>
              <a:noFill/>
              <a:ln w="19050">
                <a:solidFill>
                  <a:srgbClr val="000000"/>
                </a:solidFill>
                <a:round/>
                <a:headEnd/>
                <a:tailEnd/>
              </a:ln>
            </p:spPr>
            <p:txBody>
              <a:bodyPr/>
              <a:lstStyle/>
              <a:p>
                <a:endParaRPr lang="zh-CN" altLang="en-US"/>
              </a:p>
            </p:txBody>
          </p:sp>
          <p:sp>
            <p:nvSpPr>
              <p:cNvPr id="130282" name="Line 211"/>
              <p:cNvSpPr>
                <a:spLocks noChangeShapeType="1"/>
              </p:cNvSpPr>
              <p:nvPr/>
            </p:nvSpPr>
            <p:spPr bwMode="auto">
              <a:xfrm>
                <a:off x="5220" y="1824"/>
                <a:ext cx="0" cy="480"/>
              </a:xfrm>
              <a:prstGeom prst="line">
                <a:avLst/>
              </a:prstGeom>
              <a:noFill/>
              <a:ln w="19050">
                <a:solidFill>
                  <a:schemeClr val="tx1"/>
                </a:solidFill>
                <a:miter lim="800000"/>
                <a:headEnd/>
                <a:tailEnd/>
              </a:ln>
            </p:spPr>
            <p:txBody>
              <a:bodyPr/>
              <a:lstStyle/>
              <a:p>
                <a:endParaRPr lang="zh-CN" altLang="en-US"/>
              </a:p>
            </p:txBody>
          </p:sp>
          <p:sp>
            <p:nvSpPr>
              <p:cNvPr id="130283" name="Oval 212"/>
              <p:cNvSpPr>
                <a:spLocks noChangeArrowheads="1"/>
              </p:cNvSpPr>
              <p:nvPr/>
            </p:nvSpPr>
            <p:spPr bwMode="auto">
              <a:xfrm>
                <a:off x="2240" y="1816"/>
                <a:ext cx="45" cy="45"/>
              </a:xfrm>
              <a:prstGeom prst="ellipse">
                <a:avLst/>
              </a:prstGeom>
              <a:solidFill>
                <a:schemeClr val="tx1"/>
              </a:solidFill>
              <a:ln w="9525">
                <a:solidFill>
                  <a:schemeClr val="tx1"/>
                </a:solidFill>
                <a:miter lim="800000"/>
                <a:headEnd/>
                <a:tailEnd/>
              </a:ln>
            </p:spPr>
            <p:txBody>
              <a:bodyPr wrap="none" anchor="ctr"/>
              <a:lstStyle/>
              <a:p>
                <a:pPr algn="ctr"/>
                <a:endParaRPr lang="zh-CN" altLang="en-US"/>
              </a:p>
            </p:txBody>
          </p:sp>
          <p:sp>
            <p:nvSpPr>
              <p:cNvPr id="130284" name="Oval 213"/>
              <p:cNvSpPr>
                <a:spLocks noChangeArrowheads="1"/>
              </p:cNvSpPr>
              <p:nvPr/>
            </p:nvSpPr>
            <p:spPr bwMode="auto">
              <a:xfrm>
                <a:off x="3016" y="2051"/>
                <a:ext cx="45" cy="45"/>
              </a:xfrm>
              <a:prstGeom prst="ellipse">
                <a:avLst/>
              </a:prstGeom>
              <a:solidFill>
                <a:schemeClr val="tx1"/>
              </a:solidFill>
              <a:ln w="9525">
                <a:solidFill>
                  <a:schemeClr val="tx1"/>
                </a:solidFill>
                <a:miter lim="800000"/>
                <a:headEnd/>
                <a:tailEnd/>
              </a:ln>
            </p:spPr>
            <p:txBody>
              <a:bodyPr wrap="none" anchor="ctr"/>
              <a:lstStyle/>
              <a:p>
                <a:pPr algn="ctr"/>
                <a:endParaRPr lang="zh-CN" altLang="en-US"/>
              </a:p>
            </p:txBody>
          </p:sp>
          <p:sp>
            <p:nvSpPr>
              <p:cNvPr id="130285" name="Oval 214"/>
              <p:cNvSpPr>
                <a:spLocks noChangeArrowheads="1"/>
              </p:cNvSpPr>
              <p:nvPr/>
            </p:nvSpPr>
            <p:spPr bwMode="auto">
              <a:xfrm>
                <a:off x="1495" y="2045"/>
                <a:ext cx="45" cy="45"/>
              </a:xfrm>
              <a:prstGeom prst="ellipse">
                <a:avLst/>
              </a:prstGeom>
              <a:solidFill>
                <a:schemeClr val="tx1"/>
              </a:solidFill>
              <a:ln w="9525">
                <a:solidFill>
                  <a:schemeClr val="tx1"/>
                </a:solidFill>
                <a:miter lim="800000"/>
                <a:headEnd/>
                <a:tailEnd/>
              </a:ln>
            </p:spPr>
            <p:txBody>
              <a:bodyPr wrap="none" anchor="ctr"/>
              <a:lstStyle/>
              <a:p>
                <a:pPr algn="ctr"/>
                <a:endParaRPr lang="zh-CN" altLang="en-US"/>
              </a:p>
            </p:txBody>
          </p:sp>
          <p:sp>
            <p:nvSpPr>
              <p:cNvPr id="130286" name="Oval 215"/>
              <p:cNvSpPr>
                <a:spLocks noChangeArrowheads="1"/>
              </p:cNvSpPr>
              <p:nvPr/>
            </p:nvSpPr>
            <p:spPr bwMode="auto">
              <a:xfrm>
                <a:off x="3796" y="2291"/>
                <a:ext cx="45" cy="45"/>
              </a:xfrm>
              <a:prstGeom prst="ellipse">
                <a:avLst/>
              </a:prstGeom>
              <a:solidFill>
                <a:schemeClr val="tx1"/>
              </a:solidFill>
              <a:ln w="9525">
                <a:solidFill>
                  <a:schemeClr val="tx1"/>
                </a:solidFill>
                <a:miter lim="800000"/>
                <a:headEnd/>
                <a:tailEnd/>
              </a:ln>
            </p:spPr>
            <p:txBody>
              <a:bodyPr wrap="none" anchor="ctr"/>
              <a:lstStyle/>
              <a:p>
                <a:pPr algn="ctr"/>
                <a:endParaRPr lang="zh-CN" altLang="en-US"/>
              </a:p>
            </p:txBody>
          </p:sp>
          <p:sp>
            <p:nvSpPr>
              <p:cNvPr id="130287" name="Oval 216"/>
              <p:cNvSpPr>
                <a:spLocks noChangeArrowheads="1"/>
              </p:cNvSpPr>
              <p:nvPr/>
            </p:nvSpPr>
            <p:spPr bwMode="auto">
              <a:xfrm>
                <a:off x="5202" y="2045"/>
                <a:ext cx="45" cy="45"/>
              </a:xfrm>
              <a:prstGeom prst="ellipse">
                <a:avLst/>
              </a:prstGeom>
              <a:solidFill>
                <a:schemeClr val="tx1"/>
              </a:solidFill>
              <a:ln w="9525">
                <a:solidFill>
                  <a:schemeClr val="tx1"/>
                </a:solidFill>
                <a:miter lim="800000"/>
                <a:headEnd/>
                <a:tailEnd/>
              </a:ln>
            </p:spPr>
            <p:txBody>
              <a:bodyPr wrap="none" anchor="ctr"/>
              <a:lstStyle/>
              <a:p>
                <a:pPr algn="ctr"/>
                <a:endParaRPr lang="zh-CN" altLang="en-US"/>
              </a:p>
            </p:txBody>
          </p:sp>
        </p:grpSp>
        <p:sp>
          <p:nvSpPr>
            <p:cNvPr id="130059" name="Rectangle 217"/>
            <p:cNvSpPr>
              <a:spLocks noChangeArrowheads="1"/>
            </p:cNvSpPr>
            <p:nvPr/>
          </p:nvSpPr>
          <p:spPr bwMode="auto">
            <a:xfrm>
              <a:off x="2197" y="853"/>
              <a:ext cx="227" cy="227"/>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sp>
          <p:nvSpPr>
            <p:cNvPr id="130060" name="Rectangle 218"/>
            <p:cNvSpPr>
              <a:spLocks noChangeArrowheads="1"/>
            </p:cNvSpPr>
            <p:nvPr/>
          </p:nvSpPr>
          <p:spPr bwMode="auto">
            <a:xfrm>
              <a:off x="2097" y="782"/>
              <a:ext cx="362" cy="272"/>
            </a:xfrm>
            <a:prstGeom prst="rect">
              <a:avLst/>
            </a:prstGeom>
            <a:noFill/>
            <a:ln w="9525">
              <a:noFill/>
              <a:miter lim="800000"/>
              <a:headEnd/>
              <a:tailEnd/>
            </a:ln>
          </p:spPr>
          <p:txBody>
            <a:bodyPr wrap="none" anchor="ctr"/>
            <a:lstStyle/>
            <a:p>
              <a:pPr algn="ctr">
                <a:lnSpc>
                  <a:spcPct val="100000"/>
                </a:lnSpc>
              </a:pPr>
              <a:r>
                <a:rPr lang="en-US" altLang="zh-CN" b="0">
                  <a:solidFill>
                    <a:schemeClr val="tx1"/>
                  </a:solidFill>
                  <a:latin typeface="Times New Roman" pitchFamily="18" charset="0"/>
                </a:rPr>
                <a:t>VT</a:t>
              </a:r>
              <a:r>
                <a:rPr lang="en-US" altLang="zh-CN" b="0" baseline="-25000">
                  <a:solidFill>
                    <a:schemeClr val="tx1"/>
                  </a:solidFill>
                  <a:latin typeface="Times New Roman" pitchFamily="18" charset="0"/>
                </a:rPr>
                <a:t>1</a:t>
              </a:r>
            </a:p>
          </p:txBody>
        </p:sp>
        <p:sp>
          <p:nvSpPr>
            <p:cNvPr id="130061" name="Rectangle 219"/>
            <p:cNvSpPr>
              <a:spLocks noChangeArrowheads="1"/>
            </p:cNvSpPr>
            <p:nvPr/>
          </p:nvSpPr>
          <p:spPr bwMode="auto">
            <a:xfrm>
              <a:off x="2242" y="1843"/>
              <a:ext cx="227" cy="227"/>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sp>
          <p:nvSpPr>
            <p:cNvPr id="130062" name="Rectangle 220"/>
            <p:cNvSpPr>
              <a:spLocks noChangeArrowheads="1"/>
            </p:cNvSpPr>
            <p:nvPr/>
          </p:nvSpPr>
          <p:spPr bwMode="auto">
            <a:xfrm>
              <a:off x="2188" y="1815"/>
              <a:ext cx="362" cy="272"/>
            </a:xfrm>
            <a:prstGeom prst="rect">
              <a:avLst/>
            </a:prstGeom>
            <a:noFill/>
            <a:ln w="9525">
              <a:noFill/>
              <a:miter lim="800000"/>
              <a:headEnd/>
              <a:tailEnd/>
            </a:ln>
          </p:spPr>
          <p:txBody>
            <a:bodyPr wrap="none" anchor="ctr"/>
            <a:lstStyle/>
            <a:p>
              <a:pPr algn="ctr">
                <a:lnSpc>
                  <a:spcPct val="100000"/>
                </a:lnSpc>
              </a:pPr>
              <a:r>
                <a:rPr lang="en-US" altLang="zh-CN" b="0">
                  <a:solidFill>
                    <a:schemeClr val="tx1"/>
                  </a:solidFill>
                  <a:latin typeface="Times New Roman" pitchFamily="18" charset="0"/>
                </a:rPr>
                <a:t>VT</a:t>
              </a:r>
              <a:r>
                <a:rPr lang="en-US" altLang="zh-CN" b="0" baseline="-25000">
                  <a:solidFill>
                    <a:schemeClr val="tx1"/>
                  </a:solidFill>
                  <a:latin typeface="Times New Roman" pitchFamily="18" charset="0"/>
                </a:rPr>
                <a:t>4</a:t>
              </a:r>
            </a:p>
          </p:txBody>
        </p:sp>
        <p:grpSp>
          <p:nvGrpSpPr>
            <p:cNvPr id="130063" name="Group 221"/>
            <p:cNvGrpSpPr>
              <a:grpSpLocks/>
            </p:cNvGrpSpPr>
            <p:nvPr/>
          </p:nvGrpSpPr>
          <p:grpSpPr bwMode="auto">
            <a:xfrm>
              <a:off x="2968" y="1208"/>
              <a:ext cx="227" cy="227"/>
              <a:chOff x="2653" y="1616"/>
              <a:chExt cx="227" cy="227"/>
            </a:xfrm>
          </p:grpSpPr>
          <p:sp>
            <p:nvSpPr>
              <p:cNvPr id="130076" name="Rectangle 222"/>
              <p:cNvSpPr>
                <a:spLocks noChangeArrowheads="1"/>
              </p:cNvSpPr>
              <p:nvPr/>
            </p:nvSpPr>
            <p:spPr bwMode="auto">
              <a:xfrm>
                <a:off x="2699" y="1616"/>
                <a:ext cx="136" cy="227"/>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sp>
            <p:nvSpPr>
              <p:cNvPr id="130077" name="Rectangle 223"/>
              <p:cNvSpPr>
                <a:spLocks noChangeArrowheads="1"/>
              </p:cNvSpPr>
              <p:nvPr/>
            </p:nvSpPr>
            <p:spPr bwMode="auto">
              <a:xfrm rot="5400000">
                <a:off x="2697" y="1658"/>
                <a:ext cx="136" cy="227"/>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grpSp>
        <p:sp>
          <p:nvSpPr>
            <p:cNvPr id="130064" name="Rectangle 224"/>
            <p:cNvSpPr>
              <a:spLocks noChangeArrowheads="1"/>
            </p:cNvSpPr>
            <p:nvPr/>
          </p:nvSpPr>
          <p:spPr bwMode="auto">
            <a:xfrm>
              <a:off x="2941" y="1190"/>
              <a:ext cx="362" cy="272"/>
            </a:xfrm>
            <a:prstGeom prst="rect">
              <a:avLst/>
            </a:prstGeom>
            <a:noFill/>
            <a:ln w="9525">
              <a:noFill/>
              <a:miter lim="800000"/>
              <a:headEnd/>
              <a:tailEnd/>
            </a:ln>
          </p:spPr>
          <p:txBody>
            <a:bodyPr wrap="none" anchor="ctr"/>
            <a:lstStyle/>
            <a:p>
              <a:pPr algn="ctr">
                <a:lnSpc>
                  <a:spcPct val="100000"/>
                </a:lnSpc>
              </a:pPr>
              <a:r>
                <a:rPr lang="en-US" altLang="zh-CN" b="0">
                  <a:solidFill>
                    <a:schemeClr val="tx1"/>
                  </a:solidFill>
                  <a:latin typeface="Times New Roman" pitchFamily="18" charset="0"/>
                </a:rPr>
                <a:t>VT</a:t>
              </a:r>
              <a:r>
                <a:rPr lang="en-US" altLang="zh-CN" b="0" baseline="-25000">
                  <a:solidFill>
                    <a:schemeClr val="tx1"/>
                  </a:solidFill>
                  <a:latin typeface="Times New Roman" pitchFamily="18" charset="0"/>
                </a:rPr>
                <a:t>3</a:t>
              </a:r>
            </a:p>
          </p:txBody>
        </p:sp>
        <p:grpSp>
          <p:nvGrpSpPr>
            <p:cNvPr id="130065" name="Group 225"/>
            <p:cNvGrpSpPr>
              <a:grpSpLocks/>
            </p:cNvGrpSpPr>
            <p:nvPr/>
          </p:nvGrpSpPr>
          <p:grpSpPr bwMode="auto">
            <a:xfrm flipV="1">
              <a:off x="3014" y="1897"/>
              <a:ext cx="227" cy="227"/>
              <a:chOff x="2653" y="1616"/>
              <a:chExt cx="227" cy="227"/>
            </a:xfrm>
          </p:grpSpPr>
          <p:sp>
            <p:nvSpPr>
              <p:cNvPr id="130074" name="Rectangle 226"/>
              <p:cNvSpPr>
                <a:spLocks noChangeArrowheads="1"/>
              </p:cNvSpPr>
              <p:nvPr/>
            </p:nvSpPr>
            <p:spPr bwMode="auto">
              <a:xfrm>
                <a:off x="2699" y="1616"/>
                <a:ext cx="136" cy="227"/>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sp>
            <p:nvSpPr>
              <p:cNvPr id="130075" name="Rectangle 227"/>
              <p:cNvSpPr>
                <a:spLocks noChangeArrowheads="1"/>
              </p:cNvSpPr>
              <p:nvPr/>
            </p:nvSpPr>
            <p:spPr bwMode="auto">
              <a:xfrm rot="5400000">
                <a:off x="2697" y="1658"/>
                <a:ext cx="136" cy="227"/>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grpSp>
        <p:sp>
          <p:nvSpPr>
            <p:cNvPr id="130066" name="Rectangle 228"/>
            <p:cNvSpPr>
              <a:spLocks noChangeArrowheads="1"/>
            </p:cNvSpPr>
            <p:nvPr/>
          </p:nvSpPr>
          <p:spPr bwMode="auto">
            <a:xfrm>
              <a:off x="2977" y="1825"/>
              <a:ext cx="362" cy="272"/>
            </a:xfrm>
            <a:prstGeom prst="rect">
              <a:avLst/>
            </a:prstGeom>
            <a:noFill/>
            <a:ln w="9525">
              <a:noFill/>
              <a:miter lim="800000"/>
              <a:headEnd/>
              <a:tailEnd/>
            </a:ln>
          </p:spPr>
          <p:txBody>
            <a:bodyPr wrap="none" anchor="ctr"/>
            <a:lstStyle/>
            <a:p>
              <a:pPr algn="ctr">
                <a:lnSpc>
                  <a:spcPct val="100000"/>
                </a:lnSpc>
              </a:pPr>
              <a:r>
                <a:rPr lang="en-US" altLang="zh-CN" b="0">
                  <a:solidFill>
                    <a:schemeClr val="tx1"/>
                  </a:solidFill>
                  <a:latin typeface="Times New Roman" pitchFamily="18" charset="0"/>
                </a:rPr>
                <a:t>VT</a:t>
              </a:r>
              <a:r>
                <a:rPr lang="en-US" altLang="zh-CN" b="0" baseline="-25000">
                  <a:solidFill>
                    <a:schemeClr val="tx1"/>
                  </a:solidFill>
                  <a:latin typeface="Times New Roman" pitchFamily="18" charset="0"/>
                </a:rPr>
                <a:t>6</a:t>
              </a:r>
            </a:p>
          </p:txBody>
        </p:sp>
        <p:grpSp>
          <p:nvGrpSpPr>
            <p:cNvPr id="130067" name="Group 229"/>
            <p:cNvGrpSpPr>
              <a:grpSpLocks/>
            </p:cNvGrpSpPr>
            <p:nvPr/>
          </p:nvGrpSpPr>
          <p:grpSpPr bwMode="auto">
            <a:xfrm>
              <a:off x="3748" y="1208"/>
              <a:ext cx="227" cy="227"/>
              <a:chOff x="2653" y="1616"/>
              <a:chExt cx="227" cy="227"/>
            </a:xfrm>
          </p:grpSpPr>
          <p:sp>
            <p:nvSpPr>
              <p:cNvPr id="130072" name="Rectangle 230"/>
              <p:cNvSpPr>
                <a:spLocks noChangeArrowheads="1"/>
              </p:cNvSpPr>
              <p:nvPr/>
            </p:nvSpPr>
            <p:spPr bwMode="auto">
              <a:xfrm>
                <a:off x="2699" y="1616"/>
                <a:ext cx="136" cy="227"/>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sp>
            <p:nvSpPr>
              <p:cNvPr id="130073" name="Rectangle 231"/>
              <p:cNvSpPr>
                <a:spLocks noChangeArrowheads="1"/>
              </p:cNvSpPr>
              <p:nvPr/>
            </p:nvSpPr>
            <p:spPr bwMode="auto">
              <a:xfrm rot="5400000">
                <a:off x="2697" y="1658"/>
                <a:ext cx="136" cy="227"/>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grpSp>
        <p:sp>
          <p:nvSpPr>
            <p:cNvPr id="130068" name="Rectangle 232"/>
            <p:cNvSpPr>
              <a:spLocks noChangeArrowheads="1"/>
            </p:cNvSpPr>
            <p:nvPr/>
          </p:nvSpPr>
          <p:spPr bwMode="auto">
            <a:xfrm>
              <a:off x="3712" y="1190"/>
              <a:ext cx="362" cy="272"/>
            </a:xfrm>
            <a:prstGeom prst="rect">
              <a:avLst/>
            </a:prstGeom>
            <a:noFill/>
            <a:ln w="9525">
              <a:noFill/>
              <a:miter lim="800000"/>
              <a:headEnd/>
              <a:tailEnd/>
            </a:ln>
          </p:spPr>
          <p:txBody>
            <a:bodyPr wrap="none" anchor="ctr"/>
            <a:lstStyle/>
            <a:p>
              <a:pPr algn="ctr">
                <a:lnSpc>
                  <a:spcPct val="100000"/>
                </a:lnSpc>
              </a:pPr>
              <a:r>
                <a:rPr lang="en-US" altLang="zh-CN" b="0">
                  <a:solidFill>
                    <a:schemeClr val="tx1"/>
                  </a:solidFill>
                  <a:latin typeface="Times New Roman" pitchFamily="18" charset="0"/>
                </a:rPr>
                <a:t>VT</a:t>
              </a:r>
              <a:r>
                <a:rPr lang="en-US" altLang="zh-CN" b="0" baseline="-25000">
                  <a:solidFill>
                    <a:schemeClr val="tx1"/>
                  </a:solidFill>
                  <a:latin typeface="Times New Roman" pitchFamily="18" charset="0"/>
                </a:rPr>
                <a:t>5</a:t>
              </a:r>
            </a:p>
          </p:txBody>
        </p:sp>
        <p:sp>
          <p:nvSpPr>
            <p:cNvPr id="130069" name="Rectangle 233"/>
            <p:cNvSpPr>
              <a:spLocks noChangeArrowheads="1"/>
            </p:cNvSpPr>
            <p:nvPr/>
          </p:nvSpPr>
          <p:spPr bwMode="auto">
            <a:xfrm flipV="1">
              <a:off x="3795" y="1897"/>
              <a:ext cx="136" cy="227"/>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sp>
          <p:nvSpPr>
            <p:cNvPr id="130070" name="Rectangle 234"/>
            <p:cNvSpPr>
              <a:spLocks noChangeArrowheads="1"/>
            </p:cNvSpPr>
            <p:nvPr/>
          </p:nvSpPr>
          <p:spPr bwMode="auto">
            <a:xfrm rot="16200000" flipV="1">
              <a:off x="3898" y="1992"/>
              <a:ext cx="90" cy="136"/>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sp>
          <p:nvSpPr>
            <p:cNvPr id="130071" name="Rectangle 235"/>
            <p:cNvSpPr>
              <a:spLocks noChangeArrowheads="1"/>
            </p:cNvSpPr>
            <p:nvPr/>
          </p:nvSpPr>
          <p:spPr bwMode="auto">
            <a:xfrm>
              <a:off x="3748" y="1888"/>
              <a:ext cx="362" cy="272"/>
            </a:xfrm>
            <a:prstGeom prst="rect">
              <a:avLst/>
            </a:prstGeom>
            <a:noFill/>
            <a:ln w="9525">
              <a:noFill/>
              <a:miter lim="800000"/>
              <a:headEnd/>
              <a:tailEnd/>
            </a:ln>
          </p:spPr>
          <p:txBody>
            <a:bodyPr wrap="none" anchor="ctr"/>
            <a:lstStyle/>
            <a:p>
              <a:pPr algn="ctr">
                <a:lnSpc>
                  <a:spcPct val="100000"/>
                </a:lnSpc>
              </a:pPr>
              <a:r>
                <a:rPr lang="en-US" altLang="zh-CN" b="0">
                  <a:solidFill>
                    <a:schemeClr val="tx1"/>
                  </a:solidFill>
                  <a:latin typeface="Times New Roman" pitchFamily="18" charset="0"/>
                </a:rPr>
                <a:t>VT</a:t>
              </a:r>
              <a:r>
                <a:rPr lang="en-US" altLang="zh-CN" b="0" baseline="-25000">
                  <a:solidFill>
                    <a:schemeClr val="tx1"/>
                  </a:solidFill>
                  <a:latin typeface="Times New Roman" pitchFamily="18" charset="0"/>
                </a:rPr>
                <a:t>2</a:t>
              </a:r>
            </a:p>
          </p:txBody>
        </p:sp>
      </p:grpSp>
      <p:sp>
        <p:nvSpPr>
          <p:cNvPr id="240"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1"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2"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3"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4"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5"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endParaRPr lang="zh-CN" altLang="en-US" smtClean="0">
              <a:ea typeface="宋体" pitchFamily="2" charset="-122"/>
            </a:endParaRPr>
          </a:p>
        </p:txBody>
      </p:sp>
      <p:sp>
        <p:nvSpPr>
          <p:cNvPr id="566275" name="Rectangle 3"/>
          <p:cNvSpPr>
            <a:spLocks noGrp="1" noChangeArrowheads="1"/>
          </p:cNvSpPr>
          <p:nvPr>
            <p:ph idx="1"/>
          </p:nvPr>
        </p:nvSpPr>
        <p:spPr>
          <a:xfrm>
            <a:off x="1906588" y="1184275"/>
            <a:ext cx="7237412" cy="5248275"/>
          </a:xfrm>
        </p:spPr>
        <p:txBody>
          <a:bodyPr/>
          <a:lstStyle/>
          <a:p>
            <a:pPr eaLnBrk="1" hangingPunct="1">
              <a:lnSpc>
                <a:spcPct val="125000"/>
              </a:lnSpc>
              <a:spcBef>
                <a:spcPct val="30000"/>
              </a:spcBef>
              <a:defRPr/>
            </a:pPr>
            <a:r>
              <a:rPr lang="en-US" altLang="zh-CN" sz="2400" smtClean="0">
                <a:solidFill>
                  <a:srgbClr val="CC0000"/>
                </a:solidFill>
                <a:effectLst>
                  <a:outerShdw blurRad="38100" dist="38100" dir="2700000" algn="tl">
                    <a:srgbClr val="C0C0C0"/>
                  </a:outerShdw>
                </a:effectLst>
                <a:ea typeface="宋体" pitchFamily="2" charset="-122"/>
              </a:rPr>
              <a:t>PWM</a:t>
            </a:r>
            <a:r>
              <a:rPr lang="zh-CN" altLang="en-US" sz="2400" smtClean="0">
                <a:solidFill>
                  <a:srgbClr val="CC0000"/>
                </a:solidFill>
                <a:effectLst>
                  <a:outerShdw blurRad="38100" dist="38100" dir="2700000" algn="tl">
                    <a:srgbClr val="C0C0C0"/>
                  </a:outerShdw>
                </a:effectLst>
                <a:ea typeface="宋体" pitchFamily="2" charset="-122"/>
              </a:rPr>
              <a:t>变压变频的应用及其特点</a:t>
            </a:r>
          </a:p>
          <a:p>
            <a:pPr eaLnBrk="1" hangingPunct="1">
              <a:lnSpc>
                <a:spcPct val="125000"/>
              </a:lnSpc>
              <a:spcBef>
                <a:spcPct val="30000"/>
              </a:spcBef>
              <a:defRPr/>
            </a:pPr>
            <a:r>
              <a:rPr lang="en-US" altLang="zh-CN" sz="2400" smtClean="0">
                <a:ea typeface="宋体" pitchFamily="2" charset="-122"/>
              </a:rPr>
              <a:t>PWM</a:t>
            </a:r>
            <a:r>
              <a:rPr lang="zh-CN" altLang="en-US" sz="2400" smtClean="0">
                <a:ea typeface="宋体" pitchFamily="2" charset="-122"/>
              </a:rPr>
              <a:t>变压变频器的应用之所以如此广泛，是由于它具有如下的一系列优点：</a:t>
            </a:r>
          </a:p>
          <a:p>
            <a:pPr eaLnBrk="1" hangingPunct="1">
              <a:lnSpc>
                <a:spcPct val="125000"/>
              </a:lnSpc>
              <a:spcBef>
                <a:spcPct val="30000"/>
              </a:spcBef>
              <a:defRPr/>
            </a:pPr>
            <a:r>
              <a:rPr lang="zh-CN" altLang="en-US" sz="2400" smtClean="0">
                <a:ea typeface="宋体" pitchFamily="2" charset="-122"/>
              </a:rPr>
              <a:t>（</a:t>
            </a:r>
            <a:r>
              <a:rPr lang="en-US" altLang="zh-CN" sz="2400" smtClean="0">
                <a:ea typeface="宋体" pitchFamily="2" charset="-122"/>
              </a:rPr>
              <a:t>1</a:t>
            </a:r>
            <a:r>
              <a:rPr lang="zh-CN" altLang="en-US" sz="2400" smtClean="0">
                <a:ea typeface="宋体" pitchFamily="2" charset="-122"/>
              </a:rPr>
              <a:t>）结构简单，驱动电路简单，效率高；</a:t>
            </a:r>
            <a:endParaRPr lang="en-US" altLang="zh-CN" sz="2400" smtClean="0">
              <a:ea typeface="宋体" pitchFamily="2" charset="-122"/>
            </a:endParaRPr>
          </a:p>
          <a:p>
            <a:pPr eaLnBrk="1" hangingPunct="1">
              <a:lnSpc>
                <a:spcPct val="125000"/>
              </a:lnSpc>
              <a:spcBef>
                <a:spcPct val="30000"/>
              </a:spcBef>
              <a:defRPr/>
            </a:pPr>
            <a:r>
              <a:rPr lang="zh-CN" altLang="en-US" sz="2400" smtClean="0">
                <a:ea typeface="宋体" pitchFamily="2" charset="-122"/>
              </a:rPr>
              <a:t>（</a:t>
            </a:r>
            <a:r>
              <a:rPr lang="en-US" altLang="zh-CN" sz="2400" smtClean="0">
                <a:ea typeface="宋体" pitchFamily="2" charset="-122"/>
              </a:rPr>
              <a:t>2</a:t>
            </a:r>
            <a:r>
              <a:rPr lang="zh-CN" altLang="en-US" sz="2400" smtClean="0">
                <a:ea typeface="宋体" pitchFamily="2" charset="-122"/>
              </a:rPr>
              <a:t>）调速范围增加，稳态性能提高；</a:t>
            </a:r>
          </a:p>
          <a:p>
            <a:pPr eaLnBrk="1" hangingPunct="1">
              <a:lnSpc>
                <a:spcPct val="125000"/>
              </a:lnSpc>
              <a:spcBef>
                <a:spcPct val="30000"/>
              </a:spcBef>
              <a:defRPr/>
            </a:pPr>
            <a:r>
              <a:rPr lang="zh-CN" altLang="en-US" sz="2400" smtClean="0">
                <a:ea typeface="宋体" pitchFamily="2" charset="-122"/>
              </a:rPr>
              <a:t>（</a:t>
            </a:r>
            <a:r>
              <a:rPr lang="en-US" altLang="zh-CN" sz="2400" smtClean="0">
                <a:ea typeface="宋体" pitchFamily="2" charset="-122"/>
              </a:rPr>
              <a:t>3</a:t>
            </a:r>
            <a:r>
              <a:rPr lang="zh-CN" altLang="en-US" sz="2400" smtClean="0">
                <a:ea typeface="宋体" pitchFamily="2" charset="-122"/>
              </a:rPr>
              <a:t>）逆变器同时实现调压和调频，动态响应不受中间直流环节滤波器参数的影响，系统的动态性能提高；</a:t>
            </a:r>
          </a:p>
          <a:p>
            <a:pPr eaLnBrk="1" hangingPunct="1">
              <a:lnSpc>
                <a:spcPct val="125000"/>
              </a:lnSpc>
              <a:spcBef>
                <a:spcPct val="30000"/>
              </a:spcBef>
              <a:defRPr/>
            </a:pPr>
            <a:r>
              <a:rPr lang="zh-CN" altLang="en-US" sz="2400" smtClean="0">
                <a:ea typeface="宋体" pitchFamily="2" charset="-122"/>
              </a:rPr>
              <a:t>（</a:t>
            </a:r>
            <a:r>
              <a:rPr lang="en-US" altLang="zh-CN" sz="2400" smtClean="0">
                <a:ea typeface="宋体" pitchFamily="2" charset="-122"/>
              </a:rPr>
              <a:t>4</a:t>
            </a:r>
            <a:r>
              <a:rPr lang="zh-CN" altLang="en-US" sz="2400" smtClean="0">
                <a:ea typeface="宋体" pitchFamily="2" charset="-122"/>
              </a:rPr>
              <a:t>）采用不可控的二极管整流器，电源侧功率因数较高，且不受逆变输出电压大小的影响。 </a:t>
            </a:r>
          </a:p>
        </p:txBody>
      </p:sp>
      <p:sp>
        <p:nvSpPr>
          <p:cNvPr id="10"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2"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1"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2"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a:xfrm>
            <a:off x="1681163" y="195263"/>
            <a:ext cx="7462837" cy="842962"/>
          </a:xfrm>
        </p:spPr>
        <p:txBody>
          <a:bodyPr/>
          <a:lstStyle/>
          <a:p>
            <a:pPr marL="838200" indent="-838200" eaLnBrk="1" hangingPunct="1">
              <a:defRPr/>
            </a:pPr>
            <a:r>
              <a:rPr lang="en-US" altLang="zh-CN" sz="2800" dirty="0" smtClean="0">
                <a:ea typeface="宋体" panose="02010600030101010101" pitchFamily="2" charset="-122"/>
              </a:rPr>
              <a:t>6.4.4 </a:t>
            </a:r>
            <a:r>
              <a:rPr lang="zh-CN" altLang="zh-CN" sz="2800" dirty="0" smtClean="0">
                <a:ea typeface="宋体" panose="02010600030101010101" pitchFamily="2" charset="-122"/>
              </a:rPr>
              <a:t>电流跟踪</a:t>
            </a:r>
            <a:r>
              <a:rPr lang="en-US" altLang="zh-CN" sz="2800" dirty="0" smtClean="0">
                <a:ea typeface="宋体" panose="02010600030101010101" pitchFamily="2" charset="-122"/>
              </a:rPr>
              <a:t>PWM</a:t>
            </a:r>
            <a:r>
              <a:rPr lang="zh-CN" altLang="en-US" sz="2800" dirty="0" smtClean="0">
                <a:ea typeface="宋体" panose="02010600030101010101" pitchFamily="2" charset="-122"/>
              </a:rPr>
              <a:t>（</a:t>
            </a:r>
            <a:r>
              <a:rPr lang="en-US" altLang="zh-CN" sz="2800" dirty="0" smtClean="0">
                <a:solidFill>
                  <a:srgbClr val="FF0000"/>
                </a:solidFill>
                <a:effectLst>
                  <a:outerShdw blurRad="38100" dist="38100" dir="2700000" algn="tl">
                    <a:srgbClr val="C0C0C0"/>
                  </a:outerShdw>
                </a:effectLst>
                <a:ea typeface="宋体" panose="02010600030101010101" pitchFamily="2" charset="-122"/>
              </a:rPr>
              <a:t>CFPWM</a:t>
            </a:r>
            <a:r>
              <a:rPr lang="zh-CN" altLang="en-US" sz="2800" dirty="0" smtClean="0">
                <a:ea typeface="宋体" panose="02010600030101010101" pitchFamily="2" charset="-122"/>
              </a:rPr>
              <a:t>）控制技术</a:t>
            </a:r>
          </a:p>
        </p:txBody>
      </p:sp>
      <p:sp>
        <p:nvSpPr>
          <p:cNvPr id="133123" name="Rectangle 3"/>
          <p:cNvSpPr>
            <a:spLocks noChangeArrowheads="1"/>
          </p:cNvSpPr>
          <p:nvPr/>
        </p:nvSpPr>
        <p:spPr bwMode="auto">
          <a:xfrm>
            <a:off x="1697038" y="947738"/>
            <a:ext cx="7446962" cy="1616075"/>
          </a:xfrm>
          <a:prstGeom prst="rect">
            <a:avLst/>
          </a:prstGeom>
          <a:noFill/>
          <a:ln w="9525">
            <a:noFill/>
            <a:miter lim="800000"/>
          </a:ln>
        </p:spPr>
        <p:txBody>
          <a:bodyPr anchor="ctr">
            <a:spAutoFit/>
          </a:bodyPr>
          <a:lstStyle/>
          <a:p>
            <a:pPr>
              <a:lnSpc>
                <a:spcPct val="100000"/>
              </a:lnSpc>
              <a:buClr>
                <a:schemeClr val="folHlink"/>
              </a:buClr>
              <a:buSzPct val="75000"/>
              <a:buFont typeface="Wingdings" panose="05000000000000000000" pitchFamily="2" charset="2"/>
              <a:buChar char="l"/>
              <a:defRPr/>
            </a:pPr>
            <a:r>
              <a:rPr kumimoji="1" lang="zh-CN" altLang="en-US" sz="2000" dirty="0">
                <a:solidFill>
                  <a:srgbClr val="C00000"/>
                </a:solidFill>
                <a:effectLst>
                  <a:outerShdw blurRad="38100" dist="38100" dir="2700000" algn="tl">
                    <a:srgbClr val="000000">
                      <a:alpha val="43137"/>
                    </a:srgbClr>
                  </a:outerShdw>
                </a:effectLst>
                <a:latin typeface="Times New Roman" panose="02020603050405020304" pitchFamily="18" charset="0"/>
                <a:sym typeface="+mn-ea"/>
              </a:rPr>
              <a:t>电流跟踪</a:t>
            </a:r>
            <a:r>
              <a:rPr kumimoji="1" lang="en-US" altLang="zh-CN" sz="2000" dirty="0">
                <a:solidFill>
                  <a:srgbClr val="C00000"/>
                </a:solidFill>
                <a:effectLst>
                  <a:outerShdw blurRad="38100" dist="38100" dir="2700000" algn="tl">
                    <a:srgbClr val="000000">
                      <a:alpha val="43137"/>
                    </a:srgbClr>
                  </a:outerShdw>
                </a:effectLst>
                <a:latin typeface="Times New Roman" panose="02020603050405020304" pitchFamily="18" charset="0"/>
                <a:sym typeface="+mn-ea"/>
              </a:rPr>
              <a:t>PWM</a:t>
            </a:r>
            <a:r>
              <a:rPr kumimoji="1" lang="zh-CN" altLang="en-US" sz="2000" dirty="0">
                <a:solidFill>
                  <a:schemeClr val="tx1"/>
                </a:solidFill>
                <a:latin typeface="Times New Roman" panose="02020603050405020304" pitchFamily="18" charset="0"/>
                <a:sym typeface="+mn-ea"/>
              </a:rPr>
              <a:t>（</a:t>
            </a:r>
            <a:r>
              <a:rPr kumimoji="1" lang="en-US" altLang="zh-CN" sz="2000" dirty="0">
                <a:solidFill>
                  <a:schemeClr val="tx1"/>
                </a:solidFill>
                <a:latin typeface="Times New Roman" panose="02020603050405020304" pitchFamily="18" charset="0"/>
                <a:sym typeface="+mn-ea"/>
              </a:rPr>
              <a:t>CFPWM</a:t>
            </a:r>
            <a:r>
              <a:rPr kumimoji="1" lang="zh-CN" altLang="en-US" sz="2000" dirty="0">
                <a:solidFill>
                  <a:schemeClr val="tx1"/>
                </a:solidFill>
                <a:latin typeface="Times New Roman" panose="02020603050405020304" pitchFamily="18" charset="0"/>
                <a:sym typeface="+mn-ea"/>
              </a:rPr>
              <a:t>，</a:t>
            </a:r>
            <a:r>
              <a:rPr kumimoji="1" lang="en-US" altLang="zh-CN" sz="2000" dirty="0">
                <a:solidFill>
                  <a:schemeClr val="tx1"/>
                </a:solidFill>
                <a:latin typeface="Times New Roman" panose="02020603050405020304" pitchFamily="18" charset="0"/>
                <a:sym typeface="+mn-ea"/>
              </a:rPr>
              <a:t>Current Follow PWM</a:t>
            </a:r>
            <a:r>
              <a:rPr kumimoji="1" lang="zh-CN" altLang="en-US" sz="2000" dirty="0">
                <a:solidFill>
                  <a:schemeClr val="tx1"/>
                </a:solidFill>
                <a:latin typeface="Times New Roman" panose="02020603050405020304" pitchFamily="18" charset="0"/>
                <a:sym typeface="+mn-ea"/>
              </a:rPr>
              <a:t>）的控制方法是：在原来主回路的基础上，采用电流闭环控制，使实际电流快速跟随给定值。</a:t>
            </a:r>
          </a:p>
          <a:p>
            <a:pPr>
              <a:lnSpc>
                <a:spcPct val="100000"/>
              </a:lnSpc>
              <a:buClr>
                <a:schemeClr val="folHlink"/>
              </a:buClr>
              <a:buSzPct val="75000"/>
              <a:buFont typeface="Wingdings" panose="05000000000000000000" pitchFamily="2" charset="2"/>
              <a:buChar char="l"/>
              <a:defRPr/>
            </a:pPr>
            <a:r>
              <a:rPr kumimoji="1" lang="zh-CN" altLang="en-US" sz="2000" dirty="0">
                <a:solidFill>
                  <a:schemeClr val="tx1"/>
                </a:solidFill>
                <a:latin typeface="Times New Roman" panose="02020603050405020304" pitchFamily="18" charset="0"/>
                <a:sym typeface="+mn-ea"/>
              </a:rPr>
              <a:t>在稳态时，尽可能使实际电流接近正弦波形，</a:t>
            </a:r>
            <a:r>
              <a:rPr lang="zh-CN" altLang="en-US" sz="2000" dirty="0">
                <a:solidFill>
                  <a:srgbClr val="FF0000"/>
                </a:solidFill>
                <a:effectLst>
                  <a:outerShdw blurRad="38100" dist="38100" dir="2700000" algn="tl">
                    <a:srgbClr val="C0C0C0"/>
                  </a:outerShdw>
                </a:effectLst>
                <a:latin typeface="Times New Roman" panose="02020603050405020304" pitchFamily="18" charset="0"/>
                <a:sym typeface="+mn-ea"/>
              </a:rPr>
              <a:t>从而产生恒定的电磁转矩。</a:t>
            </a:r>
            <a:r>
              <a:rPr kumimoji="1" lang="zh-CN" altLang="en-US" sz="2000" dirty="0">
                <a:solidFill>
                  <a:schemeClr val="tx1"/>
                </a:solidFill>
                <a:latin typeface="Times New Roman" panose="02020603050405020304" pitchFamily="18" charset="0"/>
                <a:sym typeface="+mn-ea"/>
              </a:rPr>
              <a:t>这就能</a:t>
            </a:r>
            <a:r>
              <a:rPr kumimoji="1" lang="zh-CN" altLang="en-US" sz="2000" dirty="0">
                <a:solidFill>
                  <a:srgbClr val="0000FF"/>
                </a:solidFill>
                <a:effectLst>
                  <a:outerShdw blurRad="38100" dist="38100" dir="2700000" algn="tl">
                    <a:srgbClr val="000000">
                      <a:alpha val="43137"/>
                    </a:srgbClr>
                  </a:outerShdw>
                </a:effectLst>
                <a:latin typeface="Times New Roman" panose="02020603050405020304" pitchFamily="18" charset="0"/>
                <a:sym typeface="+mn-ea"/>
              </a:rPr>
              <a:t>比电压控制的</a:t>
            </a:r>
            <a:r>
              <a:rPr kumimoji="1" lang="en-US" altLang="zh-CN" sz="2000" dirty="0">
                <a:solidFill>
                  <a:srgbClr val="0000FF"/>
                </a:solidFill>
                <a:effectLst>
                  <a:outerShdw blurRad="38100" dist="38100" dir="2700000" algn="tl">
                    <a:srgbClr val="000000">
                      <a:alpha val="43137"/>
                    </a:srgbClr>
                  </a:outerShdw>
                </a:effectLst>
                <a:latin typeface="Times New Roman" panose="02020603050405020304" pitchFamily="18" charset="0"/>
                <a:sym typeface="+mn-ea"/>
              </a:rPr>
              <a:t>SPWM</a:t>
            </a:r>
            <a:r>
              <a:rPr kumimoji="1" lang="zh-CN" altLang="en-US" sz="2000" dirty="0">
                <a:solidFill>
                  <a:srgbClr val="0000FF"/>
                </a:solidFill>
                <a:effectLst>
                  <a:outerShdw blurRad="38100" dist="38100" dir="2700000" algn="tl">
                    <a:srgbClr val="000000">
                      <a:alpha val="43137"/>
                    </a:srgbClr>
                  </a:outerShdw>
                </a:effectLst>
                <a:latin typeface="Times New Roman" panose="02020603050405020304" pitchFamily="18" charset="0"/>
                <a:sym typeface="+mn-ea"/>
              </a:rPr>
              <a:t>获得更好的性能</a:t>
            </a:r>
            <a:r>
              <a:rPr kumimoji="1" lang="zh-CN" altLang="en-US" sz="2000" dirty="0">
                <a:solidFill>
                  <a:schemeClr val="tx1"/>
                </a:solidFill>
                <a:latin typeface="Times New Roman" panose="02020603050405020304" pitchFamily="18" charset="0"/>
                <a:sym typeface="+mn-ea"/>
              </a:rPr>
              <a:t>。</a:t>
            </a:r>
          </a:p>
        </p:txBody>
      </p:sp>
      <p:sp>
        <p:nvSpPr>
          <p:cNvPr id="132100" name="Rectangle 4"/>
          <p:cNvSpPr>
            <a:spLocks noChangeArrowheads="1"/>
          </p:cNvSpPr>
          <p:nvPr/>
        </p:nvSpPr>
        <p:spPr bwMode="auto">
          <a:xfrm>
            <a:off x="0" y="320040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32101" name="Rectangle 18"/>
          <p:cNvSpPr>
            <a:spLocks noChangeArrowheads="1"/>
          </p:cNvSpPr>
          <p:nvPr/>
        </p:nvSpPr>
        <p:spPr bwMode="auto">
          <a:xfrm>
            <a:off x="2860675" y="6461125"/>
            <a:ext cx="5008563" cy="396875"/>
          </a:xfrm>
          <a:prstGeom prst="rect">
            <a:avLst/>
          </a:prstGeom>
          <a:noFill/>
          <a:ln w="9525">
            <a:noFill/>
            <a:miter lim="800000"/>
            <a:headEnd/>
            <a:tailEnd/>
          </a:ln>
        </p:spPr>
        <p:txBody>
          <a:bodyPr anchor="ctr">
            <a:spAutoFit/>
          </a:bodyPr>
          <a:lstStyle/>
          <a:p>
            <a:pPr algn="just">
              <a:lnSpc>
                <a:spcPct val="100000"/>
              </a:lnSpc>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6-19  </a:t>
            </a:r>
            <a:r>
              <a:rPr lang="zh-CN" altLang="en-US" sz="2000">
                <a:solidFill>
                  <a:schemeClr val="tx1"/>
                </a:solidFill>
                <a:latin typeface="Times New Roman" pitchFamily="18" charset="0"/>
              </a:rPr>
              <a:t>电流滞环跟踪控制的</a:t>
            </a:r>
            <a:r>
              <a:rPr lang="en-US" altLang="zh-CN" sz="2000">
                <a:solidFill>
                  <a:schemeClr val="tx1"/>
                </a:solidFill>
                <a:latin typeface="Times New Roman" pitchFamily="18" charset="0"/>
              </a:rPr>
              <a:t>A</a:t>
            </a:r>
            <a:r>
              <a:rPr lang="zh-CN" altLang="en-US" sz="2000">
                <a:solidFill>
                  <a:schemeClr val="tx1"/>
                </a:solidFill>
                <a:latin typeface="Times New Roman" pitchFamily="18" charset="0"/>
              </a:rPr>
              <a:t>相原理图</a:t>
            </a:r>
          </a:p>
        </p:txBody>
      </p:sp>
      <p:pic>
        <p:nvPicPr>
          <p:cNvPr id="132102" name="Picture 19" descr="0519"/>
          <p:cNvPicPr>
            <a:picLocks noChangeAspect="1" noChangeArrowheads="1"/>
          </p:cNvPicPr>
          <p:nvPr/>
        </p:nvPicPr>
        <p:blipFill>
          <a:blip r:embed="rId2" cstate="print"/>
          <a:srcRect/>
          <a:stretch>
            <a:fillRect/>
          </a:stretch>
        </p:blipFill>
        <p:spPr bwMode="auto">
          <a:xfrm>
            <a:off x="2481263" y="3968750"/>
            <a:ext cx="5832475" cy="2424113"/>
          </a:xfrm>
          <a:prstGeom prst="rect">
            <a:avLst/>
          </a:prstGeom>
          <a:noFill/>
          <a:ln w="9525">
            <a:noFill/>
            <a:miter lim="800000"/>
            <a:headEnd/>
            <a:tailEnd/>
          </a:ln>
        </p:spPr>
      </p:pic>
      <p:sp>
        <p:nvSpPr>
          <p:cNvPr id="133127" name="Rectangle 20"/>
          <p:cNvSpPr>
            <a:spLocks noChangeArrowheads="1"/>
          </p:cNvSpPr>
          <p:nvPr/>
        </p:nvSpPr>
        <p:spPr bwMode="auto">
          <a:xfrm>
            <a:off x="1695450" y="2517775"/>
            <a:ext cx="7448550" cy="1014413"/>
          </a:xfrm>
          <a:prstGeom prst="rect">
            <a:avLst/>
          </a:prstGeom>
          <a:noFill/>
          <a:ln w="9525">
            <a:noFill/>
            <a:miter lim="800000"/>
          </a:ln>
        </p:spPr>
        <p:txBody>
          <a:bodyPr anchor="ctr">
            <a:spAutoFit/>
          </a:bodyPr>
          <a:lstStyle/>
          <a:p>
            <a:pPr algn="just">
              <a:lnSpc>
                <a:spcPct val="100000"/>
              </a:lnSpc>
              <a:buClr>
                <a:schemeClr val="folHlink"/>
              </a:buClr>
              <a:buSzPct val="75000"/>
              <a:buFont typeface="Wingdings" panose="05000000000000000000" pitchFamily="2" charset="2"/>
              <a:buChar char="l"/>
              <a:defRPr/>
            </a:pPr>
            <a:r>
              <a:rPr kumimoji="1" lang="zh-CN" altLang="en-US" sz="2000" dirty="0">
                <a:solidFill>
                  <a:srgbClr val="FF0000"/>
                </a:solidFill>
                <a:effectLst>
                  <a:outerShdw blurRad="38100" dist="38100" dir="2700000" algn="tl">
                    <a:srgbClr val="000000">
                      <a:alpha val="43137"/>
                    </a:srgbClr>
                  </a:outerShdw>
                </a:effectLst>
                <a:latin typeface="Times New Roman" panose="02020603050405020304" pitchFamily="18" charset="0"/>
                <a:sym typeface="+mn-ea"/>
              </a:rPr>
              <a:t>电流控制器</a:t>
            </a:r>
            <a:r>
              <a:rPr kumimoji="1" lang="zh-CN" altLang="en-US" sz="2000" dirty="0">
                <a:solidFill>
                  <a:schemeClr val="tx1"/>
                </a:solidFill>
                <a:latin typeface="Times New Roman" panose="02020603050405020304" pitchFamily="18" charset="0"/>
                <a:sym typeface="+mn-ea"/>
              </a:rPr>
              <a:t>是</a:t>
            </a:r>
            <a:r>
              <a:rPr kumimoji="1" lang="zh-CN" altLang="en-US" sz="2000" dirty="0">
                <a:solidFill>
                  <a:srgbClr val="FF0000"/>
                </a:solidFill>
                <a:effectLst>
                  <a:outerShdw blurRad="38100" dist="38100" dir="2700000" algn="tl">
                    <a:srgbClr val="000000">
                      <a:alpha val="43137"/>
                    </a:srgbClr>
                  </a:outerShdw>
                </a:effectLst>
                <a:latin typeface="Times New Roman" panose="02020603050405020304" pitchFamily="18" charset="0"/>
                <a:sym typeface="+mn-ea"/>
              </a:rPr>
              <a:t>带滞环的比较器</a:t>
            </a:r>
            <a:r>
              <a:rPr kumimoji="1" lang="zh-CN" altLang="en-US" sz="2000" dirty="0">
                <a:solidFill>
                  <a:schemeClr val="tx1"/>
                </a:solidFill>
                <a:latin typeface="Times New Roman" panose="02020603050405020304" pitchFamily="18" charset="0"/>
                <a:sym typeface="+mn-ea"/>
              </a:rPr>
              <a:t>，</a:t>
            </a:r>
            <a:r>
              <a:rPr kumimoji="1" lang="zh-CN" altLang="en-US" sz="2000" dirty="0">
                <a:solidFill>
                  <a:srgbClr val="FF0000"/>
                </a:solidFill>
                <a:effectLst>
                  <a:outerShdw blurRad="38100" dist="38100" dir="2700000" algn="tl">
                    <a:srgbClr val="000000">
                      <a:alpha val="43137"/>
                    </a:srgbClr>
                  </a:outerShdw>
                </a:effectLst>
                <a:latin typeface="Times New Roman" panose="02020603050405020304" pitchFamily="18" charset="0"/>
                <a:sym typeface="+mn-ea"/>
              </a:rPr>
              <a:t>环宽为</a:t>
            </a:r>
            <a:r>
              <a:rPr kumimoji="1" lang="en-US" altLang="zh-CN" sz="2000" dirty="0">
                <a:solidFill>
                  <a:srgbClr val="FF0000"/>
                </a:solidFill>
                <a:effectLst>
                  <a:outerShdw blurRad="38100" dist="38100" dir="2700000" algn="tl">
                    <a:srgbClr val="000000">
                      <a:alpha val="43137"/>
                    </a:srgbClr>
                  </a:outerShdw>
                </a:effectLst>
                <a:latin typeface="Times New Roman" panose="02020603050405020304" pitchFamily="18" charset="0"/>
                <a:sym typeface="+mn-ea"/>
              </a:rPr>
              <a:t>2h</a:t>
            </a:r>
            <a:r>
              <a:rPr kumimoji="1" lang="zh-CN" altLang="en-US" sz="2000" dirty="0">
                <a:solidFill>
                  <a:schemeClr val="tx1"/>
                </a:solidFill>
                <a:latin typeface="Times New Roman" panose="02020603050405020304" pitchFamily="18" charset="0"/>
                <a:sym typeface="+mn-ea"/>
              </a:rPr>
              <a:t>。将给定电流与输出电流进行比较，电流偏差超过</a:t>
            </a:r>
            <a:r>
              <a:rPr kumimoji="1" lang="en-US" altLang="zh-CN" sz="2000" dirty="0">
                <a:solidFill>
                  <a:schemeClr val="tx1"/>
                </a:solidFill>
                <a:latin typeface="Times New Roman" panose="02020603050405020304" pitchFamily="18" charset="0"/>
                <a:sym typeface="+mn-ea"/>
              </a:rPr>
              <a:t>±h</a:t>
            </a:r>
            <a:r>
              <a:rPr kumimoji="1" lang="zh-CN" altLang="en-US" sz="2000" dirty="0">
                <a:solidFill>
                  <a:schemeClr val="tx1"/>
                </a:solidFill>
                <a:latin typeface="Times New Roman" panose="02020603050405020304" pitchFamily="18" charset="0"/>
                <a:sym typeface="+mn-ea"/>
              </a:rPr>
              <a:t>时，经滞环控制器</a:t>
            </a:r>
            <a:r>
              <a:rPr kumimoji="1" lang="en-US" altLang="zh-CN" sz="2000" dirty="0">
                <a:solidFill>
                  <a:schemeClr val="tx1"/>
                </a:solidFill>
                <a:latin typeface="Times New Roman" panose="02020603050405020304" pitchFamily="18" charset="0"/>
                <a:sym typeface="+mn-ea"/>
              </a:rPr>
              <a:t>HBC</a:t>
            </a:r>
            <a:r>
              <a:rPr kumimoji="1" lang="zh-CN" altLang="en-US" sz="2000" dirty="0">
                <a:solidFill>
                  <a:schemeClr val="tx1"/>
                </a:solidFill>
                <a:latin typeface="Times New Roman" panose="02020603050405020304" pitchFamily="18" charset="0"/>
                <a:sym typeface="+mn-ea"/>
              </a:rPr>
              <a:t>控制逆变器上（或下）桥臂的功率器件动作。</a:t>
            </a:r>
          </a:p>
        </p:txBody>
      </p:sp>
      <p:sp>
        <p:nvSpPr>
          <p:cNvPr id="132104" name="Rectangle 21"/>
          <p:cNvSpPr>
            <a:spLocks noChangeArrowheads="1"/>
          </p:cNvSpPr>
          <p:nvPr/>
        </p:nvSpPr>
        <p:spPr bwMode="auto">
          <a:xfrm>
            <a:off x="1689100" y="3475038"/>
            <a:ext cx="7454900" cy="701675"/>
          </a:xfrm>
          <a:prstGeom prst="rect">
            <a:avLst/>
          </a:prstGeom>
          <a:noFill/>
          <a:ln w="9525">
            <a:noFill/>
            <a:miter lim="800000"/>
            <a:headEnd/>
            <a:tailEnd/>
          </a:ln>
        </p:spPr>
        <p:txBody>
          <a:bodyPr anchor="ctr">
            <a:spAutoFit/>
          </a:bodyPr>
          <a:lstStyle/>
          <a:p>
            <a:pPr algn="just">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电流滞环跟踪控制方法的精度高、响应快，且易于实现。但功率开关器件的开关频率不定。</a:t>
            </a:r>
            <a:endParaRPr lang="zh-CN" altLang="en-US" sz="2000">
              <a:solidFill>
                <a:srgbClr val="FF3300"/>
              </a:solidFill>
              <a:latin typeface="Times New Roman" pitchFamily="18" charset="0"/>
            </a:endParaRPr>
          </a:p>
        </p:txBody>
      </p:sp>
      <p:sp>
        <p:nvSpPr>
          <p:cNvPr id="15"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 action="ppaction://noaction"/>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 action="ppaction://noaction"/>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0"/>
          <p:cNvPicPr>
            <a:picLocks noChangeAspect="1" noChangeArrowheads="1"/>
          </p:cNvPicPr>
          <p:nvPr/>
        </p:nvPicPr>
        <p:blipFill>
          <a:blip r:embed="rId3" cstate="print"/>
          <a:srcRect/>
          <a:stretch>
            <a:fillRect/>
          </a:stretch>
        </p:blipFill>
        <p:spPr bwMode="auto">
          <a:xfrm>
            <a:off x="5186363" y="1025525"/>
            <a:ext cx="3581400" cy="1952625"/>
          </a:xfrm>
          <a:prstGeom prst="rect">
            <a:avLst/>
          </a:prstGeom>
          <a:noFill/>
          <a:ln w="9525">
            <a:noFill/>
            <a:miter lim="800000"/>
            <a:headEnd/>
            <a:tailEnd/>
          </a:ln>
        </p:spPr>
      </p:pic>
      <p:sp>
        <p:nvSpPr>
          <p:cNvPr id="133123" name="Rectangle 2"/>
          <p:cNvSpPr>
            <a:spLocks noChangeArrowheads="1"/>
          </p:cNvSpPr>
          <p:nvPr/>
        </p:nvSpPr>
        <p:spPr bwMode="auto">
          <a:xfrm>
            <a:off x="1673225" y="325438"/>
            <a:ext cx="6753225" cy="457200"/>
          </a:xfrm>
          <a:prstGeom prst="rect">
            <a:avLst/>
          </a:prstGeom>
          <a:noFill/>
          <a:ln w="9525">
            <a:noFill/>
            <a:miter lim="800000"/>
            <a:headEnd/>
            <a:tailEnd/>
          </a:ln>
        </p:spPr>
        <p:txBody>
          <a:bodyPr wrap="none">
            <a:spAutoFit/>
          </a:bodyPr>
          <a:lstStyle/>
          <a:p>
            <a:pPr>
              <a:lnSpc>
                <a:spcPct val="100000"/>
              </a:lnSpc>
              <a:spcBef>
                <a:spcPct val="20000"/>
              </a:spcBef>
              <a:buFont typeface="Wingdings" pitchFamily="2" charset="2"/>
              <a:buNone/>
            </a:pPr>
            <a:r>
              <a:rPr lang="zh-CN" altLang="en-US">
                <a:solidFill>
                  <a:schemeClr val="tx1"/>
                </a:solidFill>
                <a:latin typeface="Times New Roman" pitchFamily="18" charset="0"/>
                <a:ea typeface="华文中宋" pitchFamily="2" charset="-122"/>
              </a:rPr>
              <a:t>跟踪型</a:t>
            </a:r>
            <a:r>
              <a:rPr lang="en-US" altLang="zh-CN">
                <a:solidFill>
                  <a:schemeClr val="tx1"/>
                </a:solidFill>
                <a:latin typeface="Times New Roman" pitchFamily="18" charset="0"/>
                <a:ea typeface="华文中宋" pitchFamily="2" charset="-122"/>
              </a:rPr>
              <a:t>PWM</a:t>
            </a:r>
            <a:r>
              <a:rPr lang="zh-CN" altLang="en-US">
                <a:solidFill>
                  <a:schemeClr val="tx1"/>
                </a:solidFill>
                <a:latin typeface="Times New Roman" pitchFamily="18" charset="0"/>
                <a:ea typeface="华文中宋" pitchFamily="2" charset="-122"/>
              </a:rPr>
              <a:t>变流电路中，电流跟踪控制应用最多</a:t>
            </a:r>
          </a:p>
        </p:txBody>
      </p:sp>
      <p:sp>
        <p:nvSpPr>
          <p:cNvPr id="133124" name="Rectangle 3"/>
          <p:cNvSpPr>
            <a:spLocks noChangeArrowheads="1"/>
          </p:cNvSpPr>
          <p:nvPr/>
        </p:nvSpPr>
        <p:spPr bwMode="auto">
          <a:xfrm>
            <a:off x="5524500" y="5773738"/>
            <a:ext cx="2819400" cy="581025"/>
          </a:xfrm>
          <a:prstGeom prst="rect">
            <a:avLst/>
          </a:prstGeom>
          <a:noFill/>
          <a:ln w="9525">
            <a:noFill/>
            <a:miter lim="800000"/>
            <a:headEnd/>
            <a:tailEnd/>
          </a:ln>
        </p:spPr>
        <p:txBody>
          <a:bodyPr>
            <a:spAutoFit/>
          </a:bodyPr>
          <a:lstStyle/>
          <a:p>
            <a:pPr algn="ctr">
              <a:lnSpc>
                <a:spcPct val="100000"/>
              </a:lnSpc>
              <a:spcBef>
                <a:spcPct val="20000"/>
              </a:spcBef>
            </a:pPr>
            <a:r>
              <a:rPr lang="zh-CN" altLang="en-US" sz="1600" b="0">
                <a:solidFill>
                  <a:schemeClr val="tx1"/>
                </a:solidFill>
                <a:latin typeface="Times New Roman" pitchFamily="18" charset="0"/>
                <a:ea typeface="华文中宋" pitchFamily="2" charset="-122"/>
              </a:rPr>
              <a:t>图</a:t>
            </a:r>
            <a:r>
              <a:rPr lang="en-US" altLang="zh-CN" sz="1600" b="0">
                <a:solidFill>
                  <a:schemeClr val="tx1"/>
                </a:solidFill>
                <a:latin typeface="Times New Roman" pitchFamily="18" charset="0"/>
                <a:ea typeface="华文中宋" pitchFamily="2" charset="-122"/>
              </a:rPr>
              <a:t>6-23  </a:t>
            </a:r>
            <a:r>
              <a:rPr lang="zh-CN" altLang="en-US" sz="1600" b="0">
                <a:solidFill>
                  <a:schemeClr val="tx1"/>
                </a:solidFill>
                <a:latin typeface="Times New Roman" pitchFamily="18" charset="0"/>
                <a:ea typeface="华文中宋" pitchFamily="2" charset="-122"/>
              </a:rPr>
              <a:t>滞环比较方式的指令电流和输出电流</a:t>
            </a:r>
          </a:p>
        </p:txBody>
      </p:sp>
      <p:sp>
        <p:nvSpPr>
          <p:cNvPr id="133125" name="Rectangle 5"/>
          <p:cNvSpPr>
            <a:spLocks noChangeArrowheads="1"/>
          </p:cNvSpPr>
          <p:nvPr/>
        </p:nvSpPr>
        <p:spPr bwMode="auto">
          <a:xfrm>
            <a:off x="5122863" y="3057525"/>
            <a:ext cx="3740150" cy="336550"/>
          </a:xfrm>
          <a:prstGeom prst="rect">
            <a:avLst/>
          </a:prstGeom>
          <a:noFill/>
          <a:ln w="9525">
            <a:noFill/>
            <a:miter lim="800000"/>
            <a:headEnd/>
            <a:tailEnd/>
          </a:ln>
        </p:spPr>
        <p:txBody>
          <a:bodyPr>
            <a:spAutoFit/>
          </a:bodyPr>
          <a:lstStyle/>
          <a:p>
            <a:pPr algn="ctr" eaLnBrk="0" hangingPunct="0">
              <a:lnSpc>
                <a:spcPct val="100000"/>
              </a:lnSpc>
            </a:pPr>
            <a:r>
              <a:rPr lang="zh-CN" altLang="en-US" sz="1600" b="0">
                <a:solidFill>
                  <a:schemeClr val="tx1"/>
                </a:solidFill>
                <a:latin typeface="Times New Roman" pitchFamily="18" charset="0"/>
                <a:ea typeface="华文中宋" pitchFamily="2" charset="-122"/>
              </a:rPr>
              <a:t>图</a:t>
            </a:r>
            <a:r>
              <a:rPr lang="en-US" altLang="zh-CN" sz="1600" b="0">
                <a:solidFill>
                  <a:schemeClr val="tx1"/>
                </a:solidFill>
                <a:latin typeface="Times New Roman" pitchFamily="18" charset="0"/>
                <a:ea typeface="华文中宋" pitchFamily="2" charset="-122"/>
              </a:rPr>
              <a:t>6-22  </a:t>
            </a:r>
            <a:r>
              <a:rPr lang="zh-CN" altLang="en-US" sz="1600" b="0">
                <a:solidFill>
                  <a:schemeClr val="tx1"/>
                </a:solidFill>
                <a:latin typeface="Times New Roman" pitchFamily="18" charset="0"/>
                <a:ea typeface="华文中宋" pitchFamily="2" charset="-122"/>
              </a:rPr>
              <a:t>滞环比较方式电流跟踪控制举例</a:t>
            </a:r>
          </a:p>
        </p:txBody>
      </p:sp>
      <p:sp>
        <p:nvSpPr>
          <p:cNvPr id="485383" name="Text Box 7"/>
          <p:cNvSpPr txBox="1">
            <a:spLocks noChangeArrowheads="1"/>
          </p:cNvSpPr>
          <p:nvPr/>
        </p:nvSpPr>
        <p:spPr bwMode="auto">
          <a:xfrm>
            <a:off x="1636713" y="873125"/>
            <a:ext cx="3554412" cy="3416320"/>
          </a:xfrm>
          <a:prstGeom prst="rect">
            <a:avLst/>
          </a:prstGeom>
          <a:noFill/>
          <a:ln w="9525">
            <a:noFill/>
            <a:miter lim="800000"/>
          </a:ln>
        </p:spPr>
        <p:txBody>
          <a:bodyPr>
            <a:spAutoFit/>
          </a:bodyPr>
          <a:lstStyle/>
          <a:p>
            <a:pPr marL="292100" indent="-292100">
              <a:lnSpc>
                <a:spcPct val="100000"/>
              </a:lnSpc>
              <a:spcBef>
                <a:spcPct val="20000"/>
              </a:spcBef>
              <a:buFont typeface="Wingdings" panose="05000000000000000000" pitchFamily="2" charset="2"/>
              <a:buNone/>
              <a:defRPr/>
            </a:pPr>
            <a:r>
              <a:rPr lang="zh-CN" altLang="en-US" sz="2000" dirty="0">
                <a:solidFill>
                  <a:srgbClr val="C00000"/>
                </a:solidFill>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rPr>
              <a:t>基本原理</a:t>
            </a:r>
          </a:p>
          <a:p>
            <a:pPr marL="292100" indent="-292100">
              <a:lnSpc>
                <a:spcPct val="100000"/>
              </a:lnSpc>
              <a:spcBef>
                <a:spcPct val="20000"/>
              </a:spcBef>
              <a:buFont typeface="Wingdings" panose="05000000000000000000" pitchFamily="2" charset="2"/>
              <a:buBlip>
                <a:blip r:embed="rId4"/>
              </a:buBlip>
              <a:defRPr/>
            </a:pPr>
            <a:r>
              <a:rPr lang="zh-CN" altLang="en-US" sz="2000" dirty="0">
                <a:solidFill>
                  <a:schemeClr val="tx1"/>
                </a:solidFill>
                <a:latin typeface="Times New Roman" panose="02020603050405020304" pitchFamily="18" charset="0"/>
                <a:ea typeface="华文中宋" panose="02010600040101010101" pitchFamily="2" charset="-122"/>
              </a:rPr>
              <a:t>把指令电流</a:t>
            </a:r>
            <a:r>
              <a:rPr lang="en-US" altLang="zh-CN" sz="2000" i="1" dirty="0" err="1">
                <a:solidFill>
                  <a:schemeClr val="tx1"/>
                </a:solidFill>
                <a:latin typeface="Times New Roman" panose="02020603050405020304" pitchFamily="18" charset="0"/>
                <a:ea typeface="华文中宋" panose="02010600040101010101" pitchFamily="2" charset="-122"/>
              </a:rPr>
              <a:t>i</a:t>
            </a:r>
            <a:r>
              <a:rPr lang="en-US" altLang="zh-CN" sz="2000" baseline="30000" dirty="0">
                <a:solidFill>
                  <a:schemeClr val="tx1"/>
                </a:solidFill>
                <a:latin typeface="Times New Roman" panose="02020603050405020304" pitchFamily="18" charset="0"/>
                <a:ea typeface="华文中宋" panose="02010600040101010101" pitchFamily="2" charset="-122"/>
              </a:rPr>
              <a:t>*</a:t>
            </a:r>
            <a:r>
              <a:rPr lang="zh-CN" altLang="en-US" sz="2000" dirty="0">
                <a:solidFill>
                  <a:schemeClr val="tx1"/>
                </a:solidFill>
                <a:latin typeface="Times New Roman" panose="02020603050405020304" pitchFamily="18" charset="0"/>
                <a:ea typeface="华文中宋" panose="02010600040101010101" pitchFamily="2" charset="-122"/>
              </a:rPr>
              <a:t>和实际输出电流</a:t>
            </a:r>
            <a:r>
              <a:rPr lang="en-US" altLang="zh-CN" sz="2000" i="1" dirty="0" err="1">
                <a:solidFill>
                  <a:schemeClr val="tx1"/>
                </a:solidFill>
                <a:latin typeface="Times New Roman" panose="02020603050405020304" pitchFamily="18" charset="0"/>
                <a:ea typeface="华文中宋" panose="02010600040101010101" pitchFamily="2" charset="-122"/>
              </a:rPr>
              <a:t>i</a:t>
            </a:r>
            <a:r>
              <a:rPr lang="zh-CN" altLang="en-US" sz="2000" dirty="0">
                <a:solidFill>
                  <a:schemeClr val="tx1"/>
                </a:solidFill>
                <a:latin typeface="Times New Roman" panose="02020603050405020304" pitchFamily="18" charset="0"/>
                <a:ea typeface="华文中宋" panose="02010600040101010101" pitchFamily="2" charset="-122"/>
              </a:rPr>
              <a:t>的偏差</a:t>
            </a:r>
            <a:r>
              <a:rPr lang="en-US" altLang="zh-CN" sz="2000" i="1" dirty="0" err="1">
                <a:solidFill>
                  <a:schemeClr val="tx1"/>
                </a:solidFill>
                <a:latin typeface="Times New Roman" panose="02020603050405020304" pitchFamily="18" charset="0"/>
                <a:ea typeface="华文中宋" panose="02010600040101010101" pitchFamily="2" charset="-122"/>
              </a:rPr>
              <a:t>i</a:t>
            </a:r>
            <a:r>
              <a:rPr lang="en-US" altLang="zh-CN" sz="2000" baseline="30000" dirty="0">
                <a:solidFill>
                  <a:schemeClr val="tx1"/>
                </a:solidFill>
                <a:latin typeface="Times New Roman" panose="02020603050405020304" pitchFamily="18" charset="0"/>
                <a:ea typeface="华文中宋" panose="02010600040101010101" pitchFamily="2" charset="-122"/>
              </a:rPr>
              <a:t>*</a:t>
            </a:r>
            <a:r>
              <a:rPr lang="en-US" altLang="zh-CN" sz="2000" dirty="0">
                <a:solidFill>
                  <a:schemeClr val="tx1"/>
                </a:solidFill>
                <a:latin typeface="Times New Roman" panose="02020603050405020304" pitchFamily="18" charset="0"/>
                <a:ea typeface="华文中宋" panose="02010600040101010101" pitchFamily="2" charset="-122"/>
              </a:rPr>
              <a:t>-</a:t>
            </a:r>
            <a:r>
              <a:rPr lang="en-US" altLang="zh-CN" sz="2000" i="1" dirty="0" err="1">
                <a:solidFill>
                  <a:schemeClr val="tx1"/>
                </a:solidFill>
                <a:latin typeface="Times New Roman" panose="02020603050405020304" pitchFamily="18" charset="0"/>
                <a:ea typeface="华文中宋" panose="02010600040101010101" pitchFamily="2" charset="-122"/>
              </a:rPr>
              <a:t>i</a:t>
            </a:r>
            <a:r>
              <a:rPr lang="zh-CN" altLang="en-US" sz="2000" dirty="0">
                <a:solidFill>
                  <a:schemeClr val="tx1"/>
                </a:solidFill>
                <a:latin typeface="Times New Roman" panose="02020603050405020304" pitchFamily="18" charset="0"/>
                <a:ea typeface="华文中宋" panose="02010600040101010101" pitchFamily="2" charset="-122"/>
              </a:rPr>
              <a:t>作为滞环比较器的输入。</a:t>
            </a:r>
          </a:p>
          <a:p>
            <a:pPr marL="292100" indent="-292100" algn="just">
              <a:lnSpc>
                <a:spcPct val="100000"/>
              </a:lnSpc>
              <a:spcBef>
                <a:spcPct val="20000"/>
              </a:spcBef>
              <a:buFont typeface="Wingdings" panose="05000000000000000000" pitchFamily="2" charset="2"/>
              <a:buBlip>
                <a:blip r:embed="rId4"/>
              </a:buBlip>
              <a:defRPr/>
            </a:pPr>
            <a:r>
              <a:rPr lang="en-US" altLang="zh-CN" sz="200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rPr>
              <a:t>VT</a:t>
            </a:r>
            <a:r>
              <a:rPr lang="en-US" altLang="zh-CN" sz="2000" baseline="-3000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rPr>
              <a:t>1</a:t>
            </a:r>
            <a:r>
              <a:rPr lang="zh-CN" altLang="en-US" sz="2000" dirty="0">
                <a:solidFill>
                  <a:schemeClr val="tx1"/>
                </a:solidFill>
                <a:latin typeface="Times New Roman" panose="02020603050405020304" pitchFamily="18" charset="0"/>
                <a:ea typeface="华文中宋" panose="02010600040101010101" pitchFamily="2" charset="-122"/>
              </a:rPr>
              <a:t>（或</a:t>
            </a:r>
            <a:r>
              <a:rPr lang="en-US" altLang="zh-CN" sz="2000" dirty="0">
                <a:solidFill>
                  <a:schemeClr val="tx1"/>
                </a:solidFill>
                <a:latin typeface="Times New Roman" panose="02020603050405020304" pitchFamily="18" charset="0"/>
                <a:ea typeface="华文中宋" panose="02010600040101010101" pitchFamily="2" charset="-122"/>
              </a:rPr>
              <a:t>VD</a:t>
            </a:r>
            <a:r>
              <a:rPr lang="en-US" altLang="zh-CN" sz="2000" baseline="-30000" dirty="0">
                <a:solidFill>
                  <a:schemeClr val="tx1"/>
                </a:solidFill>
                <a:latin typeface="Times New Roman" panose="02020603050405020304" pitchFamily="18" charset="0"/>
                <a:ea typeface="华文中宋" panose="02010600040101010101" pitchFamily="2" charset="-122"/>
              </a:rPr>
              <a:t>1</a:t>
            </a:r>
            <a:r>
              <a:rPr lang="zh-CN" altLang="en-US" sz="2000" dirty="0">
                <a:solidFill>
                  <a:schemeClr val="tx1"/>
                </a:solidFill>
                <a:latin typeface="Times New Roman" panose="02020603050405020304" pitchFamily="18" charset="0"/>
                <a:ea typeface="华文中宋" panose="02010600040101010101" pitchFamily="2" charset="-122"/>
              </a:rPr>
              <a:t>）通时，</a:t>
            </a:r>
            <a:r>
              <a:rPr lang="en-US" altLang="zh-CN" sz="2000" i="1" dirty="0" err="1">
                <a:solidFill>
                  <a:schemeClr val="tx1"/>
                </a:solidFill>
                <a:latin typeface="Times New Roman" panose="02020603050405020304" pitchFamily="18" charset="0"/>
                <a:ea typeface="华文中宋" panose="02010600040101010101" pitchFamily="2" charset="-122"/>
              </a:rPr>
              <a:t>i</a:t>
            </a:r>
            <a:r>
              <a:rPr lang="en-US" altLang="zh-CN" sz="2000" i="1" dirty="0">
                <a:solidFill>
                  <a:schemeClr val="tx1"/>
                </a:solidFill>
                <a:latin typeface="Times New Roman" panose="02020603050405020304" pitchFamily="18" charset="0"/>
                <a:ea typeface="华文中宋" panose="02010600040101010101" pitchFamily="2" charset="-122"/>
              </a:rPr>
              <a:t> </a:t>
            </a:r>
            <a:r>
              <a:rPr lang="zh-CN" altLang="en-US" sz="2000" dirty="0">
                <a:solidFill>
                  <a:schemeClr val="tx1"/>
                </a:solidFill>
                <a:latin typeface="Times New Roman" panose="02020603050405020304" pitchFamily="18" charset="0"/>
                <a:ea typeface="华文中宋" panose="02010600040101010101" pitchFamily="2" charset="-122"/>
              </a:rPr>
              <a:t>增大</a:t>
            </a:r>
          </a:p>
          <a:p>
            <a:pPr marL="292100" indent="-292100" algn="just">
              <a:lnSpc>
                <a:spcPct val="100000"/>
              </a:lnSpc>
              <a:spcBef>
                <a:spcPct val="20000"/>
              </a:spcBef>
              <a:buFont typeface="Wingdings" panose="05000000000000000000" pitchFamily="2" charset="2"/>
              <a:buBlip>
                <a:blip r:embed="rId4"/>
              </a:buBlip>
              <a:defRPr/>
            </a:pPr>
            <a:r>
              <a:rPr lang="en-US" altLang="zh-CN" sz="2000" dirty="0" smtClean="0">
                <a:solidFill>
                  <a:schemeClr val="tx1"/>
                </a:solidFill>
                <a:latin typeface="Times New Roman" panose="02020603050405020304" pitchFamily="18" charset="0"/>
                <a:ea typeface="华文中宋" panose="02010600040101010101" pitchFamily="2" charset="-122"/>
              </a:rPr>
              <a:t>VT</a:t>
            </a:r>
            <a:r>
              <a:rPr lang="en-US" altLang="zh-CN" sz="2000" baseline="-30000" dirty="0" smtClean="0">
                <a:solidFill>
                  <a:schemeClr val="tx1"/>
                </a:solidFill>
                <a:latin typeface="Times New Roman" panose="02020603050405020304" pitchFamily="18" charset="0"/>
                <a:ea typeface="华文中宋" panose="02010600040101010101" pitchFamily="2" charset="-122"/>
              </a:rPr>
              <a:t>4</a:t>
            </a:r>
            <a:r>
              <a:rPr lang="zh-CN" altLang="en-US" sz="2000" dirty="0" smtClean="0">
                <a:solidFill>
                  <a:schemeClr val="tx1"/>
                </a:solidFill>
                <a:latin typeface="Times New Roman" panose="02020603050405020304" pitchFamily="18" charset="0"/>
                <a:ea typeface="华文中宋" panose="02010600040101010101" pitchFamily="2" charset="-122"/>
              </a:rPr>
              <a:t>（</a:t>
            </a:r>
            <a:r>
              <a:rPr lang="zh-CN" altLang="en-US" sz="2000" dirty="0">
                <a:solidFill>
                  <a:schemeClr val="tx1"/>
                </a:solidFill>
                <a:latin typeface="Times New Roman" panose="02020603050405020304" pitchFamily="18" charset="0"/>
                <a:ea typeface="华文中宋" panose="02010600040101010101" pitchFamily="2" charset="-122"/>
              </a:rPr>
              <a:t>或</a:t>
            </a:r>
            <a:r>
              <a:rPr lang="en-US" altLang="zh-CN" sz="200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rPr>
              <a:t>VD</a:t>
            </a:r>
            <a:r>
              <a:rPr lang="en-US" altLang="zh-CN" sz="2000" baseline="-3000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rPr>
              <a:t>4</a:t>
            </a:r>
            <a:r>
              <a:rPr lang="zh-CN" altLang="en-US" sz="2000" dirty="0" smtClean="0">
                <a:solidFill>
                  <a:schemeClr val="tx1"/>
                </a:solidFill>
                <a:latin typeface="Times New Roman" panose="02020603050405020304" pitchFamily="18" charset="0"/>
                <a:ea typeface="华文中宋" panose="02010600040101010101" pitchFamily="2" charset="-122"/>
              </a:rPr>
              <a:t>）</a:t>
            </a:r>
            <a:r>
              <a:rPr lang="zh-CN" altLang="en-US" sz="2000" dirty="0">
                <a:solidFill>
                  <a:schemeClr val="tx1"/>
                </a:solidFill>
                <a:latin typeface="Times New Roman" panose="02020603050405020304" pitchFamily="18" charset="0"/>
                <a:ea typeface="华文中宋" panose="02010600040101010101" pitchFamily="2" charset="-122"/>
              </a:rPr>
              <a:t>通时，</a:t>
            </a:r>
            <a:r>
              <a:rPr lang="en-US" altLang="zh-CN" sz="2000" i="1" dirty="0" err="1">
                <a:solidFill>
                  <a:schemeClr val="tx1"/>
                </a:solidFill>
                <a:latin typeface="Times New Roman" panose="02020603050405020304" pitchFamily="18" charset="0"/>
                <a:ea typeface="华文中宋" panose="02010600040101010101" pitchFamily="2" charset="-122"/>
              </a:rPr>
              <a:t>i</a:t>
            </a:r>
            <a:r>
              <a:rPr lang="en-US" altLang="zh-CN" sz="2000" i="1" dirty="0">
                <a:solidFill>
                  <a:schemeClr val="tx1"/>
                </a:solidFill>
                <a:latin typeface="Times New Roman" panose="02020603050405020304" pitchFamily="18" charset="0"/>
                <a:ea typeface="华文中宋" panose="02010600040101010101" pitchFamily="2" charset="-122"/>
              </a:rPr>
              <a:t> </a:t>
            </a:r>
            <a:r>
              <a:rPr lang="zh-CN" altLang="en-US" sz="2000" dirty="0">
                <a:solidFill>
                  <a:schemeClr val="tx1"/>
                </a:solidFill>
                <a:latin typeface="Times New Roman" panose="02020603050405020304" pitchFamily="18" charset="0"/>
                <a:ea typeface="华文中宋" panose="02010600040101010101" pitchFamily="2" charset="-122"/>
              </a:rPr>
              <a:t>减小</a:t>
            </a:r>
          </a:p>
          <a:p>
            <a:pPr marL="292100" indent="-292100">
              <a:lnSpc>
                <a:spcPct val="100000"/>
              </a:lnSpc>
              <a:spcBef>
                <a:spcPct val="20000"/>
              </a:spcBef>
              <a:buFont typeface="Wingdings" panose="05000000000000000000" pitchFamily="2" charset="2"/>
              <a:buBlip>
                <a:blip r:embed="rId4"/>
              </a:buBlip>
              <a:defRPr/>
            </a:pPr>
            <a:r>
              <a:rPr lang="zh-CN" altLang="en-US" sz="2000" dirty="0">
                <a:solidFill>
                  <a:schemeClr val="tx1"/>
                </a:solidFill>
                <a:latin typeface="Times New Roman" panose="02020603050405020304" pitchFamily="18" charset="0"/>
                <a:ea typeface="华文中宋" panose="02010600040101010101" pitchFamily="2" charset="-122"/>
              </a:rPr>
              <a:t>通过</a:t>
            </a:r>
            <a:r>
              <a:rPr lang="zh-CN" altLang="en-US" sz="2000" dirty="0">
                <a:solidFill>
                  <a:srgbClr val="FF0000"/>
                </a:solidFill>
                <a:effectLst>
                  <a:outerShdw blurRad="38100" dist="38100" dir="2700000" algn="tl">
                    <a:srgbClr val="C0C0C0"/>
                  </a:outerShdw>
                </a:effectLst>
                <a:latin typeface="Times New Roman" panose="02020603050405020304" pitchFamily="18" charset="0"/>
                <a:ea typeface="华文中宋" panose="02010600040101010101" pitchFamily="2" charset="-122"/>
              </a:rPr>
              <a:t>环宽为</a:t>
            </a:r>
            <a:r>
              <a:rPr lang="en-US" altLang="zh-CN" sz="2000" dirty="0">
                <a:solidFill>
                  <a:srgbClr val="FF0000"/>
                </a:solidFill>
                <a:effectLst>
                  <a:outerShdw blurRad="38100" dist="38100" dir="2700000" algn="tl">
                    <a:srgbClr val="C0C0C0"/>
                  </a:outerShdw>
                </a:effectLst>
                <a:latin typeface="Times New Roman" panose="02020603050405020304" pitchFamily="18" charset="0"/>
                <a:ea typeface="华文中宋" panose="02010600040101010101" pitchFamily="2" charset="-122"/>
              </a:rPr>
              <a:t>2</a:t>
            </a:r>
            <a:r>
              <a:rPr lang="en-US" altLang="zh-CN" sz="2000" dirty="0">
                <a:solidFill>
                  <a:srgbClr val="FF0000"/>
                </a:solidFill>
                <a:effectLst>
                  <a:outerShdw blurRad="38100" dist="38100" dir="2700000" algn="tl">
                    <a:srgbClr val="C0C0C0"/>
                  </a:outerShdw>
                </a:effectLst>
                <a:latin typeface="Symbol" panose="05050102010706020507" pitchFamily="18" charset="2"/>
                <a:ea typeface="华文中宋" panose="02010600040101010101" pitchFamily="2" charset="-122"/>
              </a:rPr>
              <a:t>D</a:t>
            </a:r>
            <a:r>
              <a:rPr lang="en-US" altLang="zh-CN" sz="2000" i="1" dirty="0">
                <a:solidFill>
                  <a:srgbClr val="FF0000"/>
                </a:solidFill>
                <a:effectLst>
                  <a:outerShdw blurRad="38100" dist="38100" dir="2700000" algn="tl">
                    <a:srgbClr val="C0C0C0"/>
                  </a:outerShdw>
                </a:effectLst>
                <a:latin typeface="Times New Roman" panose="02020603050405020304" pitchFamily="18" charset="0"/>
                <a:ea typeface="华文中宋" panose="02010600040101010101" pitchFamily="2" charset="-122"/>
              </a:rPr>
              <a:t>I</a:t>
            </a:r>
            <a:r>
              <a:rPr lang="zh-CN" altLang="en-US" sz="2000" dirty="0">
                <a:solidFill>
                  <a:schemeClr val="tx1"/>
                </a:solidFill>
                <a:latin typeface="Times New Roman" panose="02020603050405020304" pitchFamily="18" charset="0"/>
                <a:ea typeface="华文中宋" panose="02010600040101010101" pitchFamily="2" charset="-122"/>
              </a:rPr>
              <a:t>的滞环比较器的控制，</a:t>
            </a:r>
            <a:r>
              <a:rPr lang="en-US" altLang="zh-CN" sz="2000" i="1" dirty="0" err="1">
                <a:solidFill>
                  <a:schemeClr val="tx1"/>
                </a:solidFill>
                <a:latin typeface="Times New Roman" panose="02020603050405020304" pitchFamily="18" charset="0"/>
                <a:ea typeface="华文中宋" panose="02010600040101010101" pitchFamily="2" charset="-122"/>
              </a:rPr>
              <a:t>i</a:t>
            </a:r>
            <a:r>
              <a:rPr lang="zh-CN" altLang="en-US" sz="2000" dirty="0">
                <a:solidFill>
                  <a:schemeClr val="tx1"/>
                </a:solidFill>
                <a:latin typeface="Times New Roman" panose="02020603050405020304" pitchFamily="18" charset="0"/>
                <a:ea typeface="华文中宋" panose="02010600040101010101" pitchFamily="2" charset="-122"/>
              </a:rPr>
              <a:t>就在</a:t>
            </a:r>
            <a:r>
              <a:rPr lang="en-US" altLang="zh-CN" sz="2000" i="1" dirty="0" err="1">
                <a:solidFill>
                  <a:schemeClr val="tx1"/>
                </a:solidFill>
                <a:latin typeface="Times New Roman" panose="02020603050405020304" pitchFamily="18" charset="0"/>
                <a:ea typeface="华文中宋" panose="02010600040101010101" pitchFamily="2" charset="-122"/>
              </a:rPr>
              <a:t>i</a:t>
            </a:r>
            <a:r>
              <a:rPr lang="en-US" altLang="zh-CN" sz="2000" baseline="30000" dirty="0">
                <a:solidFill>
                  <a:schemeClr val="tx1"/>
                </a:solidFill>
                <a:latin typeface="Times New Roman" panose="02020603050405020304" pitchFamily="18" charset="0"/>
                <a:ea typeface="华文中宋" panose="02010600040101010101" pitchFamily="2" charset="-122"/>
              </a:rPr>
              <a:t>*</a:t>
            </a:r>
            <a:r>
              <a:rPr lang="en-US" altLang="zh-CN" sz="2000" dirty="0">
                <a:solidFill>
                  <a:schemeClr val="tx1"/>
                </a:solidFill>
                <a:latin typeface="Times New Roman" panose="02020603050405020304" pitchFamily="18" charset="0"/>
                <a:ea typeface="华文中宋" panose="02010600040101010101" pitchFamily="2" charset="-122"/>
              </a:rPr>
              <a:t>+</a:t>
            </a:r>
            <a:r>
              <a:rPr lang="en-US" altLang="zh-CN" sz="2000" dirty="0">
                <a:solidFill>
                  <a:schemeClr val="tx1"/>
                </a:solidFill>
                <a:latin typeface="Symbol" panose="05050102010706020507" pitchFamily="18" charset="2"/>
                <a:ea typeface="华文中宋" panose="02010600040101010101" pitchFamily="2" charset="-122"/>
              </a:rPr>
              <a:t>D</a:t>
            </a:r>
            <a:r>
              <a:rPr lang="en-US" altLang="zh-CN" sz="2000" i="1" dirty="0">
                <a:solidFill>
                  <a:schemeClr val="tx1"/>
                </a:solidFill>
                <a:latin typeface="Times New Roman" panose="02020603050405020304" pitchFamily="18" charset="0"/>
                <a:ea typeface="华文中宋" panose="02010600040101010101" pitchFamily="2" charset="-122"/>
              </a:rPr>
              <a:t>I</a:t>
            </a:r>
            <a:r>
              <a:rPr lang="zh-CN" altLang="en-US" sz="2000" dirty="0">
                <a:solidFill>
                  <a:schemeClr val="tx1"/>
                </a:solidFill>
                <a:latin typeface="Times New Roman" panose="02020603050405020304" pitchFamily="18" charset="0"/>
                <a:ea typeface="华文中宋" panose="02010600040101010101" pitchFamily="2" charset="-122"/>
              </a:rPr>
              <a:t>和</a:t>
            </a:r>
            <a:r>
              <a:rPr lang="en-US" altLang="zh-CN" sz="2000" i="1" dirty="0" err="1">
                <a:solidFill>
                  <a:schemeClr val="tx1"/>
                </a:solidFill>
                <a:latin typeface="Times New Roman" panose="02020603050405020304" pitchFamily="18" charset="0"/>
                <a:ea typeface="华文中宋" panose="02010600040101010101" pitchFamily="2" charset="-122"/>
              </a:rPr>
              <a:t>i</a:t>
            </a:r>
            <a:r>
              <a:rPr lang="en-US" altLang="zh-CN" sz="2000" baseline="30000" dirty="0">
                <a:solidFill>
                  <a:schemeClr val="tx1"/>
                </a:solidFill>
                <a:latin typeface="Times New Roman" panose="02020603050405020304" pitchFamily="18" charset="0"/>
                <a:ea typeface="华文中宋" panose="02010600040101010101" pitchFamily="2" charset="-122"/>
              </a:rPr>
              <a:t>*</a:t>
            </a:r>
            <a:r>
              <a:rPr lang="en-US" altLang="zh-CN" sz="2000" dirty="0">
                <a:solidFill>
                  <a:schemeClr val="tx1"/>
                </a:solidFill>
                <a:latin typeface="Times New Roman" panose="02020603050405020304" pitchFamily="18" charset="0"/>
                <a:ea typeface="华文中宋" panose="02010600040101010101" pitchFamily="2" charset="-122"/>
              </a:rPr>
              <a:t>-</a:t>
            </a:r>
            <a:r>
              <a:rPr lang="en-US" altLang="zh-CN" sz="2000" dirty="0">
                <a:solidFill>
                  <a:schemeClr val="tx1"/>
                </a:solidFill>
                <a:latin typeface="Symbol" panose="05050102010706020507" pitchFamily="18" charset="2"/>
                <a:ea typeface="华文中宋" panose="02010600040101010101" pitchFamily="2" charset="-122"/>
              </a:rPr>
              <a:t>D</a:t>
            </a:r>
            <a:r>
              <a:rPr lang="en-US" altLang="zh-CN" sz="2000" i="1" dirty="0">
                <a:solidFill>
                  <a:schemeClr val="tx1"/>
                </a:solidFill>
                <a:latin typeface="Times New Roman" panose="02020603050405020304" pitchFamily="18" charset="0"/>
                <a:ea typeface="华文中宋" panose="02010600040101010101" pitchFamily="2" charset="-122"/>
              </a:rPr>
              <a:t>I</a:t>
            </a:r>
            <a:r>
              <a:rPr lang="zh-CN" altLang="en-US" sz="2000" dirty="0">
                <a:solidFill>
                  <a:schemeClr val="tx1"/>
                </a:solidFill>
                <a:latin typeface="Times New Roman" panose="02020603050405020304" pitchFamily="18" charset="0"/>
                <a:ea typeface="华文中宋" panose="02010600040101010101" pitchFamily="2" charset="-122"/>
              </a:rPr>
              <a:t>的范围内，呈锯齿状地跟踪指令电流</a:t>
            </a:r>
            <a:r>
              <a:rPr lang="en-US" altLang="zh-CN" sz="2000" i="1" dirty="0" err="1">
                <a:solidFill>
                  <a:schemeClr val="tx1"/>
                </a:solidFill>
                <a:latin typeface="Times New Roman" panose="02020603050405020304" pitchFamily="18" charset="0"/>
                <a:ea typeface="华文中宋" panose="02010600040101010101" pitchFamily="2" charset="-122"/>
              </a:rPr>
              <a:t>i</a:t>
            </a:r>
            <a:r>
              <a:rPr lang="en-US" altLang="zh-CN" sz="2000" baseline="30000" dirty="0">
                <a:solidFill>
                  <a:schemeClr val="tx1"/>
                </a:solidFill>
                <a:latin typeface="Times New Roman" panose="02020603050405020304" pitchFamily="18" charset="0"/>
                <a:ea typeface="华文中宋" panose="02010600040101010101" pitchFamily="2" charset="-122"/>
              </a:rPr>
              <a:t>*</a:t>
            </a:r>
            <a:r>
              <a:rPr lang="zh-CN" altLang="en-US" sz="2000" dirty="0">
                <a:solidFill>
                  <a:schemeClr val="tx1"/>
                </a:solidFill>
                <a:latin typeface="Times New Roman" panose="02020603050405020304" pitchFamily="18" charset="0"/>
                <a:ea typeface="华文中宋" panose="02010600040101010101" pitchFamily="2" charset="-122"/>
              </a:rPr>
              <a:t>。</a:t>
            </a:r>
          </a:p>
        </p:txBody>
      </p:sp>
      <p:sp>
        <p:nvSpPr>
          <p:cNvPr id="133127" name="Text Box 8"/>
          <p:cNvSpPr txBox="1">
            <a:spLocks noChangeArrowheads="1"/>
          </p:cNvSpPr>
          <p:nvPr/>
        </p:nvSpPr>
        <p:spPr bwMode="auto">
          <a:xfrm>
            <a:off x="4899025" y="4033838"/>
            <a:ext cx="184150" cy="457200"/>
          </a:xfrm>
          <a:prstGeom prst="rect">
            <a:avLst/>
          </a:prstGeom>
          <a:noFill/>
          <a:ln w="9525">
            <a:noFill/>
            <a:miter lim="800000"/>
            <a:headEnd/>
            <a:tailEnd/>
          </a:ln>
        </p:spPr>
        <p:txBody>
          <a:bodyPr wrap="none">
            <a:spAutoFit/>
          </a:bodyPr>
          <a:lstStyle/>
          <a:p>
            <a:pPr>
              <a:lnSpc>
                <a:spcPct val="100000"/>
              </a:lnSpc>
            </a:pPr>
            <a:endParaRPr lang="zh-CN" altLang="en-US" b="0">
              <a:solidFill>
                <a:schemeClr val="tx1"/>
              </a:solidFill>
              <a:latin typeface="Times New Roman" pitchFamily="18" charset="0"/>
              <a:ea typeface="华文中宋" pitchFamily="2" charset="-122"/>
            </a:endParaRPr>
          </a:p>
        </p:txBody>
      </p:sp>
      <p:sp>
        <p:nvSpPr>
          <p:cNvPr id="133128" name="Text Box 9"/>
          <p:cNvSpPr txBox="1">
            <a:spLocks noChangeArrowheads="1"/>
          </p:cNvSpPr>
          <p:nvPr/>
        </p:nvSpPr>
        <p:spPr bwMode="auto">
          <a:xfrm>
            <a:off x="1550988" y="4194175"/>
            <a:ext cx="3825875" cy="2586038"/>
          </a:xfrm>
          <a:prstGeom prst="rect">
            <a:avLst/>
          </a:prstGeom>
          <a:noFill/>
          <a:ln w="9525">
            <a:noFill/>
            <a:miter lim="800000"/>
            <a:headEnd/>
            <a:tailEnd/>
          </a:ln>
        </p:spPr>
        <p:txBody>
          <a:bodyPr>
            <a:spAutoFit/>
          </a:bodyPr>
          <a:lstStyle/>
          <a:p>
            <a:pPr marL="292100" indent="-190500">
              <a:lnSpc>
                <a:spcPct val="100000"/>
              </a:lnSpc>
              <a:tabLst>
                <a:tab pos="101600" algn="l"/>
              </a:tabLst>
            </a:pPr>
            <a:r>
              <a:rPr lang="zh-CN" altLang="en-US" sz="2000" dirty="0">
                <a:solidFill>
                  <a:srgbClr val="C00000"/>
                </a:solidFill>
                <a:effectLst>
                  <a:outerShdw blurRad="38100" dist="38100" dir="2700000" algn="tl">
                    <a:srgbClr val="000000">
                      <a:alpha val="43137"/>
                    </a:srgbClr>
                  </a:outerShdw>
                </a:effectLst>
                <a:latin typeface="Times New Roman" pitchFamily="18" charset="0"/>
                <a:ea typeface="华文中宋" pitchFamily="2" charset="-122"/>
              </a:rPr>
              <a:t>参数的影响</a:t>
            </a:r>
          </a:p>
          <a:p>
            <a:pPr marL="292100" indent="-190500">
              <a:lnSpc>
                <a:spcPct val="100000"/>
              </a:lnSpc>
              <a:buFont typeface="Arial" pitchFamily="34" charset="0"/>
              <a:buBlip>
                <a:blip r:embed="rId4"/>
              </a:buBlip>
              <a:tabLst>
                <a:tab pos="101600" algn="l"/>
              </a:tabLst>
            </a:pPr>
            <a:r>
              <a:rPr lang="zh-CN" altLang="en-US" sz="2000" dirty="0">
                <a:solidFill>
                  <a:srgbClr val="0000FF"/>
                </a:solidFill>
                <a:latin typeface="Times New Roman" pitchFamily="18" charset="0"/>
                <a:ea typeface="华文中宋" pitchFamily="2" charset="-122"/>
              </a:rPr>
              <a:t>环宽过宽时，开关频率低，跟踪误差大；环宽过窄时，跟踪误差小，但开关频率过高，开关损耗增大。</a:t>
            </a:r>
          </a:p>
          <a:p>
            <a:pPr marL="292100" indent="-190500" algn="just">
              <a:spcBef>
                <a:spcPct val="20000"/>
              </a:spcBef>
              <a:buFont typeface="Wingdings" pitchFamily="2" charset="2"/>
              <a:buBlip>
                <a:blip r:embed="rId4"/>
              </a:buBlip>
              <a:tabLst>
                <a:tab pos="101600" algn="l"/>
              </a:tabLst>
            </a:pPr>
            <a:r>
              <a:rPr lang="en-US" altLang="zh-CN" sz="2000" i="1" dirty="0">
                <a:solidFill>
                  <a:srgbClr val="008080"/>
                </a:solidFill>
                <a:latin typeface="Times New Roman" pitchFamily="18" charset="0"/>
                <a:ea typeface="华文中宋" pitchFamily="2" charset="-122"/>
              </a:rPr>
              <a:t>L</a:t>
            </a:r>
            <a:r>
              <a:rPr lang="zh-CN" altLang="en-US" sz="2000" dirty="0">
                <a:solidFill>
                  <a:srgbClr val="008080"/>
                </a:solidFill>
                <a:latin typeface="Times New Roman" pitchFamily="18" charset="0"/>
                <a:ea typeface="华文中宋" pitchFamily="2" charset="-122"/>
              </a:rPr>
              <a:t>大时，</a:t>
            </a:r>
            <a:r>
              <a:rPr lang="en-US" altLang="zh-CN" sz="2000" i="1" dirty="0" err="1">
                <a:solidFill>
                  <a:srgbClr val="008080"/>
                </a:solidFill>
                <a:latin typeface="Times New Roman" pitchFamily="18" charset="0"/>
                <a:ea typeface="华文中宋" pitchFamily="2" charset="-122"/>
              </a:rPr>
              <a:t>i</a:t>
            </a:r>
            <a:r>
              <a:rPr lang="zh-CN" altLang="en-US" sz="2000" dirty="0">
                <a:solidFill>
                  <a:srgbClr val="008080"/>
                </a:solidFill>
                <a:latin typeface="Times New Roman" pitchFamily="18" charset="0"/>
                <a:ea typeface="华文中宋" pitchFamily="2" charset="-122"/>
              </a:rPr>
              <a:t>的变化率小，跟踪慢；</a:t>
            </a:r>
          </a:p>
          <a:p>
            <a:pPr marL="292100" indent="-190500" algn="just">
              <a:spcBef>
                <a:spcPct val="20000"/>
              </a:spcBef>
              <a:buFont typeface="Arial" pitchFamily="34" charset="0"/>
              <a:buBlip>
                <a:blip r:embed="rId4"/>
              </a:buBlip>
              <a:tabLst>
                <a:tab pos="101600" algn="l"/>
              </a:tabLst>
            </a:pPr>
            <a:r>
              <a:rPr lang="en-US" altLang="zh-CN" sz="2000" i="1" dirty="0">
                <a:solidFill>
                  <a:srgbClr val="008080"/>
                </a:solidFill>
                <a:latin typeface="Times New Roman" pitchFamily="18" charset="0"/>
                <a:ea typeface="华文中宋" pitchFamily="2" charset="-122"/>
              </a:rPr>
              <a:t>L</a:t>
            </a:r>
            <a:r>
              <a:rPr lang="zh-CN" altLang="en-US" sz="2000" dirty="0">
                <a:solidFill>
                  <a:srgbClr val="008080"/>
                </a:solidFill>
                <a:latin typeface="Times New Roman" pitchFamily="18" charset="0"/>
                <a:ea typeface="华文中宋" pitchFamily="2" charset="-122"/>
              </a:rPr>
              <a:t>小时，</a:t>
            </a:r>
            <a:r>
              <a:rPr lang="en-US" altLang="zh-CN" sz="2000" i="1" dirty="0" err="1">
                <a:solidFill>
                  <a:srgbClr val="008080"/>
                </a:solidFill>
                <a:latin typeface="Times New Roman" pitchFamily="18" charset="0"/>
                <a:ea typeface="华文中宋" pitchFamily="2" charset="-122"/>
              </a:rPr>
              <a:t>i</a:t>
            </a:r>
            <a:r>
              <a:rPr lang="zh-CN" altLang="en-US" sz="2000" dirty="0">
                <a:solidFill>
                  <a:srgbClr val="008080"/>
                </a:solidFill>
                <a:latin typeface="Times New Roman" pitchFamily="18" charset="0"/>
                <a:ea typeface="华文中宋" pitchFamily="2" charset="-122"/>
              </a:rPr>
              <a:t>的变化率大，开关频率过高。</a:t>
            </a:r>
          </a:p>
        </p:txBody>
      </p:sp>
      <p:sp>
        <p:nvSpPr>
          <p:cNvPr id="485386" name="AutoShape 10"/>
          <p:cNvSpPr>
            <a:spLocks noChangeArrowheads="1"/>
          </p:cNvSpPr>
          <p:nvPr/>
        </p:nvSpPr>
        <p:spPr bwMode="auto">
          <a:xfrm>
            <a:off x="8343900" y="1782763"/>
            <a:ext cx="838200" cy="762000"/>
          </a:xfrm>
          <a:prstGeom prst="wedgeRoundRectCallout">
            <a:avLst>
              <a:gd name="adj1" fmla="val -118370"/>
              <a:gd name="adj2" fmla="val -32708"/>
              <a:gd name="adj3" fmla="val 16667"/>
            </a:avLst>
          </a:prstGeom>
          <a:solidFill>
            <a:schemeClr val="bg1"/>
          </a:solidFill>
          <a:ln w="9525">
            <a:solidFill>
              <a:srgbClr val="FF6600"/>
            </a:solidFill>
            <a:miter lim="800000"/>
            <a:headEnd/>
            <a:tailEnd/>
          </a:ln>
        </p:spPr>
        <p:txBody>
          <a:bodyPr/>
          <a:lstStyle/>
          <a:p>
            <a:pPr algn="ctr">
              <a:lnSpc>
                <a:spcPct val="100000"/>
              </a:lnSpc>
            </a:pPr>
            <a:r>
              <a:rPr lang="zh-CN" altLang="en-US" sz="2000" b="0">
                <a:solidFill>
                  <a:schemeClr val="tx1"/>
                </a:solidFill>
                <a:latin typeface="Times New Roman" pitchFamily="18" charset="0"/>
                <a:ea typeface="华文中宋" pitchFamily="2" charset="-122"/>
              </a:rPr>
              <a:t>滞环环宽</a:t>
            </a:r>
          </a:p>
        </p:txBody>
      </p:sp>
      <p:sp>
        <p:nvSpPr>
          <p:cNvPr id="485387" name="Rectangle 11"/>
          <p:cNvSpPr>
            <a:spLocks noChangeArrowheads="1"/>
          </p:cNvSpPr>
          <p:nvPr/>
        </p:nvSpPr>
        <p:spPr bwMode="auto">
          <a:xfrm>
            <a:off x="6515100" y="2544763"/>
            <a:ext cx="1860550" cy="396875"/>
          </a:xfrm>
          <a:prstGeom prst="rect">
            <a:avLst/>
          </a:prstGeom>
          <a:noFill/>
          <a:ln w="9525">
            <a:noFill/>
            <a:miter lim="800000"/>
            <a:headEnd/>
            <a:tailEnd/>
          </a:ln>
        </p:spPr>
        <p:txBody>
          <a:bodyPr wrap="none">
            <a:spAutoFit/>
          </a:bodyPr>
          <a:lstStyle/>
          <a:p>
            <a:pPr>
              <a:lnSpc>
                <a:spcPct val="100000"/>
              </a:lnSpc>
            </a:pPr>
            <a:r>
              <a:rPr lang="zh-CN" altLang="en-US" sz="2000" b="0">
                <a:solidFill>
                  <a:srgbClr val="0000FF"/>
                </a:solidFill>
                <a:latin typeface="华文中宋" pitchFamily="2" charset="-122"/>
                <a:ea typeface="华文中宋" pitchFamily="2" charset="-122"/>
              </a:rPr>
              <a:t>电抗器</a:t>
            </a:r>
            <a:r>
              <a:rPr lang="en-US" altLang="zh-CN" sz="2000" b="0" i="1">
                <a:solidFill>
                  <a:srgbClr val="0000FF"/>
                </a:solidFill>
                <a:latin typeface="华文中宋" pitchFamily="2" charset="-122"/>
                <a:ea typeface="华文中宋" pitchFamily="2" charset="-122"/>
              </a:rPr>
              <a:t>L</a:t>
            </a:r>
            <a:r>
              <a:rPr lang="zh-CN" altLang="en-US" sz="2000" b="0">
                <a:solidFill>
                  <a:srgbClr val="0000FF"/>
                </a:solidFill>
                <a:latin typeface="华文中宋" pitchFamily="2" charset="-122"/>
                <a:ea typeface="华文中宋" pitchFamily="2" charset="-122"/>
              </a:rPr>
              <a:t>的作用</a:t>
            </a:r>
          </a:p>
        </p:txBody>
      </p:sp>
      <p:sp>
        <p:nvSpPr>
          <p:cNvPr id="133131" name="Oval 12"/>
          <p:cNvSpPr>
            <a:spLocks noChangeArrowheads="1"/>
          </p:cNvSpPr>
          <p:nvPr/>
        </p:nvSpPr>
        <p:spPr bwMode="auto">
          <a:xfrm>
            <a:off x="5876925" y="2560638"/>
            <a:ext cx="609600" cy="381000"/>
          </a:xfrm>
          <a:prstGeom prst="ellipse">
            <a:avLst/>
          </a:prstGeom>
          <a:noFill/>
          <a:ln w="28575">
            <a:solidFill>
              <a:srgbClr val="3333FF"/>
            </a:solidFill>
            <a:round/>
            <a:headEnd/>
            <a:tailEnd/>
          </a:ln>
        </p:spPr>
        <p:txBody>
          <a:bodyPr wrap="none" anchor="ctr"/>
          <a:lstStyle/>
          <a:p>
            <a:pPr algn="ctr"/>
            <a:endParaRPr lang="zh-CN" altLang="en-US"/>
          </a:p>
        </p:txBody>
      </p:sp>
      <p:pic>
        <p:nvPicPr>
          <p:cNvPr id="133132" name="Picture 13" descr="6-23"/>
          <p:cNvPicPr>
            <a:picLocks noChangeAspect="1" noChangeArrowheads="1"/>
          </p:cNvPicPr>
          <p:nvPr/>
        </p:nvPicPr>
        <p:blipFill>
          <a:blip r:embed="rId5" cstate="print"/>
          <a:srcRect/>
          <a:stretch>
            <a:fillRect/>
          </a:stretch>
        </p:blipFill>
        <p:spPr bwMode="auto">
          <a:xfrm>
            <a:off x="5448300" y="3763963"/>
            <a:ext cx="3324225" cy="1628775"/>
          </a:xfrm>
          <a:prstGeom prst="rect">
            <a:avLst/>
          </a:prstGeom>
          <a:noFill/>
          <a:ln w="9525">
            <a:noFill/>
            <a:miter lim="800000"/>
            <a:headEnd/>
            <a:tailEnd/>
          </a:ln>
        </p:spPr>
      </p:pic>
      <p:sp>
        <p:nvSpPr>
          <p:cNvPr id="19"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5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grpId="1" nodeType="clickEffect">
                                  <p:stCondLst>
                                    <p:cond delay="0"/>
                                  </p:stCondLst>
                                  <p:childTnLst>
                                    <p:anim calcmode="lin" valueType="num">
                                      <p:cBhvr additive="base">
                                        <p:cTn id="10" dur="500"/>
                                        <p:tgtEl>
                                          <p:spTgt spid="485386"/>
                                        </p:tgtEl>
                                        <p:attrNameLst>
                                          <p:attrName>ppt_x</p:attrName>
                                        </p:attrNameLst>
                                      </p:cBhvr>
                                      <p:tavLst>
                                        <p:tav tm="0">
                                          <p:val>
                                            <p:strVal val="ppt_x"/>
                                          </p:val>
                                        </p:tav>
                                        <p:tav tm="100000">
                                          <p:val>
                                            <p:strVal val="ppt_x"/>
                                          </p:val>
                                        </p:tav>
                                      </p:tavLst>
                                    </p:anim>
                                    <p:anim calcmode="lin" valueType="num">
                                      <p:cBhvr additive="base">
                                        <p:cTn id="11" dur="500"/>
                                        <p:tgtEl>
                                          <p:spTgt spid="485386"/>
                                        </p:tgtEl>
                                        <p:attrNameLst>
                                          <p:attrName>ppt_y</p:attrName>
                                        </p:attrNameLst>
                                      </p:cBhvr>
                                      <p:tavLst>
                                        <p:tav tm="0">
                                          <p:val>
                                            <p:strVal val="ppt_y"/>
                                          </p:val>
                                        </p:tav>
                                        <p:tav tm="100000">
                                          <p:val>
                                            <p:strVal val="1+ppt_h/2"/>
                                          </p:val>
                                        </p:tav>
                                      </p:tavLst>
                                    </p:anim>
                                    <p:set>
                                      <p:cBhvr>
                                        <p:cTn id="12" dur="1" fill="hold">
                                          <p:stCondLst>
                                            <p:cond delay="499"/>
                                          </p:stCondLst>
                                        </p:cTn>
                                        <p:tgtEl>
                                          <p:spTgt spid="48538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5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386" grpId="0" animBg="1"/>
      <p:bldP spid="485386" grpId="1" animBg="1"/>
      <p:bldP spid="48538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3"/>
          <p:cNvSpPr>
            <a:spLocks noGrp="1" noChangeArrowheads="1"/>
          </p:cNvSpPr>
          <p:nvPr>
            <p:ph type="title"/>
          </p:nvPr>
        </p:nvSpPr>
        <p:spPr>
          <a:xfrm>
            <a:off x="1689100" y="196850"/>
            <a:ext cx="5407025" cy="762000"/>
          </a:xfrm>
        </p:spPr>
        <p:txBody>
          <a:bodyPr/>
          <a:lstStyle/>
          <a:p>
            <a:pPr eaLnBrk="1" hangingPunct="1">
              <a:buFontTx/>
              <a:buChar char="•"/>
            </a:pPr>
            <a:r>
              <a:rPr lang="zh-CN" altLang="en-US" smtClean="0">
                <a:latin typeface="Times New Roman" pitchFamily="18" charset="0"/>
                <a:ea typeface="宋体" pitchFamily="2" charset="-122"/>
              </a:rPr>
              <a:t>三相电流跟踪型</a:t>
            </a:r>
            <a:r>
              <a:rPr lang="en-US" altLang="zh-CN" smtClean="0">
                <a:latin typeface="Times New Roman" pitchFamily="18" charset="0"/>
                <a:ea typeface="宋体" pitchFamily="2" charset="-122"/>
              </a:rPr>
              <a:t>PWM</a:t>
            </a:r>
            <a:r>
              <a:rPr lang="zh-CN" altLang="en-US" smtClean="0">
                <a:latin typeface="Times New Roman" pitchFamily="18" charset="0"/>
                <a:ea typeface="宋体" pitchFamily="2" charset="-122"/>
              </a:rPr>
              <a:t>逆变电路</a:t>
            </a:r>
            <a:r>
              <a:rPr lang="zh-CN" altLang="en-US" smtClean="0">
                <a:ea typeface="宋体" pitchFamily="2" charset="-122"/>
              </a:rPr>
              <a:t> </a:t>
            </a:r>
          </a:p>
        </p:txBody>
      </p:sp>
      <p:sp>
        <p:nvSpPr>
          <p:cNvPr id="134147" name="Rectangle 4"/>
          <p:cNvSpPr>
            <a:spLocks noChangeArrowheads="1"/>
          </p:cNvSpPr>
          <p:nvPr/>
        </p:nvSpPr>
        <p:spPr bwMode="auto">
          <a:xfrm>
            <a:off x="3525838" y="5046663"/>
            <a:ext cx="3843337" cy="304800"/>
          </a:xfrm>
          <a:prstGeom prst="rect">
            <a:avLst/>
          </a:prstGeom>
          <a:noFill/>
          <a:ln w="19050">
            <a:noFill/>
            <a:miter lim="800000"/>
            <a:headEnd/>
            <a:tailEnd/>
          </a:ln>
        </p:spPr>
        <p:txBody>
          <a:bodyPr wrap="none" lIns="0" tIns="0" rIns="0" bIns="0">
            <a:spAutoFit/>
          </a:bodyPr>
          <a:lstStyle/>
          <a:p>
            <a:pPr>
              <a:lnSpc>
                <a:spcPct val="100000"/>
              </a:lnSpc>
            </a:pPr>
            <a:r>
              <a:rPr lang="zh-CN" altLang="en-US" sz="2000">
                <a:solidFill>
                  <a:schemeClr val="hlink"/>
                </a:solidFill>
                <a:latin typeface="Times New Roman" pitchFamily="18" charset="0"/>
              </a:rPr>
              <a:t>图</a:t>
            </a:r>
            <a:r>
              <a:rPr lang="en-US" altLang="zh-CN" sz="2000">
                <a:solidFill>
                  <a:schemeClr val="hlink"/>
                </a:solidFill>
                <a:latin typeface="Times New Roman" pitchFamily="18" charset="0"/>
              </a:rPr>
              <a:t> </a:t>
            </a:r>
            <a:r>
              <a:rPr lang="zh-CN" altLang="en-US" sz="2000">
                <a:solidFill>
                  <a:schemeClr val="hlink"/>
                </a:solidFill>
                <a:latin typeface="Times New Roman" pitchFamily="18" charset="0"/>
              </a:rPr>
              <a:t>三相电流跟踪型</a:t>
            </a:r>
            <a:r>
              <a:rPr lang="en-US" altLang="zh-CN" sz="2000">
                <a:solidFill>
                  <a:schemeClr val="hlink"/>
                </a:solidFill>
                <a:latin typeface="Times New Roman" pitchFamily="18" charset="0"/>
              </a:rPr>
              <a:t>PWM</a:t>
            </a:r>
            <a:r>
              <a:rPr lang="zh-CN" altLang="en-US" sz="2000">
                <a:solidFill>
                  <a:schemeClr val="hlink"/>
                </a:solidFill>
                <a:latin typeface="Times New Roman" pitchFamily="18" charset="0"/>
              </a:rPr>
              <a:t>逆变电路</a:t>
            </a:r>
            <a:r>
              <a:rPr lang="zh-CN" altLang="en-US" sz="2000">
                <a:solidFill>
                  <a:schemeClr val="tx1"/>
                </a:solidFill>
                <a:latin typeface="Times New Roman" pitchFamily="18" charset="0"/>
              </a:rPr>
              <a:t> </a:t>
            </a:r>
          </a:p>
        </p:txBody>
      </p:sp>
      <p:grpSp>
        <p:nvGrpSpPr>
          <p:cNvPr id="134148" name="Group 5"/>
          <p:cNvGrpSpPr>
            <a:grpSpLocks/>
          </p:cNvGrpSpPr>
          <p:nvPr/>
        </p:nvGrpSpPr>
        <p:grpSpPr bwMode="auto">
          <a:xfrm>
            <a:off x="1639888" y="892175"/>
            <a:ext cx="7504112" cy="4075113"/>
            <a:chOff x="493" y="1104"/>
            <a:chExt cx="4727" cy="2567"/>
          </a:xfrm>
        </p:grpSpPr>
        <p:grpSp>
          <p:nvGrpSpPr>
            <p:cNvPr id="134156" name="Group 6"/>
            <p:cNvGrpSpPr>
              <a:grpSpLocks/>
            </p:cNvGrpSpPr>
            <p:nvPr/>
          </p:nvGrpSpPr>
          <p:grpSpPr bwMode="auto">
            <a:xfrm>
              <a:off x="493" y="1104"/>
              <a:ext cx="4713" cy="2567"/>
              <a:chOff x="493" y="1104"/>
              <a:chExt cx="4713" cy="2567"/>
            </a:xfrm>
          </p:grpSpPr>
          <p:sp>
            <p:nvSpPr>
              <p:cNvPr id="134175" name="Line 7"/>
              <p:cNvSpPr>
                <a:spLocks noChangeShapeType="1"/>
              </p:cNvSpPr>
              <p:nvPr/>
            </p:nvSpPr>
            <p:spPr bwMode="auto">
              <a:xfrm>
                <a:off x="703" y="2196"/>
                <a:ext cx="199" cy="1"/>
              </a:xfrm>
              <a:prstGeom prst="line">
                <a:avLst/>
              </a:prstGeom>
              <a:noFill/>
              <a:ln w="19050">
                <a:solidFill>
                  <a:srgbClr val="000000"/>
                </a:solidFill>
                <a:round/>
                <a:headEnd/>
                <a:tailEnd/>
              </a:ln>
            </p:spPr>
            <p:txBody>
              <a:bodyPr/>
              <a:lstStyle/>
              <a:p>
                <a:endParaRPr lang="zh-CN" altLang="en-US"/>
              </a:p>
            </p:txBody>
          </p:sp>
          <p:sp>
            <p:nvSpPr>
              <p:cNvPr id="134176" name="Line 8"/>
              <p:cNvSpPr>
                <a:spLocks noChangeShapeType="1"/>
              </p:cNvSpPr>
              <p:nvPr/>
            </p:nvSpPr>
            <p:spPr bwMode="auto">
              <a:xfrm>
                <a:off x="735" y="2236"/>
                <a:ext cx="135" cy="1"/>
              </a:xfrm>
              <a:prstGeom prst="line">
                <a:avLst/>
              </a:prstGeom>
              <a:noFill/>
              <a:ln w="19050">
                <a:solidFill>
                  <a:srgbClr val="000000"/>
                </a:solidFill>
                <a:round/>
                <a:headEnd/>
                <a:tailEnd/>
              </a:ln>
            </p:spPr>
            <p:txBody>
              <a:bodyPr/>
              <a:lstStyle/>
              <a:p>
                <a:endParaRPr lang="zh-CN" altLang="en-US"/>
              </a:p>
            </p:txBody>
          </p:sp>
          <p:sp>
            <p:nvSpPr>
              <p:cNvPr id="134177" name="Line 9"/>
              <p:cNvSpPr>
                <a:spLocks noChangeShapeType="1"/>
              </p:cNvSpPr>
              <p:nvPr/>
            </p:nvSpPr>
            <p:spPr bwMode="auto">
              <a:xfrm>
                <a:off x="801" y="2236"/>
                <a:ext cx="1" cy="233"/>
              </a:xfrm>
              <a:prstGeom prst="line">
                <a:avLst/>
              </a:prstGeom>
              <a:noFill/>
              <a:ln w="19050">
                <a:solidFill>
                  <a:srgbClr val="000000"/>
                </a:solidFill>
                <a:round/>
                <a:headEnd/>
                <a:tailEnd/>
              </a:ln>
            </p:spPr>
            <p:txBody>
              <a:bodyPr/>
              <a:lstStyle/>
              <a:p>
                <a:endParaRPr lang="zh-CN" altLang="en-US"/>
              </a:p>
            </p:txBody>
          </p:sp>
          <p:sp>
            <p:nvSpPr>
              <p:cNvPr id="134178" name="Freeform 10"/>
              <p:cNvSpPr>
                <a:spLocks noChangeArrowheads="1"/>
              </p:cNvSpPr>
              <p:nvPr/>
            </p:nvSpPr>
            <p:spPr bwMode="auto">
              <a:xfrm>
                <a:off x="801" y="1964"/>
                <a:ext cx="1" cy="232"/>
              </a:xfrm>
              <a:custGeom>
                <a:avLst/>
                <a:gdLst>
                  <a:gd name="T0" fmla="*/ 0 w 1"/>
                  <a:gd name="T1" fmla="*/ 232 h 232"/>
                  <a:gd name="T2" fmla="*/ 0 w 1"/>
                  <a:gd name="T3" fmla="*/ 37 h 232"/>
                  <a:gd name="T4" fmla="*/ 0 w 1"/>
                  <a:gd name="T5" fmla="*/ 0 h 232"/>
                  <a:gd name="T6" fmla="*/ 0 60000 65536"/>
                  <a:gd name="T7" fmla="*/ 0 60000 65536"/>
                  <a:gd name="T8" fmla="*/ 0 60000 65536"/>
                  <a:gd name="T9" fmla="*/ 0 w 1"/>
                  <a:gd name="T10" fmla="*/ 0 h 232"/>
                  <a:gd name="T11" fmla="*/ 1 w 1"/>
                  <a:gd name="T12" fmla="*/ 232 h 232"/>
                </a:gdLst>
                <a:ahLst/>
                <a:cxnLst>
                  <a:cxn ang="T6">
                    <a:pos x="T0" y="T1"/>
                  </a:cxn>
                  <a:cxn ang="T7">
                    <a:pos x="T2" y="T3"/>
                  </a:cxn>
                  <a:cxn ang="T8">
                    <a:pos x="T4" y="T5"/>
                  </a:cxn>
                </a:cxnLst>
                <a:rect l="T9" t="T10" r="T11" b="T12"/>
                <a:pathLst>
                  <a:path w="1" h="232">
                    <a:moveTo>
                      <a:pt x="0" y="232"/>
                    </a:moveTo>
                    <a:lnTo>
                      <a:pt x="0" y="37"/>
                    </a:lnTo>
                    <a:lnTo>
                      <a:pt x="0" y="0"/>
                    </a:lnTo>
                  </a:path>
                </a:pathLst>
              </a:custGeom>
              <a:noFill/>
              <a:ln w="19050">
                <a:solidFill>
                  <a:srgbClr val="000000"/>
                </a:solidFill>
                <a:round/>
                <a:headEnd/>
                <a:tailEnd/>
              </a:ln>
            </p:spPr>
            <p:txBody>
              <a:bodyPr/>
              <a:lstStyle/>
              <a:p>
                <a:endParaRPr lang="zh-CN" altLang="en-US"/>
              </a:p>
            </p:txBody>
          </p:sp>
          <p:sp>
            <p:nvSpPr>
              <p:cNvPr id="134179" name="Line 11"/>
              <p:cNvSpPr>
                <a:spLocks noChangeShapeType="1"/>
              </p:cNvSpPr>
              <p:nvPr/>
            </p:nvSpPr>
            <p:spPr bwMode="auto">
              <a:xfrm flipH="1">
                <a:off x="1557" y="1705"/>
                <a:ext cx="101" cy="184"/>
              </a:xfrm>
              <a:prstGeom prst="line">
                <a:avLst/>
              </a:prstGeom>
              <a:noFill/>
              <a:ln w="19050">
                <a:solidFill>
                  <a:srgbClr val="000000"/>
                </a:solidFill>
                <a:round/>
                <a:headEnd/>
                <a:tailEnd/>
              </a:ln>
            </p:spPr>
            <p:txBody>
              <a:bodyPr/>
              <a:lstStyle/>
              <a:p>
                <a:endParaRPr lang="zh-CN" altLang="en-US"/>
              </a:p>
            </p:txBody>
          </p:sp>
          <p:sp>
            <p:nvSpPr>
              <p:cNvPr id="134180" name="Line 12"/>
              <p:cNvSpPr>
                <a:spLocks noChangeShapeType="1"/>
              </p:cNvSpPr>
              <p:nvPr/>
            </p:nvSpPr>
            <p:spPr bwMode="auto">
              <a:xfrm>
                <a:off x="1658" y="1609"/>
                <a:ext cx="1" cy="403"/>
              </a:xfrm>
              <a:prstGeom prst="line">
                <a:avLst/>
              </a:prstGeom>
              <a:noFill/>
              <a:ln w="19050">
                <a:solidFill>
                  <a:srgbClr val="000000"/>
                </a:solidFill>
                <a:round/>
                <a:headEnd/>
                <a:tailEnd/>
              </a:ln>
            </p:spPr>
            <p:txBody>
              <a:bodyPr/>
              <a:lstStyle/>
              <a:p>
                <a:endParaRPr lang="zh-CN" altLang="en-US"/>
              </a:p>
            </p:txBody>
          </p:sp>
          <p:sp>
            <p:nvSpPr>
              <p:cNvPr id="134181" name="Line 13"/>
              <p:cNvSpPr>
                <a:spLocks noChangeShapeType="1"/>
              </p:cNvSpPr>
              <p:nvPr/>
            </p:nvSpPr>
            <p:spPr bwMode="auto">
              <a:xfrm>
                <a:off x="1658" y="1705"/>
                <a:ext cx="95" cy="184"/>
              </a:xfrm>
              <a:prstGeom prst="line">
                <a:avLst/>
              </a:prstGeom>
              <a:noFill/>
              <a:ln w="19050">
                <a:solidFill>
                  <a:srgbClr val="000000"/>
                </a:solidFill>
                <a:round/>
                <a:headEnd/>
                <a:tailEnd/>
              </a:ln>
            </p:spPr>
            <p:txBody>
              <a:bodyPr/>
              <a:lstStyle/>
              <a:p>
                <a:endParaRPr lang="zh-CN" altLang="en-US"/>
              </a:p>
            </p:txBody>
          </p:sp>
          <p:sp>
            <p:nvSpPr>
              <p:cNvPr id="134182" name="Line 14"/>
              <p:cNvSpPr>
                <a:spLocks noChangeShapeType="1"/>
              </p:cNvSpPr>
              <p:nvPr/>
            </p:nvSpPr>
            <p:spPr bwMode="auto">
              <a:xfrm>
                <a:off x="1557" y="1889"/>
                <a:ext cx="196" cy="1"/>
              </a:xfrm>
              <a:prstGeom prst="line">
                <a:avLst/>
              </a:prstGeom>
              <a:noFill/>
              <a:ln w="19050">
                <a:solidFill>
                  <a:srgbClr val="000000"/>
                </a:solidFill>
                <a:round/>
                <a:headEnd/>
                <a:tailEnd/>
              </a:ln>
            </p:spPr>
            <p:txBody>
              <a:bodyPr/>
              <a:lstStyle/>
              <a:p>
                <a:endParaRPr lang="zh-CN" altLang="en-US"/>
              </a:p>
            </p:txBody>
          </p:sp>
          <p:sp>
            <p:nvSpPr>
              <p:cNvPr id="134183" name="Line 15"/>
              <p:cNvSpPr>
                <a:spLocks noChangeShapeType="1"/>
              </p:cNvSpPr>
              <p:nvPr/>
            </p:nvSpPr>
            <p:spPr bwMode="auto">
              <a:xfrm>
                <a:off x="1557" y="1705"/>
                <a:ext cx="199" cy="1"/>
              </a:xfrm>
              <a:prstGeom prst="line">
                <a:avLst/>
              </a:prstGeom>
              <a:noFill/>
              <a:ln w="19050">
                <a:solidFill>
                  <a:srgbClr val="000000"/>
                </a:solidFill>
                <a:round/>
                <a:headEnd/>
                <a:tailEnd/>
              </a:ln>
            </p:spPr>
            <p:txBody>
              <a:bodyPr/>
              <a:lstStyle/>
              <a:p>
                <a:endParaRPr lang="zh-CN" altLang="en-US"/>
              </a:p>
            </p:txBody>
          </p:sp>
          <p:sp>
            <p:nvSpPr>
              <p:cNvPr id="134184" name="Line 16"/>
              <p:cNvSpPr>
                <a:spLocks noChangeShapeType="1"/>
              </p:cNvSpPr>
              <p:nvPr/>
            </p:nvSpPr>
            <p:spPr bwMode="auto">
              <a:xfrm flipV="1">
                <a:off x="2086" y="1742"/>
                <a:ext cx="1" cy="107"/>
              </a:xfrm>
              <a:prstGeom prst="line">
                <a:avLst/>
              </a:prstGeom>
              <a:noFill/>
              <a:ln w="19050">
                <a:solidFill>
                  <a:srgbClr val="000000"/>
                </a:solidFill>
                <a:round/>
                <a:headEnd/>
                <a:tailEnd/>
              </a:ln>
            </p:spPr>
            <p:txBody>
              <a:bodyPr/>
              <a:lstStyle/>
              <a:p>
                <a:endParaRPr lang="zh-CN" altLang="en-US"/>
              </a:p>
            </p:txBody>
          </p:sp>
          <p:sp>
            <p:nvSpPr>
              <p:cNvPr id="134185" name="Line 17"/>
              <p:cNvSpPr>
                <a:spLocks noChangeShapeType="1"/>
              </p:cNvSpPr>
              <p:nvPr/>
            </p:nvSpPr>
            <p:spPr bwMode="auto">
              <a:xfrm flipV="1">
                <a:off x="2014" y="1683"/>
                <a:ext cx="1" cy="238"/>
              </a:xfrm>
              <a:prstGeom prst="line">
                <a:avLst/>
              </a:prstGeom>
              <a:noFill/>
              <a:ln w="19050">
                <a:solidFill>
                  <a:srgbClr val="000000"/>
                </a:solidFill>
                <a:round/>
                <a:headEnd/>
                <a:tailEnd/>
              </a:ln>
            </p:spPr>
            <p:txBody>
              <a:bodyPr/>
              <a:lstStyle/>
              <a:p>
                <a:endParaRPr lang="zh-CN" altLang="en-US"/>
              </a:p>
            </p:txBody>
          </p:sp>
          <p:sp>
            <p:nvSpPr>
              <p:cNvPr id="134186" name="Line 18"/>
              <p:cNvSpPr>
                <a:spLocks noChangeShapeType="1"/>
              </p:cNvSpPr>
              <p:nvPr/>
            </p:nvSpPr>
            <p:spPr bwMode="auto">
              <a:xfrm flipH="1" flipV="1">
                <a:off x="1857" y="1670"/>
                <a:ext cx="157" cy="99"/>
              </a:xfrm>
              <a:prstGeom prst="line">
                <a:avLst/>
              </a:prstGeom>
              <a:noFill/>
              <a:ln w="19050">
                <a:solidFill>
                  <a:srgbClr val="000000"/>
                </a:solidFill>
                <a:round/>
                <a:headEnd/>
                <a:tailEnd/>
              </a:ln>
            </p:spPr>
            <p:txBody>
              <a:bodyPr/>
              <a:lstStyle/>
              <a:p>
                <a:endParaRPr lang="zh-CN" altLang="en-US"/>
              </a:p>
            </p:txBody>
          </p:sp>
          <p:sp>
            <p:nvSpPr>
              <p:cNvPr id="134187" name="Line 19"/>
              <p:cNvSpPr>
                <a:spLocks noChangeShapeType="1"/>
              </p:cNvSpPr>
              <p:nvPr/>
            </p:nvSpPr>
            <p:spPr bwMode="auto">
              <a:xfrm>
                <a:off x="1857" y="1609"/>
                <a:ext cx="1" cy="61"/>
              </a:xfrm>
              <a:prstGeom prst="line">
                <a:avLst/>
              </a:prstGeom>
              <a:noFill/>
              <a:ln w="19050">
                <a:solidFill>
                  <a:srgbClr val="000000"/>
                </a:solidFill>
                <a:round/>
                <a:headEnd/>
                <a:tailEnd/>
              </a:ln>
            </p:spPr>
            <p:txBody>
              <a:bodyPr/>
              <a:lstStyle/>
              <a:p>
                <a:endParaRPr lang="zh-CN" altLang="en-US"/>
              </a:p>
            </p:txBody>
          </p:sp>
          <p:sp>
            <p:nvSpPr>
              <p:cNvPr id="134188" name="Line 20"/>
              <p:cNvSpPr>
                <a:spLocks noChangeShapeType="1"/>
              </p:cNvSpPr>
              <p:nvPr/>
            </p:nvSpPr>
            <p:spPr bwMode="auto">
              <a:xfrm flipH="1">
                <a:off x="1956" y="1836"/>
                <a:ext cx="58" cy="40"/>
              </a:xfrm>
              <a:prstGeom prst="line">
                <a:avLst/>
              </a:prstGeom>
              <a:noFill/>
              <a:ln w="19050">
                <a:solidFill>
                  <a:srgbClr val="000000"/>
                </a:solidFill>
                <a:round/>
                <a:headEnd/>
                <a:tailEnd/>
              </a:ln>
            </p:spPr>
            <p:txBody>
              <a:bodyPr/>
              <a:lstStyle/>
              <a:p>
                <a:endParaRPr lang="zh-CN" altLang="en-US"/>
              </a:p>
            </p:txBody>
          </p:sp>
          <p:sp>
            <p:nvSpPr>
              <p:cNvPr id="134189" name="Freeform 21"/>
              <p:cNvSpPr>
                <a:spLocks noChangeArrowheads="1"/>
              </p:cNvSpPr>
              <p:nvPr/>
            </p:nvSpPr>
            <p:spPr bwMode="auto">
              <a:xfrm>
                <a:off x="1857" y="1833"/>
                <a:ext cx="130" cy="104"/>
              </a:xfrm>
              <a:custGeom>
                <a:avLst/>
                <a:gdLst>
                  <a:gd name="T0" fmla="*/ 83 w 130"/>
                  <a:gd name="T1" fmla="*/ 0 h 104"/>
                  <a:gd name="T2" fmla="*/ 0 w 130"/>
                  <a:gd name="T3" fmla="*/ 104 h 104"/>
                  <a:gd name="T4" fmla="*/ 130 w 130"/>
                  <a:gd name="T5" fmla="*/ 72 h 104"/>
                  <a:gd name="T6" fmla="*/ 83 w 130"/>
                  <a:gd name="T7" fmla="*/ 0 h 104"/>
                  <a:gd name="T8" fmla="*/ 0 60000 65536"/>
                  <a:gd name="T9" fmla="*/ 0 60000 65536"/>
                  <a:gd name="T10" fmla="*/ 0 60000 65536"/>
                  <a:gd name="T11" fmla="*/ 0 60000 65536"/>
                  <a:gd name="T12" fmla="*/ 0 w 130"/>
                  <a:gd name="T13" fmla="*/ 0 h 104"/>
                  <a:gd name="T14" fmla="*/ 130 w 130"/>
                  <a:gd name="T15" fmla="*/ 104 h 104"/>
                </a:gdLst>
                <a:ahLst/>
                <a:cxnLst>
                  <a:cxn ang="T8">
                    <a:pos x="T0" y="T1"/>
                  </a:cxn>
                  <a:cxn ang="T9">
                    <a:pos x="T2" y="T3"/>
                  </a:cxn>
                  <a:cxn ang="T10">
                    <a:pos x="T4" y="T5"/>
                  </a:cxn>
                  <a:cxn ang="T11">
                    <a:pos x="T6" y="T7"/>
                  </a:cxn>
                </a:cxnLst>
                <a:rect l="T12" t="T13" r="T14" b="T15"/>
                <a:pathLst>
                  <a:path w="130" h="104">
                    <a:moveTo>
                      <a:pt x="83" y="0"/>
                    </a:moveTo>
                    <a:lnTo>
                      <a:pt x="0" y="104"/>
                    </a:lnTo>
                    <a:lnTo>
                      <a:pt x="130" y="72"/>
                    </a:lnTo>
                    <a:lnTo>
                      <a:pt x="83" y="0"/>
                    </a:lnTo>
                    <a:close/>
                  </a:path>
                </a:pathLst>
              </a:custGeom>
              <a:solidFill>
                <a:srgbClr val="000000"/>
              </a:solidFill>
              <a:ln w="3175">
                <a:solidFill>
                  <a:srgbClr val="000000"/>
                </a:solidFill>
                <a:round/>
                <a:headEnd/>
                <a:tailEnd/>
              </a:ln>
            </p:spPr>
            <p:txBody>
              <a:bodyPr/>
              <a:lstStyle/>
              <a:p>
                <a:endParaRPr lang="zh-CN" altLang="en-US"/>
              </a:p>
            </p:txBody>
          </p:sp>
          <p:sp>
            <p:nvSpPr>
              <p:cNvPr id="134190" name="Line 22"/>
              <p:cNvSpPr>
                <a:spLocks noChangeShapeType="1"/>
              </p:cNvSpPr>
              <p:nvPr/>
            </p:nvSpPr>
            <p:spPr bwMode="auto">
              <a:xfrm flipV="1">
                <a:off x="2089" y="1795"/>
                <a:ext cx="215" cy="1"/>
              </a:xfrm>
              <a:prstGeom prst="line">
                <a:avLst/>
              </a:prstGeom>
              <a:noFill/>
              <a:ln w="12700">
                <a:solidFill>
                  <a:srgbClr val="00FF00"/>
                </a:solidFill>
                <a:round/>
                <a:headEnd/>
                <a:tailEnd/>
              </a:ln>
            </p:spPr>
            <p:txBody>
              <a:bodyPr/>
              <a:lstStyle/>
              <a:p>
                <a:endParaRPr lang="zh-CN" altLang="en-US"/>
              </a:p>
            </p:txBody>
          </p:sp>
          <p:sp>
            <p:nvSpPr>
              <p:cNvPr id="134191" name="Line 23"/>
              <p:cNvSpPr>
                <a:spLocks noChangeShapeType="1"/>
              </p:cNvSpPr>
              <p:nvPr/>
            </p:nvSpPr>
            <p:spPr bwMode="auto">
              <a:xfrm flipH="1">
                <a:off x="1557" y="2511"/>
                <a:ext cx="101" cy="185"/>
              </a:xfrm>
              <a:prstGeom prst="line">
                <a:avLst/>
              </a:prstGeom>
              <a:noFill/>
              <a:ln w="19050">
                <a:solidFill>
                  <a:srgbClr val="000000"/>
                </a:solidFill>
                <a:round/>
                <a:headEnd/>
                <a:tailEnd/>
              </a:ln>
            </p:spPr>
            <p:txBody>
              <a:bodyPr/>
              <a:lstStyle/>
              <a:p>
                <a:endParaRPr lang="zh-CN" altLang="en-US"/>
              </a:p>
            </p:txBody>
          </p:sp>
          <p:sp>
            <p:nvSpPr>
              <p:cNvPr id="134192" name="Line 24"/>
              <p:cNvSpPr>
                <a:spLocks noChangeShapeType="1"/>
              </p:cNvSpPr>
              <p:nvPr/>
            </p:nvSpPr>
            <p:spPr bwMode="auto">
              <a:xfrm>
                <a:off x="1658" y="2415"/>
                <a:ext cx="1" cy="404"/>
              </a:xfrm>
              <a:prstGeom prst="line">
                <a:avLst/>
              </a:prstGeom>
              <a:noFill/>
              <a:ln w="19050">
                <a:solidFill>
                  <a:srgbClr val="000000"/>
                </a:solidFill>
                <a:round/>
                <a:headEnd/>
                <a:tailEnd/>
              </a:ln>
            </p:spPr>
            <p:txBody>
              <a:bodyPr/>
              <a:lstStyle/>
              <a:p>
                <a:endParaRPr lang="zh-CN" altLang="en-US"/>
              </a:p>
            </p:txBody>
          </p:sp>
          <p:sp>
            <p:nvSpPr>
              <p:cNvPr id="134193" name="Line 25"/>
              <p:cNvSpPr>
                <a:spLocks noChangeShapeType="1"/>
              </p:cNvSpPr>
              <p:nvPr/>
            </p:nvSpPr>
            <p:spPr bwMode="auto">
              <a:xfrm>
                <a:off x="1658" y="2511"/>
                <a:ext cx="95" cy="185"/>
              </a:xfrm>
              <a:prstGeom prst="line">
                <a:avLst/>
              </a:prstGeom>
              <a:noFill/>
              <a:ln w="19050">
                <a:solidFill>
                  <a:srgbClr val="000000"/>
                </a:solidFill>
                <a:round/>
                <a:headEnd/>
                <a:tailEnd/>
              </a:ln>
            </p:spPr>
            <p:txBody>
              <a:bodyPr/>
              <a:lstStyle/>
              <a:p>
                <a:endParaRPr lang="zh-CN" altLang="en-US"/>
              </a:p>
            </p:txBody>
          </p:sp>
          <p:sp>
            <p:nvSpPr>
              <p:cNvPr id="134194" name="Line 26"/>
              <p:cNvSpPr>
                <a:spLocks noChangeShapeType="1"/>
              </p:cNvSpPr>
              <p:nvPr/>
            </p:nvSpPr>
            <p:spPr bwMode="auto">
              <a:xfrm>
                <a:off x="1557" y="2696"/>
                <a:ext cx="196" cy="1"/>
              </a:xfrm>
              <a:prstGeom prst="line">
                <a:avLst/>
              </a:prstGeom>
              <a:noFill/>
              <a:ln w="19050">
                <a:solidFill>
                  <a:srgbClr val="000000"/>
                </a:solidFill>
                <a:round/>
                <a:headEnd/>
                <a:tailEnd/>
              </a:ln>
            </p:spPr>
            <p:txBody>
              <a:bodyPr/>
              <a:lstStyle/>
              <a:p>
                <a:endParaRPr lang="zh-CN" altLang="en-US"/>
              </a:p>
            </p:txBody>
          </p:sp>
          <p:sp>
            <p:nvSpPr>
              <p:cNvPr id="134195" name="Line 27"/>
              <p:cNvSpPr>
                <a:spLocks noChangeShapeType="1"/>
              </p:cNvSpPr>
              <p:nvPr/>
            </p:nvSpPr>
            <p:spPr bwMode="auto">
              <a:xfrm>
                <a:off x="1557" y="2511"/>
                <a:ext cx="199" cy="1"/>
              </a:xfrm>
              <a:prstGeom prst="line">
                <a:avLst/>
              </a:prstGeom>
              <a:noFill/>
              <a:ln w="19050">
                <a:solidFill>
                  <a:srgbClr val="000000"/>
                </a:solidFill>
                <a:round/>
                <a:headEnd/>
                <a:tailEnd/>
              </a:ln>
            </p:spPr>
            <p:txBody>
              <a:bodyPr/>
              <a:lstStyle/>
              <a:p>
                <a:endParaRPr lang="zh-CN" altLang="en-US"/>
              </a:p>
            </p:txBody>
          </p:sp>
          <p:sp>
            <p:nvSpPr>
              <p:cNvPr id="134196" name="Line 28"/>
              <p:cNvSpPr>
                <a:spLocks noChangeShapeType="1"/>
              </p:cNvSpPr>
              <p:nvPr/>
            </p:nvSpPr>
            <p:spPr bwMode="auto">
              <a:xfrm flipV="1">
                <a:off x="2059" y="2549"/>
                <a:ext cx="1" cy="107"/>
              </a:xfrm>
              <a:prstGeom prst="line">
                <a:avLst/>
              </a:prstGeom>
              <a:noFill/>
              <a:ln w="19050">
                <a:solidFill>
                  <a:srgbClr val="000000"/>
                </a:solidFill>
                <a:round/>
                <a:headEnd/>
                <a:tailEnd/>
              </a:ln>
            </p:spPr>
            <p:txBody>
              <a:bodyPr/>
              <a:lstStyle/>
              <a:p>
                <a:endParaRPr lang="zh-CN" altLang="en-US"/>
              </a:p>
            </p:txBody>
          </p:sp>
          <p:sp>
            <p:nvSpPr>
              <p:cNvPr id="134197" name="Line 29"/>
              <p:cNvSpPr>
                <a:spLocks noChangeShapeType="1"/>
              </p:cNvSpPr>
              <p:nvPr/>
            </p:nvSpPr>
            <p:spPr bwMode="auto">
              <a:xfrm flipV="1">
                <a:off x="1995" y="2493"/>
                <a:ext cx="1" cy="235"/>
              </a:xfrm>
              <a:prstGeom prst="line">
                <a:avLst/>
              </a:prstGeom>
              <a:noFill/>
              <a:ln w="19050">
                <a:solidFill>
                  <a:srgbClr val="000000"/>
                </a:solidFill>
                <a:round/>
                <a:headEnd/>
                <a:tailEnd/>
              </a:ln>
            </p:spPr>
            <p:txBody>
              <a:bodyPr/>
              <a:lstStyle/>
              <a:p>
                <a:endParaRPr lang="zh-CN" altLang="en-US"/>
              </a:p>
            </p:txBody>
          </p:sp>
          <p:sp>
            <p:nvSpPr>
              <p:cNvPr id="134198" name="Line 30"/>
              <p:cNvSpPr>
                <a:spLocks noChangeShapeType="1"/>
              </p:cNvSpPr>
              <p:nvPr/>
            </p:nvSpPr>
            <p:spPr bwMode="auto">
              <a:xfrm flipH="1" flipV="1">
                <a:off x="1857" y="2479"/>
                <a:ext cx="138" cy="97"/>
              </a:xfrm>
              <a:prstGeom prst="line">
                <a:avLst/>
              </a:prstGeom>
              <a:noFill/>
              <a:ln w="19050">
                <a:solidFill>
                  <a:srgbClr val="000000"/>
                </a:solidFill>
                <a:round/>
                <a:headEnd/>
                <a:tailEnd/>
              </a:ln>
            </p:spPr>
            <p:txBody>
              <a:bodyPr/>
              <a:lstStyle/>
              <a:p>
                <a:endParaRPr lang="zh-CN" altLang="en-US"/>
              </a:p>
            </p:txBody>
          </p:sp>
          <p:sp>
            <p:nvSpPr>
              <p:cNvPr id="134199" name="Line 31"/>
              <p:cNvSpPr>
                <a:spLocks noChangeShapeType="1"/>
              </p:cNvSpPr>
              <p:nvPr/>
            </p:nvSpPr>
            <p:spPr bwMode="auto">
              <a:xfrm>
                <a:off x="1857" y="2746"/>
                <a:ext cx="1" cy="73"/>
              </a:xfrm>
              <a:prstGeom prst="line">
                <a:avLst/>
              </a:prstGeom>
              <a:noFill/>
              <a:ln w="19050">
                <a:solidFill>
                  <a:srgbClr val="000000"/>
                </a:solidFill>
                <a:round/>
                <a:headEnd/>
                <a:tailEnd/>
              </a:ln>
            </p:spPr>
            <p:txBody>
              <a:bodyPr/>
              <a:lstStyle/>
              <a:p>
                <a:endParaRPr lang="zh-CN" altLang="en-US"/>
              </a:p>
            </p:txBody>
          </p:sp>
          <p:sp>
            <p:nvSpPr>
              <p:cNvPr id="134200" name="Line 32"/>
              <p:cNvSpPr>
                <a:spLocks noChangeShapeType="1"/>
              </p:cNvSpPr>
              <p:nvPr/>
            </p:nvSpPr>
            <p:spPr bwMode="auto">
              <a:xfrm flipH="1">
                <a:off x="1950" y="2642"/>
                <a:ext cx="45" cy="35"/>
              </a:xfrm>
              <a:prstGeom prst="line">
                <a:avLst/>
              </a:prstGeom>
              <a:noFill/>
              <a:ln w="19050">
                <a:solidFill>
                  <a:srgbClr val="000000"/>
                </a:solidFill>
                <a:round/>
                <a:headEnd/>
                <a:tailEnd/>
              </a:ln>
            </p:spPr>
            <p:txBody>
              <a:bodyPr/>
              <a:lstStyle/>
              <a:p>
                <a:endParaRPr lang="zh-CN" altLang="en-US"/>
              </a:p>
            </p:txBody>
          </p:sp>
          <p:sp>
            <p:nvSpPr>
              <p:cNvPr id="134201" name="Freeform 33"/>
              <p:cNvSpPr>
                <a:spLocks noChangeArrowheads="1"/>
              </p:cNvSpPr>
              <p:nvPr/>
            </p:nvSpPr>
            <p:spPr bwMode="auto">
              <a:xfrm>
                <a:off x="1857" y="2637"/>
                <a:ext cx="128" cy="109"/>
              </a:xfrm>
              <a:custGeom>
                <a:avLst/>
                <a:gdLst>
                  <a:gd name="T0" fmla="*/ 77 w 128"/>
                  <a:gd name="T1" fmla="*/ 0 h 109"/>
                  <a:gd name="T2" fmla="*/ 0 w 128"/>
                  <a:gd name="T3" fmla="*/ 109 h 109"/>
                  <a:gd name="T4" fmla="*/ 128 w 128"/>
                  <a:gd name="T5" fmla="*/ 67 h 109"/>
                  <a:gd name="T6" fmla="*/ 77 w 128"/>
                  <a:gd name="T7" fmla="*/ 0 h 109"/>
                  <a:gd name="T8" fmla="*/ 0 60000 65536"/>
                  <a:gd name="T9" fmla="*/ 0 60000 65536"/>
                  <a:gd name="T10" fmla="*/ 0 60000 65536"/>
                  <a:gd name="T11" fmla="*/ 0 60000 65536"/>
                  <a:gd name="T12" fmla="*/ 0 w 128"/>
                  <a:gd name="T13" fmla="*/ 0 h 109"/>
                  <a:gd name="T14" fmla="*/ 128 w 128"/>
                  <a:gd name="T15" fmla="*/ 109 h 109"/>
                </a:gdLst>
                <a:ahLst/>
                <a:cxnLst>
                  <a:cxn ang="T8">
                    <a:pos x="T0" y="T1"/>
                  </a:cxn>
                  <a:cxn ang="T9">
                    <a:pos x="T2" y="T3"/>
                  </a:cxn>
                  <a:cxn ang="T10">
                    <a:pos x="T4" y="T5"/>
                  </a:cxn>
                  <a:cxn ang="T11">
                    <a:pos x="T6" y="T7"/>
                  </a:cxn>
                </a:cxnLst>
                <a:rect l="T12" t="T13" r="T14" b="T15"/>
                <a:pathLst>
                  <a:path w="128" h="109">
                    <a:moveTo>
                      <a:pt x="77" y="0"/>
                    </a:moveTo>
                    <a:lnTo>
                      <a:pt x="0" y="109"/>
                    </a:lnTo>
                    <a:lnTo>
                      <a:pt x="128" y="67"/>
                    </a:lnTo>
                    <a:lnTo>
                      <a:pt x="77" y="0"/>
                    </a:lnTo>
                    <a:close/>
                  </a:path>
                </a:pathLst>
              </a:custGeom>
              <a:solidFill>
                <a:srgbClr val="000000"/>
              </a:solidFill>
              <a:ln w="19050">
                <a:solidFill>
                  <a:srgbClr val="000000"/>
                </a:solidFill>
                <a:round/>
                <a:headEnd/>
                <a:tailEnd/>
              </a:ln>
            </p:spPr>
            <p:txBody>
              <a:bodyPr/>
              <a:lstStyle/>
              <a:p>
                <a:endParaRPr lang="zh-CN" altLang="en-US"/>
              </a:p>
            </p:txBody>
          </p:sp>
          <p:sp>
            <p:nvSpPr>
              <p:cNvPr id="134202" name="Line 34"/>
              <p:cNvSpPr>
                <a:spLocks noChangeShapeType="1"/>
              </p:cNvSpPr>
              <p:nvPr/>
            </p:nvSpPr>
            <p:spPr bwMode="auto">
              <a:xfrm>
                <a:off x="2059" y="2610"/>
                <a:ext cx="83" cy="1"/>
              </a:xfrm>
              <a:prstGeom prst="line">
                <a:avLst/>
              </a:prstGeom>
              <a:noFill/>
              <a:ln w="12700">
                <a:solidFill>
                  <a:srgbClr val="00FF00"/>
                </a:solidFill>
                <a:round/>
                <a:headEnd/>
                <a:tailEnd/>
              </a:ln>
            </p:spPr>
            <p:txBody>
              <a:bodyPr/>
              <a:lstStyle/>
              <a:p>
                <a:endParaRPr lang="zh-CN" altLang="en-US"/>
              </a:p>
            </p:txBody>
          </p:sp>
          <p:sp>
            <p:nvSpPr>
              <p:cNvPr id="134203" name="Line 35"/>
              <p:cNvSpPr>
                <a:spLocks noChangeShapeType="1"/>
              </p:cNvSpPr>
              <p:nvPr/>
            </p:nvSpPr>
            <p:spPr bwMode="auto">
              <a:xfrm flipV="1">
                <a:off x="1658" y="1558"/>
                <a:ext cx="1" cy="51"/>
              </a:xfrm>
              <a:prstGeom prst="line">
                <a:avLst/>
              </a:prstGeom>
              <a:noFill/>
              <a:ln w="19050">
                <a:solidFill>
                  <a:srgbClr val="000000"/>
                </a:solidFill>
                <a:round/>
                <a:headEnd/>
                <a:tailEnd/>
              </a:ln>
            </p:spPr>
            <p:txBody>
              <a:bodyPr/>
              <a:lstStyle/>
              <a:p>
                <a:endParaRPr lang="zh-CN" altLang="en-US"/>
              </a:p>
            </p:txBody>
          </p:sp>
          <p:sp>
            <p:nvSpPr>
              <p:cNvPr id="134204" name="Line 36"/>
              <p:cNvSpPr>
                <a:spLocks noChangeShapeType="1"/>
              </p:cNvSpPr>
              <p:nvPr/>
            </p:nvSpPr>
            <p:spPr bwMode="auto">
              <a:xfrm flipH="1">
                <a:off x="1861" y="1928"/>
                <a:ext cx="0" cy="576"/>
              </a:xfrm>
              <a:prstGeom prst="line">
                <a:avLst/>
              </a:prstGeom>
              <a:noFill/>
              <a:ln w="19050">
                <a:solidFill>
                  <a:srgbClr val="000000"/>
                </a:solidFill>
                <a:round/>
                <a:headEnd/>
                <a:tailEnd/>
              </a:ln>
            </p:spPr>
            <p:txBody>
              <a:bodyPr/>
              <a:lstStyle/>
              <a:p>
                <a:endParaRPr lang="zh-CN" altLang="en-US"/>
              </a:p>
            </p:txBody>
          </p:sp>
          <p:sp>
            <p:nvSpPr>
              <p:cNvPr id="134205" name="Line 37"/>
              <p:cNvSpPr>
                <a:spLocks noChangeShapeType="1"/>
              </p:cNvSpPr>
              <p:nvPr/>
            </p:nvSpPr>
            <p:spPr bwMode="auto">
              <a:xfrm>
                <a:off x="1658" y="2819"/>
                <a:ext cx="1" cy="50"/>
              </a:xfrm>
              <a:prstGeom prst="line">
                <a:avLst/>
              </a:prstGeom>
              <a:noFill/>
              <a:ln w="19050">
                <a:solidFill>
                  <a:srgbClr val="000000"/>
                </a:solidFill>
                <a:round/>
                <a:headEnd/>
                <a:tailEnd/>
              </a:ln>
            </p:spPr>
            <p:txBody>
              <a:bodyPr/>
              <a:lstStyle/>
              <a:p>
                <a:endParaRPr lang="zh-CN" altLang="en-US"/>
              </a:p>
            </p:txBody>
          </p:sp>
          <p:sp>
            <p:nvSpPr>
              <p:cNvPr id="134206" name="Rectangle 38"/>
              <p:cNvSpPr>
                <a:spLocks noChangeArrowheads="1"/>
              </p:cNvSpPr>
              <p:nvPr/>
            </p:nvSpPr>
            <p:spPr bwMode="auto">
              <a:xfrm>
                <a:off x="1506" y="3024"/>
                <a:ext cx="301" cy="505"/>
              </a:xfrm>
              <a:prstGeom prst="rect">
                <a:avLst/>
              </a:prstGeom>
              <a:noFill/>
              <a:ln w="19050">
                <a:solidFill>
                  <a:srgbClr val="000000"/>
                </a:solidFill>
                <a:miter lim="800000"/>
                <a:headEnd/>
                <a:tailEnd/>
              </a:ln>
            </p:spPr>
            <p:txBody>
              <a:bodyPr/>
              <a:lstStyle/>
              <a:p>
                <a:pPr algn="ctr"/>
                <a:endParaRPr lang="zh-CN" altLang="en-US"/>
              </a:p>
            </p:txBody>
          </p:sp>
          <p:sp>
            <p:nvSpPr>
              <p:cNvPr id="134207" name="Line 39"/>
              <p:cNvSpPr>
                <a:spLocks noChangeShapeType="1"/>
              </p:cNvSpPr>
              <p:nvPr/>
            </p:nvSpPr>
            <p:spPr bwMode="auto">
              <a:xfrm flipV="1">
                <a:off x="1506" y="3024"/>
                <a:ext cx="1" cy="505"/>
              </a:xfrm>
              <a:prstGeom prst="line">
                <a:avLst/>
              </a:prstGeom>
              <a:noFill/>
              <a:ln w="19050">
                <a:solidFill>
                  <a:srgbClr val="000000"/>
                </a:solidFill>
                <a:round/>
                <a:headEnd/>
                <a:tailEnd/>
              </a:ln>
            </p:spPr>
            <p:txBody>
              <a:bodyPr/>
              <a:lstStyle/>
              <a:p>
                <a:endParaRPr lang="zh-CN" altLang="en-US"/>
              </a:p>
            </p:txBody>
          </p:sp>
          <p:sp>
            <p:nvSpPr>
              <p:cNvPr id="134208" name="Line 40"/>
              <p:cNvSpPr>
                <a:spLocks noChangeShapeType="1"/>
              </p:cNvSpPr>
              <p:nvPr/>
            </p:nvSpPr>
            <p:spPr bwMode="auto">
              <a:xfrm>
                <a:off x="1506" y="3297"/>
                <a:ext cx="301" cy="1"/>
              </a:xfrm>
              <a:prstGeom prst="line">
                <a:avLst/>
              </a:prstGeom>
              <a:noFill/>
              <a:ln w="19050">
                <a:solidFill>
                  <a:srgbClr val="000000"/>
                </a:solidFill>
                <a:round/>
                <a:headEnd/>
                <a:tailEnd/>
              </a:ln>
            </p:spPr>
            <p:txBody>
              <a:bodyPr/>
              <a:lstStyle/>
              <a:p>
                <a:endParaRPr lang="zh-CN" altLang="en-US"/>
              </a:p>
            </p:txBody>
          </p:sp>
          <p:sp>
            <p:nvSpPr>
              <p:cNvPr id="134209" name="Line 41"/>
              <p:cNvSpPr>
                <a:spLocks noChangeShapeType="1"/>
              </p:cNvSpPr>
              <p:nvPr/>
            </p:nvSpPr>
            <p:spPr bwMode="auto">
              <a:xfrm>
                <a:off x="1658" y="3046"/>
                <a:ext cx="1" cy="462"/>
              </a:xfrm>
              <a:prstGeom prst="line">
                <a:avLst/>
              </a:prstGeom>
              <a:noFill/>
              <a:ln w="19050">
                <a:solidFill>
                  <a:srgbClr val="000000"/>
                </a:solidFill>
                <a:round/>
                <a:headEnd/>
                <a:tailEnd/>
              </a:ln>
            </p:spPr>
            <p:txBody>
              <a:bodyPr/>
              <a:lstStyle/>
              <a:p>
                <a:endParaRPr lang="zh-CN" altLang="en-US"/>
              </a:p>
            </p:txBody>
          </p:sp>
          <p:sp>
            <p:nvSpPr>
              <p:cNvPr id="134210" name="Freeform 42"/>
              <p:cNvSpPr>
                <a:spLocks noChangeArrowheads="1"/>
              </p:cNvSpPr>
              <p:nvPr/>
            </p:nvSpPr>
            <p:spPr bwMode="auto">
              <a:xfrm>
                <a:off x="1570" y="3128"/>
                <a:ext cx="202" cy="1"/>
              </a:xfrm>
              <a:custGeom>
                <a:avLst/>
                <a:gdLst>
                  <a:gd name="T0" fmla="*/ 0 w 202"/>
                  <a:gd name="T1" fmla="*/ 0 h 1"/>
                  <a:gd name="T2" fmla="*/ 173 w 202"/>
                  <a:gd name="T3" fmla="*/ 0 h 1"/>
                  <a:gd name="T4" fmla="*/ 202 w 202"/>
                  <a:gd name="T5" fmla="*/ 0 h 1"/>
                  <a:gd name="T6" fmla="*/ 0 60000 65536"/>
                  <a:gd name="T7" fmla="*/ 0 60000 65536"/>
                  <a:gd name="T8" fmla="*/ 0 60000 65536"/>
                  <a:gd name="T9" fmla="*/ 0 w 202"/>
                  <a:gd name="T10" fmla="*/ 0 h 1"/>
                  <a:gd name="T11" fmla="*/ 202 w 202"/>
                  <a:gd name="T12" fmla="*/ 1 h 1"/>
                </a:gdLst>
                <a:ahLst/>
                <a:cxnLst>
                  <a:cxn ang="T6">
                    <a:pos x="T0" y="T1"/>
                  </a:cxn>
                  <a:cxn ang="T7">
                    <a:pos x="T2" y="T3"/>
                  </a:cxn>
                  <a:cxn ang="T8">
                    <a:pos x="T4" y="T5"/>
                  </a:cxn>
                </a:cxnLst>
                <a:rect l="T9" t="T10" r="T11" b="T12"/>
                <a:pathLst>
                  <a:path w="202" h="1">
                    <a:moveTo>
                      <a:pt x="0" y="0"/>
                    </a:moveTo>
                    <a:lnTo>
                      <a:pt x="173" y="0"/>
                    </a:lnTo>
                    <a:lnTo>
                      <a:pt x="202" y="0"/>
                    </a:lnTo>
                  </a:path>
                </a:pathLst>
              </a:custGeom>
              <a:noFill/>
              <a:ln w="19050">
                <a:solidFill>
                  <a:srgbClr val="000000"/>
                </a:solidFill>
                <a:round/>
                <a:headEnd/>
                <a:tailEnd/>
              </a:ln>
            </p:spPr>
            <p:txBody>
              <a:bodyPr/>
              <a:lstStyle/>
              <a:p>
                <a:endParaRPr lang="zh-CN" altLang="en-US"/>
              </a:p>
            </p:txBody>
          </p:sp>
          <p:sp>
            <p:nvSpPr>
              <p:cNvPr id="134211" name="Freeform 43"/>
              <p:cNvSpPr>
                <a:spLocks noChangeArrowheads="1"/>
              </p:cNvSpPr>
              <p:nvPr/>
            </p:nvSpPr>
            <p:spPr bwMode="auto">
              <a:xfrm>
                <a:off x="1535" y="3128"/>
                <a:ext cx="208" cy="337"/>
              </a:xfrm>
              <a:custGeom>
                <a:avLst/>
                <a:gdLst>
                  <a:gd name="T0" fmla="*/ 208 w 208"/>
                  <a:gd name="T1" fmla="*/ 0 h 337"/>
                  <a:gd name="T2" fmla="*/ 208 w 208"/>
                  <a:gd name="T3" fmla="*/ 337 h 337"/>
                  <a:gd name="T4" fmla="*/ 0 w 208"/>
                  <a:gd name="T5" fmla="*/ 337 h 337"/>
                  <a:gd name="T6" fmla="*/ 0 60000 65536"/>
                  <a:gd name="T7" fmla="*/ 0 60000 65536"/>
                  <a:gd name="T8" fmla="*/ 0 60000 65536"/>
                  <a:gd name="T9" fmla="*/ 0 w 208"/>
                  <a:gd name="T10" fmla="*/ 0 h 337"/>
                  <a:gd name="T11" fmla="*/ 208 w 208"/>
                  <a:gd name="T12" fmla="*/ 337 h 337"/>
                </a:gdLst>
                <a:ahLst/>
                <a:cxnLst>
                  <a:cxn ang="T6">
                    <a:pos x="T0" y="T1"/>
                  </a:cxn>
                  <a:cxn ang="T7">
                    <a:pos x="T2" y="T3"/>
                  </a:cxn>
                  <a:cxn ang="T8">
                    <a:pos x="T4" y="T5"/>
                  </a:cxn>
                </a:cxnLst>
                <a:rect l="T9" t="T10" r="T11" b="T12"/>
                <a:pathLst>
                  <a:path w="208" h="337">
                    <a:moveTo>
                      <a:pt x="208" y="0"/>
                    </a:moveTo>
                    <a:lnTo>
                      <a:pt x="208" y="337"/>
                    </a:lnTo>
                    <a:lnTo>
                      <a:pt x="0" y="337"/>
                    </a:lnTo>
                  </a:path>
                </a:pathLst>
              </a:custGeom>
              <a:noFill/>
              <a:ln w="19050">
                <a:solidFill>
                  <a:srgbClr val="000000"/>
                </a:solidFill>
                <a:round/>
                <a:headEnd/>
                <a:tailEnd/>
              </a:ln>
            </p:spPr>
            <p:txBody>
              <a:bodyPr/>
              <a:lstStyle/>
              <a:p>
                <a:endParaRPr lang="zh-CN" altLang="en-US"/>
              </a:p>
            </p:txBody>
          </p:sp>
          <p:sp>
            <p:nvSpPr>
              <p:cNvPr id="134212" name="Line 44"/>
              <p:cNvSpPr>
                <a:spLocks noChangeShapeType="1"/>
              </p:cNvSpPr>
              <p:nvPr/>
            </p:nvSpPr>
            <p:spPr bwMode="auto">
              <a:xfrm flipV="1">
                <a:off x="1570" y="3128"/>
                <a:ext cx="1" cy="337"/>
              </a:xfrm>
              <a:prstGeom prst="line">
                <a:avLst/>
              </a:prstGeom>
              <a:noFill/>
              <a:ln w="19050">
                <a:solidFill>
                  <a:srgbClr val="000000"/>
                </a:solidFill>
                <a:round/>
                <a:headEnd/>
                <a:tailEnd/>
              </a:ln>
            </p:spPr>
            <p:txBody>
              <a:bodyPr/>
              <a:lstStyle/>
              <a:p>
                <a:endParaRPr lang="zh-CN" altLang="en-US"/>
              </a:p>
            </p:txBody>
          </p:sp>
          <p:sp>
            <p:nvSpPr>
              <p:cNvPr id="134213" name="Line 45"/>
              <p:cNvSpPr>
                <a:spLocks noChangeShapeType="1"/>
              </p:cNvSpPr>
              <p:nvPr/>
            </p:nvSpPr>
            <p:spPr bwMode="auto">
              <a:xfrm flipV="1">
                <a:off x="1743" y="3358"/>
                <a:ext cx="1" cy="107"/>
              </a:xfrm>
              <a:prstGeom prst="line">
                <a:avLst/>
              </a:prstGeom>
              <a:noFill/>
              <a:ln w="19050">
                <a:solidFill>
                  <a:srgbClr val="000000"/>
                </a:solidFill>
                <a:round/>
                <a:headEnd/>
                <a:tailEnd/>
              </a:ln>
            </p:spPr>
            <p:txBody>
              <a:bodyPr/>
              <a:lstStyle/>
              <a:p>
                <a:endParaRPr lang="zh-CN" altLang="en-US"/>
              </a:p>
            </p:txBody>
          </p:sp>
          <p:sp>
            <p:nvSpPr>
              <p:cNvPr id="134214" name="Freeform 46"/>
              <p:cNvSpPr>
                <a:spLocks noChangeArrowheads="1"/>
              </p:cNvSpPr>
              <p:nvPr/>
            </p:nvSpPr>
            <p:spPr bwMode="auto">
              <a:xfrm>
                <a:off x="1700" y="3243"/>
                <a:ext cx="85" cy="126"/>
              </a:xfrm>
              <a:custGeom>
                <a:avLst/>
                <a:gdLst>
                  <a:gd name="T0" fmla="*/ 0 w 85"/>
                  <a:gd name="T1" fmla="*/ 126 h 126"/>
                  <a:gd name="T2" fmla="*/ 43 w 85"/>
                  <a:gd name="T3" fmla="*/ 0 h 126"/>
                  <a:gd name="T4" fmla="*/ 85 w 85"/>
                  <a:gd name="T5" fmla="*/ 126 h 126"/>
                  <a:gd name="T6" fmla="*/ 0 w 85"/>
                  <a:gd name="T7" fmla="*/ 126 h 126"/>
                  <a:gd name="T8" fmla="*/ 0 60000 65536"/>
                  <a:gd name="T9" fmla="*/ 0 60000 65536"/>
                  <a:gd name="T10" fmla="*/ 0 60000 65536"/>
                  <a:gd name="T11" fmla="*/ 0 60000 65536"/>
                  <a:gd name="T12" fmla="*/ 0 w 85"/>
                  <a:gd name="T13" fmla="*/ 0 h 126"/>
                  <a:gd name="T14" fmla="*/ 85 w 85"/>
                  <a:gd name="T15" fmla="*/ 126 h 126"/>
                </a:gdLst>
                <a:ahLst/>
                <a:cxnLst>
                  <a:cxn ang="T8">
                    <a:pos x="T0" y="T1"/>
                  </a:cxn>
                  <a:cxn ang="T9">
                    <a:pos x="T2" y="T3"/>
                  </a:cxn>
                  <a:cxn ang="T10">
                    <a:pos x="T4" y="T5"/>
                  </a:cxn>
                  <a:cxn ang="T11">
                    <a:pos x="T6" y="T7"/>
                  </a:cxn>
                </a:cxnLst>
                <a:rect l="T12" t="T13" r="T14" b="T15"/>
                <a:pathLst>
                  <a:path w="85" h="126">
                    <a:moveTo>
                      <a:pt x="0" y="126"/>
                    </a:moveTo>
                    <a:lnTo>
                      <a:pt x="43" y="0"/>
                    </a:lnTo>
                    <a:lnTo>
                      <a:pt x="85" y="126"/>
                    </a:lnTo>
                    <a:lnTo>
                      <a:pt x="0" y="126"/>
                    </a:lnTo>
                    <a:close/>
                  </a:path>
                </a:pathLst>
              </a:custGeom>
              <a:solidFill>
                <a:srgbClr val="000000"/>
              </a:solidFill>
              <a:ln w="19050">
                <a:solidFill>
                  <a:srgbClr val="000000"/>
                </a:solidFill>
                <a:round/>
                <a:headEnd/>
                <a:tailEnd/>
              </a:ln>
            </p:spPr>
            <p:txBody>
              <a:bodyPr/>
              <a:lstStyle/>
              <a:p>
                <a:endParaRPr lang="zh-CN" altLang="en-US"/>
              </a:p>
            </p:txBody>
          </p:sp>
          <p:sp>
            <p:nvSpPr>
              <p:cNvPr id="134215" name="Line 47"/>
              <p:cNvSpPr>
                <a:spLocks noChangeShapeType="1"/>
              </p:cNvSpPr>
              <p:nvPr/>
            </p:nvSpPr>
            <p:spPr bwMode="auto">
              <a:xfrm>
                <a:off x="1570" y="3128"/>
                <a:ext cx="1" cy="105"/>
              </a:xfrm>
              <a:prstGeom prst="line">
                <a:avLst/>
              </a:prstGeom>
              <a:noFill/>
              <a:ln w="19050">
                <a:solidFill>
                  <a:srgbClr val="000000"/>
                </a:solidFill>
                <a:round/>
                <a:headEnd/>
                <a:tailEnd/>
              </a:ln>
            </p:spPr>
            <p:txBody>
              <a:bodyPr/>
              <a:lstStyle/>
              <a:p>
                <a:endParaRPr lang="zh-CN" altLang="en-US"/>
              </a:p>
            </p:txBody>
          </p:sp>
          <p:sp>
            <p:nvSpPr>
              <p:cNvPr id="134216" name="Freeform 48"/>
              <p:cNvSpPr>
                <a:spLocks noChangeArrowheads="1"/>
              </p:cNvSpPr>
              <p:nvPr/>
            </p:nvSpPr>
            <p:spPr bwMode="auto">
              <a:xfrm>
                <a:off x="1527" y="3222"/>
                <a:ext cx="85" cy="125"/>
              </a:xfrm>
              <a:custGeom>
                <a:avLst/>
                <a:gdLst>
                  <a:gd name="T0" fmla="*/ 85 w 85"/>
                  <a:gd name="T1" fmla="*/ 0 h 125"/>
                  <a:gd name="T2" fmla="*/ 43 w 85"/>
                  <a:gd name="T3" fmla="*/ 125 h 125"/>
                  <a:gd name="T4" fmla="*/ 0 w 85"/>
                  <a:gd name="T5" fmla="*/ 0 h 125"/>
                  <a:gd name="T6" fmla="*/ 85 w 85"/>
                  <a:gd name="T7" fmla="*/ 0 h 125"/>
                  <a:gd name="T8" fmla="*/ 0 60000 65536"/>
                  <a:gd name="T9" fmla="*/ 0 60000 65536"/>
                  <a:gd name="T10" fmla="*/ 0 60000 65536"/>
                  <a:gd name="T11" fmla="*/ 0 60000 65536"/>
                  <a:gd name="T12" fmla="*/ 0 w 85"/>
                  <a:gd name="T13" fmla="*/ 0 h 125"/>
                  <a:gd name="T14" fmla="*/ 85 w 85"/>
                  <a:gd name="T15" fmla="*/ 125 h 125"/>
                </a:gdLst>
                <a:ahLst/>
                <a:cxnLst>
                  <a:cxn ang="T8">
                    <a:pos x="T0" y="T1"/>
                  </a:cxn>
                  <a:cxn ang="T9">
                    <a:pos x="T2" y="T3"/>
                  </a:cxn>
                  <a:cxn ang="T10">
                    <a:pos x="T4" y="T5"/>
                  </a:cxn>
                  <a:cxn ang="T11">
                    <a:pos x="T6" y="T7"/>
                  </a:cxn>
                </a:cxnLst>
                <a:rect l="T12" t="T13" r="T14" b="T15"/>
                <a:pathLst>
                  <a:path w="85" h="125">
                    <a:moveTo>
                      <a:pt x="85" y="0"/>
                    </a:moveTo>
                    <a:lnTo>
                      <a:pt x="43" y="125"/>
                    </a:lnTo>
                    <a:lnTo>
                      <a:pt x="0" y="0"/>
                    </a:lnTo>
                    <a:lnTo>
                      <a:pt x="85" y="0"/>
                    </a:lnTo>
                    <a:close/>
                  </a:path>
                </a:pathLst>
              </a:custGeom>
              <a:solidFill>
                <a:srgbClr val="000000"/>
              </a:solidFill>
              <a:ln w="19050">
                <a:solidFill>
                  <a:srgbClr val="000000"/>
                </a:solidFill>
                <a:round/>
                <a:headEnd/>
                <a:tailEnd/>
              </a:ln>
            </p:spPr>
            <p:txBody>
              <a:bodyPr/>
              <a:lstStyle/>
              <a:p>
                <a:endParaRPr lang="zh-CN" altLang="en-US"/>
              </a:p>
            </p:txBody>
          </p:sp>
          <p:sp>
            <p:nvSpPr>
              <p:cNvPr id="134217" name="Line 49"/>
              <p:cNvSpPr>
                <a:spLocks noChangeShapeType="1"/>
              </p:cNvSpPr>
              <p:nvPr/>
            </p:nvSpPr>
            <p:spPr bwMode="auto">
              <a:xfrm flipV="1">
                <a:off x="1206" y="3492"/>
                <a:ext cx="1" cy="179"/>
              </a:xfrm>
              <a:prstGeom prst="line">
                <a:avLst/>
              </a:prstGeom>
              <a:noFill/>
              <a:ln w="12700">
                <a:solidFill>
                  <a:srgbClr val="000000"/>
                </a:solidFill>
                <a:round/>
                <a:headEnd/>
                <a:tailEnd/>
              </a:ln>
            </p:spPr>
            <p:txBody>
              <a:bodyPr/>
              <a:lstStyle/>
              <a:p>
                <a:endParaRPr lang="zh-CN" altLang="en-US"/>
              </a:p>
            </p:txBody>
          </p:sp>
          <p:sp>
            <p:nvSpPr>
              <p:cNvPr id="134218" name="Freeform 50"/>
              <p:cNvSpPr>
                <a:spLocks noChangeArrowheads="1"/>
              </p:cNvSpPr>
              <p:nvPr/>
            </p:nvSpPr>
            <p:spPr bwMode="auto">
              <a:xfrm>
                <a:off x="1163" y="3377"/>
                <a:ext cx="82" cy="125"/>
              </a:xfrm>
              <a:custGeom>
                <a:avLst/>
                <a:gdLst>
                  <a:gd name="T0" fmla="*/ 0 w 82"/>
                  <a:gd name="T1" fmla="*/ 125 h 125"/>
                  <a:gd name="T2" fmla="*/ 43 w 82"/>
                  <a:gd name="T3" fmla="*/ 0 h 125"/>
                  <a:gd name="T4" fmla="*/ 82 w 82"/>
                  <a:gd name="T5" fmla="*/ 125 h 125"/>
                  <a:gd name="T6" fmla="*/ 0 w 82"/>
                  <a:gd name="T7" fmla="*/ 125 h 125"/>
                  <a:gd name="T8" fmla="*/ 0 60000 65536"/>
                  <a:gd name="T9" fmla="*/ 0 60000 65536"/>
                  <a:gd name="T10" fmla="*/ 0 60000 65536"/>
                  <a:gd name="T11" fmla="*/ 0 60000 65536"/>
                  <a:gd name="T12" fmla="*/ 0 w 82"/>
                  <a:gd name="T13" fmla="*/ 0 h 125"/>
                  <a:gd name="T14" fmla="*/ 82 w 82"/>
                  <a:gd name="T15" fmla="*/ 125 h 125"/>
                </a:gdLst>
                <a:ahLst/>
                <a:cxnLst>
                  <a:cxn ang="T8">
                    <a:pos x="T0" y="T1"/>
                  </a:cxn>
                  <a:cxn ang="T9">
                    <a:pos x="T2" y="T3"/>
                  </a:cxn>
                  <a:cxn ang="T10">
                    <a:pos x="T4" y="T5"/>
                  </a:cxn>
                  <a:cxn ang="T11">
                    <a:pos x="T6" y="T7"/>
                  </a:cxn>
                </a:cxnLst>
                <a:rect l="T12" t="T13" r="T14" b="T15"/>
                <a:pathLst>
                  <a:path w="82" h="125">
                    <a:moveTo>
                      <a:pt x="0" y="125"/>
                    </a:moveTo>
                    <a:lnTo>
                      <a:pt x="43" y="0"/>
                    </a:lnTo>
                    <a:lnTo>
                      <a:pt x="82" y="125"/>
                    </a:lnTo>
                    <a:lnTo>
                      <a:pt x="0" y="125"/>
                    </a:lnTo>
                    <a:close/>
                  </a:path>
                </a:pathLst>
              </a:custGeom>
              <a:solidFill>
                <a:srgbClr val="000000"/>
              </a:solidFill>
              <a:ln w="19050">
                <a:solidFill>
                  <a:srgbClr val="000000"/>
                </a:solidFill>
                <a:round/>
                <a:headEnd/>
                <a:tailEnd/>
              </a:ln>
            </p:spPr>
            <p:txBody>
              <a:bodyPr/>
              <a:lstStyle/>
              <a:p>
                <a:endParaRPr lang="zh-CN" altLang="en-US"/>
              </a:p>
            </p:txBody>
          </p:sp>
          <p:sp>
            <p:nvSpPr>
              <p:cNvPr id="134219" name="Line 51"/>
              <p:cNvSpPr>
                <a:spLocks noChangeShapeType="1"/>
              </p:cNvSpPr>
              <p:nvPr/>
            </p:nvSpPr>
            <p:spPr bwMode="auto">
              <a:xfrm>
                <a:off x="1206" y="2215"/>
                <a:ext cx="1" cy="895"/>
              </a:xfrm>
              <a:prstGeom prst="line">
                <a:avLst/>
              </a:prstGeom>
              <a:noFill/>
              <a:ln w="12700">
                <a:solidFill>
                  <a:srgbClr val="FF3300"/>
                </a:solidFill>
                <a:round/>
                <a:headEnd/>
                <a:tailEnd/>
              </a:ln>
            </p:spPr>
            <p:txBody>
              <a:bodyPr/>
              <a:lstStyle/>
              <a:p>
                <a:endParaRPr lang="zh-CN" altLang="en-US"/>
              </a:p>
            </p:txBody>
          </p:sp>
          <p:sp>
            <p:nvSpPr>
              <p:cNvPr id="134220" name="Freeform 52"/>
              <p:cNvSpPr>
                <a:spLocks noChangeArrowheads="1"/>
              </p:cNvSpPr>
              <p:nvPr/>
            </p:nvSpPr>
            <p:spPr bwMode="auto">
              <a:xfrm>
                <a:off x="1163" y="3099"/>
                <a:ext cx="82" cy="126"/>
              </a:xfrm>
              <a:custGeom>
                <a:avLst/>
                <a:gdLst>
                  <a:gd name="T0" fmla="*/ 0 w 82"/>
                  <a:gd name="T1" fmla="*/ 0 h 126"/>
                  <a:gd name="T2" fmla="*/ 43 w 82"/>
                  <a:gd name="T3" fmla="*/ 126 h 126"/>
                  <a:gd name="T4" fmla="*/ 82 w 82"/>
                  <a:gd name="T5" fmla="*/ 0 h 126"/>
                  <a:gd name="T6" fmla="*/ 0 w 82"/>
                  <a:gd name="T7" fmla="*/ 0 h 126"/>
                  <a:gd name="T8" fmla="*/ 0 60000 65536"/>
                  <a:gd name="T9" fmla="*/ 0 60000 65536"/>
                  <a:gd name="T10" fmla="*/ 0 60000 65536"/>
                  <a:gd name="T11" fmla="*/ 0 60000 65536"/>
                  <a:gd name="T12" fmla="*/ 0 w 82"/>
                  <a:gd name="T13" fmla="*/ 0 h 126"/>
                  <a:gd name="T14" fmla="*/ 82 w 82"/>
                  <a:gd name="T15" fmla="*/ 126 h 126"/>
                </a:gdLst>
                <a:ahLst/>
                <a:cxnLst>
                  <a:cxn ang="T8">
                    <a:pos x="T0" y="T1"/>
                  </a:cxn>
                  <a:cxn ang="T9">
                    <a:pos x="T2" y="T3"/>
                  </a:cxn>
                  <a:cxn ang="T10">
                    <a:pos x="T4" y="T5"/>
                  </a:cxn>
                  <a:cxn ang="T11">
                    <a:pos x="T6" y="T7"/>
                  </a:cxn>
                </a:cxnLst>
                <a:rect l="T12" t="T13" r="T14" b="T15"/>
                <a:pathLst>
                  <a:path w="82" h="126">
                    <a:moveTo>
                      <a:pt x="0" y="0"/>
                    </a:moveTo>
                    <a:lnTo>
                      <a:pt x="43" y="126"/>
                    </a:lnTo>
                    <a:lnTo>
                      <a:pt x="82" y="0"/>
                    </a:lnTo>
                    <a:lnTo>
                      <a:pt x="0" y="0"/>
                    </a:lnTo>
                    <a:close/>
                  </a:path>
                </a:pathLst>
              </a:custGeom>
              <a:solidFill>
                <a:srgbClr val="FF3300"/>
              </a:solidFill>
              <a:ln w="19050">
                <a:solidFill>
                  <a:srgbClr val="FF3300"/>
                </a:solidFill>
                <a:round/>
                <a:headEnd/>
                <a:tailEnd/>
              </a:ln>
            </p:spPr>
            <p:txBody>
              <a:bodyPr/>
              <a:lstStyle/>
              <a:p>
                <a:endParaRPr lang="zh-CN" altLang="en-US"/>
              </a:p>
            </p:txBody>
          </p:sp>
          <p:sp>
            <p:nvSpPr>
              <p:cNvPr id="134221" name="Freeform 53"/>
              <p:cNvSpPr>
                <a:spLocks noChangeArrowheads="1"/>
              </p:cNvSpPr>
              <p:nvPr/>
            </p:nvSpPr>
            <p:spPr bwMode="auto">
              <a:xfrm>
                <a:off x="1206" y="2164"/>
                <a:ext cx="98" cy="78"/>
              </a:xfrm>
              <a:custGeom>
                <a:avLst/>
                <a:gdLst>
                  <a:gd name="T0" fmla="*/ 0 w 98"/>
                  <a:gd name="T1" fmla="*/ 51 h 78"/>
                  <a:gd name="T2" fmla="*/ 23 w 98"/>
                  <a:gd name="T3" fmla="*/ 0 h 78"/>
                  <a:gd name="T4" fmla="*/ 47 w 98"/>
                  <a:gd name="T5" fmla="*/ 78 h 78"/>
                  <a:gd name="T6" fmla="*/ 74 w 98"/>
                  <a:gd name="T7" fmla="*/ 0 h 78"/>
                  <a:gd name="T8" fmla="*/ 98 w 98"/>
                  <a:gd name="T9" fmla="*/ 78 h 78"/>
                  <a:gd name="T10" fmla="*/ 0 60000 65536"/>
                  <a:gd name="T11" fmla="*/ 0 60000 65536"/>
                  <a:gd name="T12" fmla="*/ 0 60000 65536"/>
                  <a:gd name="T13" fmla="*/ 0 60000 65536"/>
                  <a:gd name="T14" fmla="*/ 0 60000 65536"/>
                  <a:gd name="T15" fmla="*/ 0 w 98"/>
                  <a:gd name="T16" fmla="*/ 0 h 78"/>
                  <a:gd name="T17" fmla="*/ 98 w 98"/>
                  <a:gd name="T18" fmla="*/ 78 h 78"/>
                </a:gdLst>
                <a:ahLst/>
                <a:cxnLst>
                  <a:cxn ang="T10">
                    <a:pos x="T0" y="T1"/>
                  </a:cxn>
                  <a:cxn ang="T11">
                    <a:pos x="T2" y="T3"/>
                  </a:cxn>
                  <a:cxn ang="T12">
                    <a:pos x="T4" y="T5"/>
                  </a:cxn>
                  <a:cxn ang="T13">
                    <a:pos x="T6" y="T7"/>
                  </a:cxn>
                  <a:cxn ang="T14">
                    <a:pos x="T8" y="T9"/>
                  </a:cxn>
                </a:cxnLst>
                <a:rect l="T15" t="T16" r="T17" b="T18"/>
                <a:pathLst>
                  <a:path w="98" h="78">
                    <a:moveTo>
                      <a:pt x="0" y="51"/>
                    </a:moveTo>
                    <a:lnTo>
                      <a:pt x="23" y="0"/>
                    </a:lnTo>
                    <a:lnTo>
                      <a:pt x="47" y="78"/>
                    </a:lnTo>
                    <a:lnTo>
                      <a:pt x="74" y="0"/>
                    </a:lnTo>
                    <a:lnTo>
                      <a:pt x="98" y="78"/>
                    </a:lnTo>
                  </a:path>
                </a:pathLst>
              </a:custGeom>
              <a:noFill/>
              <a:ln w="19050">
                <a:solidFill>
                  <a:srgbClr val="FF3300"/>
                </a:solidFill>
                <a:round/>
                <a:headEnd/>
                <a:tailEnd/>
              </a:ln>
            </p:spPr>
            <p:txBody>
              <a:bodyPr/>
              <a:lstStyle/>
              <a:p>
                <a:endParaRPr lang="zh-CN" altLang="en-US"/>
              </a:p>
            </p:txBody>
          </p:sp>
          <p:sp>
            <p:nvSpPr>
              <p:cNvPr id="134222" name="Freeform 54"/>
              <p:cNvSpPr>
                <a:spLocks noChangeArrowheads="1"/>
              </p:cNvSpPr>
              <p:nvPr/>
            </p:nvSpPr>
            <p:spPr bwMode="auto">
              <a:xfrm>
                <a:off x="1054" y="1390"/>
                <a:ext cx="803" cy="825"/>
              </a:xfrm>
              <a:custGeom>
                <a:avLst/>
                <a:gdLst>
                  <a:gd name="T0" fmla="*/ 803 w 803"/>
                  <a:gd name="T1" fmla="*/ 825 h 825"/>
                  <a:gd name="T2" fmla="*/ 50 w 803"/>
                  <a:gd name="T3" fmla="*/ 825 h 825"/>
                  <a:gd name="T4" fmla="*/ 0 w 803"/>
                  <a:gd name="T5" fmla="*/ 825 h 825"/>
                  <a:gd name="T6" fmla="*/ 0 w 803"/>
                  <a:gd name="T7" fmla="*/ 0 h 825"/>
                  <a:gd name="T8" fmla="*/ 0 60000 65536"/>
                  <a:gd name="T9" fmla="*/ 0 60000 65536"/>
                  <a:gd name="T10" fmla="*/ 0 60000 65536"/>
                  <a:gd name="T11" fmla="*/ 0 60000 65536"/>
                  <a:gd name="T12" fmla="*/ 0 w 803"/>
                  <a:gd name="T13" fmla="*/ 0 h 825"/>
                  <a:gd name="T14" fmla="*/ 803 w 803"/>
                  <a:gd name="T15" fmla="*/ 825 h 825"/>
                </a:gdLst>
                <a:ahLst/>
                <a:cxnLst>
                  <a:cxn ang="T8">
                    <a:pos x="T0" y="T1"/>
                  </a:cxn>
                  <a:cxn ang="T9">
                    <a:pos x="T2" y="T3"/>
                  </a:cxn>
                  <a:cxn ang="T10">
                    <a:pos x="T4" y="T5"/>
                  </a:cxn>
                  <a:cxn ang="T11">
                    <a:pos x="T6" y="T7"/>
                  </a:cxn>
                </a:cxnLst>
                <a:rect l="T12" t="T13" r="T14" b="T15"/>
                <a:pathLst>
                  <a:path w="803" h="825">
                    <a:moveTo>
                      <a:pt x="803" y="825"/>
                    </a:moveTo>
                    <a:lnTo>
                      <a:pt x="50" y="825"/>
                    </a:lnTo>
                    <a:lnTo>
                      <a:pt x="0" y="825"/>
                    </a:lnTo>
                    <a:lnTo>
                      <a:pt x="0" y="0"/>
                    </a:lnTo>
                  </a:path>
                </a:pathLst>
              </a:custGeom>
              <a:noFill/>
              <a:ln w="19050">
                <a:solidFill>
                  <a:srgbClr val="000000"/>
                </a:solidFill>
                <a:round/>
                <a:headEnd/>
                <a:tailEnd/>
              </a:ln>
            </p:spPr>
            <p:txBody>
              <a:bodyPr/>
              <a:lstStyle/>
              <a:p>
                <a:endParaRPr lang="zh-CN" altLang="en-US"/>
              </a:p>
            </p:txBody>
          </p:sp>
          <p:sp>
            <p:nvSpPr>
              <p:cNvPr id="134223" name="Freeform 55"/>
              <p:cNvSpPr>
                <a:spLocks noChangeArrowheads="1"/>
              </p:cNvSpPr>
              <p:nvPr/>
            </p:nvSpPr>
            <p:spPr bwMode="auto">
              <a:xfrm>
                <a:off x="1022" y="1326"/>
                <a:ext cx="64" cy="64"/>
              </a:xfrm>
              <a:custGeom>
                <a:avLst/>
                <a:gdLst>
                  <a:gd name="T0" fmla="*/ 32 w 64"/>
                  <a:gd name="T1" fmla="*/ 64 h 64"/>
                  <a:gd name="T2" fmla="*/ 48 w 64"/>
                  <a:gd name="T3" fmla="*/ 58 h 64"/>
                  <a:gd name="T4" fmla="*/ 59 w 64"/>
                  <a:gd name="T5" fmla="*/ 48 h 64"/>
                  <a:gd name="T6" fmla="*/ 64 w 64"/>
                  <a:gd name="T7" fmla="*/ 32 h 64"/>
                  <a:gd name="T8" fmla="*/ 59 w 64"/>
                  <a:gd name="T9" fmla="*/ 16 h 64"/>
                  <a:gd name="T10" fmla="*/ 48 w 64"/>
                  <a:gd name="T11" fmla="*/ 5 h 64"/>
                  <a:gd name="T12" fmla="*/ 32 w 64"/>
                  <a:gd name="T13" fmla="*/ 0 h 64"/>
                  <a:gd name="T14" fmla="*/ 16 w 64"/>
                  <a:gd name="T15" fmla="*/ 5 h 64"/>
                  <a:gd name="T16" fmla="*/ 5 w 64"/>
                  <a:gd name="T17" fmla="*/ 16 h 64"/>
                  <a:gd name="T18" fmla="*/ 0 w 64"/>
                  <a:gd name="T19" fmla="*/ 32 h 64"/>
                  <a:gd name="T20" fmla="*/ 5 w 64"/>
                  <a:gd name="T21" fmla="*/ 48 h 64"/>
                  <a:gd name="T22" fmla="*/ 16 w 64"/>
                  <a:gd name="T23" fmla="*/ 58 h 64"/>
                  <a:gd name="T24" fmla="*/ 32 w 64"/>
                  <a:gd name="T25" fmla="*/ 64 h 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64"/>
                  <a:gd name="T41" fmla="*/ 64 w 64"/>
                  <a:gd name="T42" fmla="*/ 64 h 6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64">
                    <a:moveTo>
                      <a:pt x="32" y="64"/>
                    </a:moveTo>
                    <a:lnTo>
                      <a:pt x="48" y="58"/>
                    </a:lnTo>
                    <a:lnTo>
                      <a:pt x="59" y="48"/>
                    </a:lnTo>
                    <a:lnTo>
                      <a:pt x="64" y="32"/>
                    </a:lnTo>
                    <a:lnTo>
                      <a:pt x="59" y="16"/>
                    </a:lnTo>
                    <a:lnTo>
                      <a:pt x="48" y="5"/>
                    </a:lnTo>
                    <a:lnTo>
                      <a:pt x="32" y="0"/>
                    </a:lnTo>
                    <a:lnTo>
                      <a:pt x="16" y="5"/>
                    </a:lnTo>
                    <a:lnTo>
                      <a:pt x="5" y="16"/>
                    </a:lnTo>
                    <a:lnTo>
                      <a:pt x="0" y="32"/>
                    </a:lnTo>
                    <a:lnTo>
                      <a:pt x="5" y="48"/>
                    </a:lnTo>
                    <a:lnTo>
                      <a:pt x="16" y="58"/>
                    </a:lnTo>
                    <a:lnTo>
                      <a:pt x="32" y="64"/>
                    </a:lnTo>
                  </a:path>
                </a:pathLst>
              </a:custGeom>
              <a:noFill/>
              <a:ln w="19050">
                <a:solidFill>
                  <a:srgbClr val="000000"/>
                </a:solidFill>
                <a:round/>
                <a:headEnd/>
                <a:tailEnd/>
              </a:ln>
            </p:spPr>
            <p:txBody>
              <a:bodyPr/>
              <a:lstStyle/>
              <a:p>
                <a:endParaRPr lang="zh-CN" altLang="en-US"/>
              </a:p>
            </p:txBody>
          </p:sp>
          <p:sp>
            <p:nvSpPr>
              <p:cNvPr id="134224" name="Line 56"/>
              <p:cNvSpPr>
                <a:spLocks noChangeShapeType="1"/>
              </p:cNvSpPr>
              <p:nvPr/>
            </p:nvSpPr>
            <p:spPr bwMode="auto">
              <a:xfrm flipH="1">
                <a:off x="1206" y="2872"/>
                <a:ext cx="651" cy="1"/>
              </a:xfrm>
              <a:prstGeom prst="line">
                <a:avLst/>
              </a:prstGeom>
              <a:noFill/>
              <a:ln w="19050">
                <a:solidFill>
                  <a:srgbClr val="000000"/>
                </a:solidFill>
                <a:round/>
                <a:headEnd/>
                <a:tailEnd/>
              </a:ln>
            </p:spPr>
            <p:txBody>
              <a:bodyPr/>
              <a:lstStyle/>
              <a:p>
                <a:endParaRPr lang="zh-CN" altLang="en-US"/>
              </a:p>
            </p:txBody>
          </p:sp>
          <p:sp>
            <p:nvSpPr>
              <p:cNvPr id="134225" name="Line 57"/>
              <p:cNvSpPr>
                <a:spLocks noChangeShapeType="1"/>
              </p:cNvSpPr>
              <p:nvPr/>
            </p:nvSpPr>
            <p:spPr bwMode="auto">
              <a:xfrm flipV="1">
                <a:off x="1857" y="2821"/>
                <a:ext cx="1" cy="51"/>
              </a:xfrm>
              <a:prstGeom prst="line">
                <a:avLst/>
              </a:prstGeom>
              <a:noFill/>
              <a:ln w="19050">
                <a:solidFill>
                  <a:srgbClr val="000000"/>
                </a:solidFill>
                <a:round/>
                <a:headEnd/>
                <a:tailEnd/>
              </a:ln>
            </p:spPr>
            <p:txBody>
              <a:bodyPr/>
              <a:lstStyle/>
              <a:p>
                <a:endParaRPr lang="zh-CN" altLang="en-US"/>
              </a:p>
            </p:txBody>
          </p:sp>
          <p:sp>
            <p:nvSpPr>
              <p:cNvPr id="134226" name="Freeform 58"/>
              <p:cNvSpPr>
                <a:spLocks noChangeArrowheads="1"/>
              </p:cNvSpPr>
              <p:nvPr/>
            </p:nvSpPr>
            <p:spPr bwMode="auto">
              <a:xfrm>
                <a:off x="1054" y="1561"/>
                <a:ext cx="803" cy="50"/>
              </a:xfrm>
              <a:custGeom>
                <a:avLst/>
                <a:gdLst>
                  <a:gd name="T0" fmla="*/ 803 w 803"/>
                  <a:gd name="T1" fmla="*/ 50 h 50"/>
                  <a:gd name="T2" fmla="*/ 803 w 803"/>
                  <a:gd name="T3" fmla="*/ 0 h 50"/>
                  <a:gd name="T4" fmla="*/ 0 w 803"/>
                  <a:gd name="T5" fmla="*/ 0 h 50"/>
                  <a:gd name="T6" fmla="*/ 0 60000 65536"/>
                  <a:gd name="T7" fmla="*/ 0 60000 65536"/>
                  <a:gd name="T8" fmla="*/ 0 60000 65536"/>
                  <a:gd name="T9" fmla="*/ 0 w 803"/>
                  <a:gd name="T10" fmla="*/ 0 h 50"/>
                  <a:gd name="T11" fmla="*/ 803 w 803"/>
                  <a:gd name="T12" fmla="*/ 50 h 50"/>
                </a:gdLst>
                <a:ahLst/>
                <a:cxnLst>
                  <a:cxn ang="T6">
                    <a:pos x="T0" y="T1"/>
                  </a:cxn>
                  <a:cxn ang="T7">
                    <a:pos x="T2" y="T3"/>
                  </a:cxn>
                  <a:cxn ang="T8">
                    <a:pos x="T4" y="T5"/>
                  </a:cxn>
                </a:cxnLst>
                <a:rect l="T9" t="T10" r="T11" b="T12"/>
                <a:pathLst>
                  <a:path w="803" h="50">
                    <a:moveTo>
                      <a:pt x="803" y="50"/>
                    </a:moveTo>
                    <a:lnTo>
                      <a:pt x="803" y="0"/>
                    </a:lnTo>
                    <a:lnTo>
                      <a:pt x="0" y="0"/>
                    </a:lnTo>
                  </a:path>
                </a:pathLst>
              </a:custGeom>
              <a:noFill/>
              <a:ln w="19050">
                <a:solidFill>
                  <a:srgbClr val="000000"/>
                </a:solidFill>
                <a:round/>
                <a:headEnd/>
                <a:tailEnd/>
              </a:ln>
            </p:spPr>
            <p:txBody>
              <a:bodyPr/>
              <a:lstStyle/>
              <a:p>
                <a:endParaRPr lang="zh-CN" altLang="en-US"/>
              </a:p>
            </p:txBody>
          </p:sp>
          <p:sp>
            <p:nvSpPr>
              <p:cNvPr id="134227" name="Line 59"/>
              <p:cNvSpPr>
                <a:spLocks noChangeShapeType="1"/>
              </p:cNvSpPr>
              <p:nvPr/>
            </p:nvSpPr>
            <p:spPr bwMode="auto">
              <a:xfrm flipH="1">
                <a:off x="3014" y="1705"/>
                <a:ext cx="101" cy="184"/>
              </a:xfrm>
              <a:prstGeom prst="line">
                <a:avLst/>
              </a:prstGeom>
              <a:noFill/>
              <a:ln w="19050">
                <a:solidFill>
                  <a:srgbClr val="000000"/>
                </a:solidFill>
                <a:round/>
                <a:headEnd/>
                <a:tailEnd/>
              </a:ln>
            </p:spPr>
            <p:txBody>
              <a:bodyPr/>
              <a:lstStyle/>
              <a:p>
                <a:endParaRPr lang="zh-CN" altLang="en-US"/>
              </a:p>
            </p:txBody>
          </p:sp>
          <p:sp>
            <p:nvSpPr>
              <p:cNvPr id="134228" name="Line 60"/>
              <p:cNvSpPr>
                <a:spLocks noChangeShapeType="1"/>
              </p:cNvSpPr>
              <p:nvPr/>
            </p:nvSpPr>
            <p:spPr bwMode="auto">
              <a:xfrm>
                <a:off x="3115" y="1609"/>
                <a:ext cx="1" cy="403"/>
              </a:xfrm>
              <a:prstGeom prst="line">
                <a:avLst/>
              </a:prstGeom>
              <a:noFill/>
              <a:ln w="19050">
                <a:solidFill>
                  <a:srgbClr val="000000"/>
                </a:solidFill>
                <a:round/>
                <a:headEnd/>
                <a:tailEnd/>
              </a:ln>
            </p:spPr>
            <p:txBody>
              <a:bodyPr/>
              <a:lstStyle/>
              <a:p>
                <a:endParaRPr lang="zh-CN" altLang="en-US"/>
              </a:p>
            </p:txBody>
          </p:sp>
          <p:sp>
            <p:nvSpPr>
              <p:cNvPr id="134229" name="Line 61"/>
              <p:cNvSpPr>
                <a:spLocks noChangeShapeType="1"/>
              </p:cNvSpPr>
              <p:nvPr/>
            </p:nvSpPr>
            <p:spPr bwMode="auto">
              <a:xfrm>
                <a:off x="3115" y="1705"/>
                <a:ext cx="96" cy="184"/>
              </a:xfrm>
              <a:prstGeom prst="line">
                <a:avLst/>
              </a:prstGeom>
              <a:noFill/>
              <a:ln w="19050">
                <a:solidFill>
                  <a:srgbClr val="000000"/>
                </a:solidFill>
                <a:round/>
                <a:headEnd/>
                <a:tailEnd/>
              </a:ln>
            </p:spPr>
            <p:txBody>
              <a:bodyPr/>
              <a:lstStyle/>
              <a:p>
                <a:endParaRPr lang="zh-CN" altLang="en-US"/>
              </a:p>
            </p:txBody>
          </p:sp>
          <p:sp>
            <p:nvSpPr>
              <p:cNvPr id="134230" name="Line 62"/>
              <p:cNvSpPr>
                <a:spLocks noChangeShapeType="1"/>
              </p:cNvSpPr>
              <p:nvPr/>
            </p:nvSpPr>
            <p:spPr bwMode="auto">
              <a:xfrm>
                <a:off x="3014" y="1889"/>
                <a:ext cx="197" cy="1"/>
              </a:xfrm>
              <a:prstGeom prst="line">
                <a:avLst/>
              </a:prstGeom>
              <a:noFill/>
              <a:ln w="19050">
                <a:solidFill>
                  <a:srgbClr val="000000"/>
                </a:solidFill>
                <a:round/>
                <a:headEnd/>
                <a:tailEnd/>
              </a:ln>
            </p:spPr>
            <p:txBody>
              <a:bodyPr/>
              <a:lstStyle/>
              <a:p>
                <a:endParaRPr lang="zh-CN" altLang="en-US"/>
              </a:p>
            </p:txBody>
          </p:sp>
          <p:sp>
            <p:nvSpPr>
              <p:cNvPr id="134231" name="Line 63"/>
              <p:cNvSpPr>
                <a:spLocks noChangeShapeType="1"/>
              </p:cNvSpPr>
              <p:nvPr/>
            </p:nvSpPr>
            <p:spPr bwMode="auto">
              <a:xfrm>
                <a:off x="3014" y="1705"/>
                <a:ext cx="200" cy="1"/>
              </a:xfrm>
              <a:prstGeom prst="line">
                <a:avLst/>
              </a:prstGeom>
              <a:noFill/>
              <a:ln w="19050">
                <a:solidFill>
                  <a:srgbClr val="000000"/>
                </a:solidFill>
                <a:round/>
                <a:headEnd/>
                <a:tailEnd/>
              </a:ln>
            </p:spPr>
            <p:txBody>
              <a:bodyPr/>
              <a:lstStyle/>
              <a:p>
                <a:endParaRPr lang="zh-CN" altLang="en-US"/>
              </a:p>
            </p:txBody>
          </p:sp>
          <p:sp>
            <p:nvSpPr>
              <p:cNvPr id="134232" name="Line 64"/>
              <p:cNvSpPr>
                <a:spLocks noChangeShapeType="1"/>
              </p:cNvSpPr>
              <p:nvPr/>
            </p:nvSpPr>
            <p:spPr bwMode="auto">
              <a:xfrm flipV="1">
                <a:off x="3535" y="1742"/>
                <a:ext cx="1" cy="107"/>
              </a:xfrm>
              <a:prstGeom prst="line">
                <a:avLst/>
              </a:prstGeom>
              <a:noFill/>
              <a:ln w="19050">
                <a:solidFill>
                  <a:srgbClr val="000000"/>
                </a:solidFill>
                <a:round/>
                <a:headEnd/>
                <a:tailEnd/>
              </a:ln>
            </p:spPr>
            <p:txBody>
              <a:bodyPr/>
              <a:lstStyle/>
              <a:p>
                <a:endParaRPr lang="zh-CN" altLang="en-US"/>
              </a:p>
            </p:txBody>
          </p:sp>
          <p:sp>
            <p:nvSpPr>
              <p:cNvPr id="134233" name="Line 65"/>
              <p:cNvSpPr>
                <a:spLocks noChangeShapeType="1"/>
              </p:cNvSpPr>
              <p:nvPr/>
            </p:nvSpPr>
            <p:spPr bwMode="auto">
              <a:xfrm flipV="1">
                <a:off x="3466" y="1683"/>
                <a:ext cx="1" cy="238"/>
              </a:xfrm>
              <a:prstGeom prst="line">
                <a:avLst/>
              </a:prstGeom>
              <a:noFill/>
              <a:ln w="19050">
                <a:solidFill>
                  <a:srgbClr val="000000"/>
                </a:solidFill>
                <a:round/>
                <a:headEnd/>
                <a:tailEnd/>
              </a:ln>
            </p:spPr>
            <p:txBody>
              <a:bodyPr/>
              <a:lstStyle/>
              <a:p>
                <a:endParaRPr lang="zh-CN" altLang="en-US"/>
              </a:p>
            </p:txBody>
          </p:sp>
          <p:sp>
            <p:nvSpPr>
              <p:cNvPr id="134234" name="Line 66"/>
              <p:cNvSpPr>
                <a:spLocks noChangeShapeType="1"/>
              </p:cNvSpPr>
              <p:nvPr/>
            </p:nvSpPr>
            <p:spPr bwMode="auto">
              <a:xfrm flipH="1" flipV="1">
                <a:off x="3315" y="1670"/>
                <a:ext cx="151" cy="99"/>
              </a:xfrm>
              <a:prstGeom prst="line">
                <a:avLst/>
              </a:prstGeom>
              <a:noFill/>
              <a:ln w="19050">
                <a:solidFill>
                  <a:srgbClr val="000000"/>
                </a:solidFill>
                <a:round/>
                <a:headEnd/>
                <a:tailEnd/>
              </a:ln>
            </p:spPr>
            <p:txBody>
              <a:bodyPr/>
              <a:lstStyle/>
              <a:p>
                <a:endParaRPr lang="zh-CN" altLang="en-US"/>
              </a:p>
            </p:txBody>
          </p:sp>
          <p:sp>
            <p:nvSpPr>
              <p:cNvPr id="134235" name="Line 67"/>
              <p:cNvSpPr>
                <a:spLocks noChangeShapeType="1"/>
              </p:cNvSpPr>
              <p:nvPr/>
            </p:nvSpPr>
            <p:spPr bwMode="auto">
              <a:xfrm>
                <a:off x="3315" y="1609"/>
                <a:ext cx="1" cy="61"/>
              </a:xfrm>
              <a:prstGeom prst="line">
                <a:avLst/>
              </a:prstGeom>
              <a:noFill/>
              <a:ln w="19050">
                <a:solidFill>
                  <a:srgbClr val="000000"/>
                </a:solidFill>
                <a:round/>
                <a:headEnd/>
                <a:tailEnd/>
              </a:ln>
            </p:spPr>
            <p:txBody>
              <a:bodyPr/>
              <a:lstStyle/>
              <a:p>
                <a:endParaRPr lang="zh-CN" altLang="en-US"/>
              </a:p>
            </p:txBody>
          </p:sp>
          <p:sp>
            <p:nvSpPr>
              <p:cNvPr id="134236" name="Line 68"/>
              <p:cNvSpPr>
                <a:spLocks noChangeShapeType="1"/>
              </p:cNvSpPr>
              <p:nvPr/>
            </p:nvSpPr>
            <p:spPr bwMode="auto">
              <a:xfrm flipH="1">
                <a:off x="3410" y="1836"/>
                <a:ext cx="56" cy="37"/>
              </a:xfrm>
              <a:prstGeom prst="line">
                <a:avLst/>
              </a:prstGeom>
              <a:noFill/>
              <a:ln w="19050">
                <a:solidFill>
                  <a:srgbClr val="000000"/>
                </a:solidFill>
                <a:round/>
                <a:headEnd/>
                <a:tailEnd/>
              </a:ln>
            </p:spPr>
            <p:txBody>
              <a:bodyPr/>
              <a:lstStyle/>
              <a:p>
                <a:endParaRPr lang="zh-CN" altLang="en-US"/>
              </a:p>
            </p:txBody>
          </p:sp>
          <p:sp>
            <p:nvSpPr>
              <p:cNvPr id="134237" name="Freeform 69"/>
              <p:cNvSpPr>
                <a:spLocks noChangeArrowheads="1"/>
              </p:cNvSpPr>
              <p:nvPr/>
            </p:nvSpPr>
            <p:spPr bwMode="auto">
              <a:xfrm>
                <a:off x="3315" y="1833"/>
                <a:ext cx="127" cy="104"/>
              </a:xfrm>
              <a:custGeom>
                <a:avLst/>
                <a:gdLst>
                  <a:gd name="T0" fmla="*/ 82 w 127"/>
                  <a:gd name="T1" fmla="*/ 0 h 104"/>
                  <a:gd name="T2" fmla="*/ 0 w 127"/>
                  <a:gd name="T3" fmla="*/ 104 h 104"/>
                  <a:gd name="T4" fmla="*/ 127 w 127"/>
                  <a:gd name="T5" fmla="*/ 69 h 104"/>
                  <a:gd name="T6" fmla="*/ 82 w 127"/>
                  <a:gd name="T7" fmla="*/ 0 h 104"/>
                  <a:gd name="T8" fmla="*/ 0 60000 65536"/>
                  <a:gd name="T9" fmla="*/ 0 60000 65536"/>
                  <a:gd name="T10" fmla="*/ 0 60000 65536"/>
                  <a:gd name="T11" fmla="*/ 0 60000 65536"/>
                  <a:gd name="T12" fmla="*/ 0 w 127"/>
                  <a:gd name="T13" fmla="*/ 0 h 104"/>
                  <a:gd name="T14" fmla="*/ 127 w 127"/>
                  <a:gd name="T15" fmla="*/ 104 h 104"/>
                </a:gdLst>
                <a:ahLst/>
                <a:cxnLst>
                  <a:cxn ang="T8">
                    <a:pos x="T0" y="T1"/>
                  </a:cxn>
                  <a:cxn ang="T9">
                    <a:pos x="T2" y="T3"/>
                  </a:cxn>
                  <a:cxn ang="T10">
                    <a:pos x="T4" y="T5"/>
                  </a:cxn>
                  <a:cxn ang="T11">
                    <a:pos x="T6" y="T7"/>
                  </a:cxn>
                </a:cxnLst>
                <a:rect l="T12" t="T13" r="T14" b="T15"/>
                <a:pathLst>
                  <a:path w="127" h="104">
                    <a:moveTo>
                      <a:pt x="82" y="0"/>
                    </a:moveTo>
                    <a:lnTo>
                      <a:pt x="0" y="104"/>
                    </a:lnTo>
                    <a:lnTo>
                      <a:pt x="127" y="69"/>
                    </a:lnTo>
                    <a:lnTo>
                      <a:pt x="82" y="0"/>
                    </a:lnTo>
                    <a:close/>
                  </a:path>
                </a:pathLst>
              </a:custGeom>
              <a:solidFill>
                <a:srgbClr val="000000"/>
              </a:solidFill>
              <a:ln w="19050">
                <a:solidFill>
                  <a:srgbClr val="000000"/>
                </a:solidFill>
                <a:round/>
                <a:headEnd/>
                <a:tailEnd/>
              </a:ln>
            </p:spPr>
            <p:txBody>
              <a:bodyPr/>
              <a:lstStyle/>
              <a:p>
                <a:endParaRPr lang="zh-CN" altLang="en-US"/>
              </a:p>
            </p:txBody>
          </p:sp>
          <p:sp>
            <p:nvSpPr>
              <p:cNvPr id="134238" name="Line 70"/>
              <p:cNvSpPr>
                <a:spLocks noChangeShapeType="1"/>
              </p:cNvSpPr>
              <p:nvPr/>
            </p:nvSpPr>
            <p:spPr bwMode="auto">
              <a:xfrm flipV="1">
                <a:off x="3535" y="1795"/>
                <a:ext cx="209" cy="1"/>
              </a:xfrm>
              <a:prstGeom prst="line">
                <a:avLst/>
              </a:prstGeom>
              <a:noFill/>
              <a:ln w="12700">
                <a:solidFill>
                  <a:srgbClr val="00FF00"/>
                </a:solidFill>
                <a:round/>
                <a:headEnd/>
                <a:tailEnd/>
              </a:ln>
            </p:spPr>
            <p:txBody>
              <a:bodyPr/>
              <a:lstStyle/>
              <a:p>
                <a:endParaRPr lang="zh-CN" altLang="en-US"/>
              </a:p>
            </p:txBody>
          </p:sp>
          <p:sp>
            <p:nvSpPr>
              <p:cNvPr id="134239" name="Line 71"/>
              <p:cNvSpPr>
                <a:spLocks noChangeShapeType="1"/>
              </p:cNvSpPr>
              <p:nvPr/>
            </p:nvSpPr>
            <p:spPr bwMode="auto">
              <a:xfrm flipH="1">
                <a:off x="3014" y="2511"/>
                <a:ext cx="101" cy="185"/>
              </a:xfrm>
              <a:prstGeom prst="line">
                <a:avLst/>
              </a:prstGeom>
              <a:noFill/>
              <a:ln w="19050">
                <a:solidFill>
                  <a:srgbClr val="000000"/>
                </a:solidFill>
                <a:round/>
                <a:headEnd/>
                <a:tailEnd/>
              </a:ln>
            </p:spPr>
            <p:txBody>
              <a:bodyPr/>
              <a:lstStyle/>
              <a:p>
                <a:endParaRPr lang="zh-CN" altLang="en-US"/>
              </a:p>
            </p:txBody>
          </p:sp>
          <p:sp>
            <p:nvSpPr>
              <p:cNvPr id="134240" name="Line 72"/>
              <p:cNvSpPr>
                <a:spLocks noChangeShapeType="1"/>
              </p:cNvSpPr>
              <p:nvPr/>
            </p:nvSpPr>
            <p:spPr bwMode="auto">
              <a:xfrm>
                <a:off x="3115" y="2415"/>
                <a:ext cx="1" cy="404"/>
              </a:xfrm>
              <a:prstGeom prst="line">
                <a:avLst/>
              </a:prstGeom>
              <a:noFill/>
              <a:ln w="19050">
                <a:solidFill>
                  <a:srgbClr val="000000"/>
                </a:solidFill>
                <a:round/>
                <a:headEnd/>
                <a:tailEnd/>
              </a:ln>
            </p:spPr>
            <p:txBody>
              <a:bodyPr/>
              <a:lstStyle/>
              <a:p>
                <a:endParaRPr lang="zh-CN" altLang="en-US"/>
              </a:p>
            </p:txBody>
          </p:sp>
          <p:sp>
            <p:nvSpPr>
              <p:cNvPr id="134241" name="Line 73"/>
              <p:cNvSpPr>
                <a:spLocks noChangeShapeType="1"/>
              </p:cNvSpPr>
              <p:nvPr/>
            </p:nvSpPr>
            <p:spPr bwMode="auto">
              <a:xfrm>
                <a:off x="3115" y="2511"/>
                <a:ext cx="96" cy="185"/>
              </a:xfrm>
              <a:prstGeom prst="line">
                <a:avLst/>
              </a:prstGeom>
              <a:noFill/>
              <a:ln w="19050">
                <a:solidFill>
                  <a:srgbClr val="000000"/>
                </a:solidFill>
                <a:round/>
                <a:headEnd/>
                <a:tailEnd/>
              </a:ln>
            </p:spPr>
            <p:txBody>
              <a:bodyPr/>
              <a:lstStyle/>
              <a:p>
                <a:endParaRPr lang="zh-CN" altLang="en-US"/>
              </a:p>
            </p:txBody>
          </p:sp>
          <p:sp>
            <p:nvSpPr>
              <p:cNvPr id="134242" name="Line 74"/>
              <p:cNvSpPr>
                <a:spLocks noChangeShapeType="1"/>
              </p:cNvSpPr>
              <p:nvPr/>
            </p:nvSpPr>
            <p:spPr bwMode="auto">
              <a:xfrm>
                <a:off x="3014" y="2696"/>
                <a:ext cx="197" cy="1"/>
              </a:xfrm>
              <a:prstGeom prst="line">
                <a:avLst/>
              </a:prstGeom>
              <a:noFill/>
              <a:ln w="19050">
                <a:solidFill>
                  <a:srgbClr val="000000"/>
                </a:solidFill>
                <a:round/>
                <a:headEnd/>
                <a:tailEnd/>
              </a:ln>
            </p:spPr>
            <p:txBody>
              <a:bodyPr/>
              <a:lstStyle/>
              <a:p>
                <a:endParaRPr lang="zh-CN" altLang="en-US"/>
              </a:p>
            </p:txBody>
          </p:sp>
          <p:sp>
            <p:nvSpPr>
              <p:cNvPr id="134243" name="Line 75"/>
              <p:cNvSpPr>
                <a:spLocks noChangeShapeType="1"/>
              </p:cNvSpPr>
              <p:nvPr/>
            </p:nvSpPr>
            <p:spPr bwMode="auto">
              <a:xfrm>
                <a:off x="3014" y="2511"/>
                <a:ext cx="200" cy="1"/>
              </a:xfrm>
              <a:prstGeom prst="line">
                <a:avLst/>
              </a:prstGeom>
              <a:noFill/>
              <a:ln w="19050">
                <a:solidFill>
                  <a:srgbClr val="000000"/>
                </a:solidFill>
                <a:round/>
                <a:headEnd/>
                <a:tailEnd/>
              </a:ln>
            </p:spPr>
            <p:txBody>
              <a:bodyPr/>
              <a:lstStyle/>
              <a:p>
                <a:endParaRPr lang="zh-CN" altLang="en-US"/>
              </a:p>
            </p:txBody>
          </p:sp>
          <p:sp>
            <p:nvSpPr>
              <p:cNvPr id="134244" name="Line 76"/>
              <p:cNvSpPr>
                <a:spLocks noChangeShapeType="1"/>
              </p:cNvSpPr>
              <p:nvPr/>
            </p:nvSpPr>
            <p:spPr bwMode="auto">
              <a:xfrm flipV="1">
                <a:off x="3525" y="2549"/>
                <a:ext cx="1" cy="107"/>
              </a:xfrm>
              <a:prstGeom prst="line">
                <a:avLst/>
              </a:prstGeom>
              <a:noFill/>
              <a:ln w="19050">
                <a:solidFill>
                  <a:srgbClr val="000000"/>
                </a:solidFill>
                <a:round/>
                <a:headEnd/>
                <a:tailEnd/>
              </a:ln>
            </p:spPr>
            <p:txBody>
              <a:bodyPr/>
              <a:lstStyle/>
              <a:p>
                <a:endParaRPr lang="zh-CN" altLang="en-US"/>
              </a:p>
            </p:txBody>
          </p:sp>
          <p:sp>
            <p:nvSpPr>
              <p:cNvPr id="134245" name="Line 77"/>
              <p:cNvSpPr>
                <a:spLocks noChangeShapeType="1"/>
              </p:cNvSpPr>
              <p:nvPr/>
            </p:nvSpPr>
            <p:spPr bwMode="auto">
              <a:xfrm flipV="1">
                <a:off x="3459" y="2493"/>
                <a:ext cx="1" cy="235"/>
              </a:xfrm>
              <a:prstGeom prst="line">
                <a:avLst/>
              </a:prstGeom>
              <a:noFill/>
              <a:ln w="19050">
                <a:solidFill>
                  <a:srgbClr val="000000"/>
                </a:solidFill>
                <a:round/>
                <a:headEnd/>
                <a:tailEnd/>
              </a:ln>
            </p:spPr>
            <p:txBody>
              <a:bodyPr/>
              <a:lstStyle/>
              <a:p>
                <a:endParaRPr lang="zh-CN" altLang="en-US"/>
              </a:p>
            </p:txBody>
          </p:sp>
          <p:sp>
            <p:nvSpPr>
              <p:cNvPr id="134246" name="Line 78"/>
              <p:cNvSpPr>
                <a:spLocks noChangeShapeType="1"/>
              </p:cNvSpPr>
              <p:nvPr/>
            </p:nvSpPr>
            <p:spPr bwMode="auto">
              <a:xfrm flipH="1" flipV="1">
                <a:off x="3315" y="2479"/>
                <a:ext cx="146" cy="97"/>
              </a:xfrm>
              <a:prstGeom prst="line">
                <a:avLst/>
              </a:prstGeom>
              <a:noFill/>
              <a:ln w="19050">
                <a:solidFill>
                  <a:srgbClr val="000000"/>
                </a:solidFill>
                <a:round/>
                <a:headEnd/>
                <a:tailEnd/>
              </a:ln>
            </p:spPr>
            <p:txBody>
              <a:bodyPr/>
              <a:lstStyle/>
              <a:p>
                <a:endParaRPr lang="zh-CN" altLang="en-US"/>
              </a:p>
            </p:txBody>
          </p:sp>
          <p:sp>
            <p:nvSpPr>
              <p:cNvPr id="134247" name="Line 79"/>
              <p:cNvSpPr>
                <a:spLocks noChangeShapeType="1"/>
              </p:cNvSpPr>
              <p:nvPr/>
            </p:nvSpPr>
            <p:spPr bwMode="auto">
              <a:xfrm>
                <a:off x="3315" y="2746"/>
                <a:ext cx="1" cy="73"/>
              </a:xfrm>
              <a:prstGeom prst="line">
                <a:avLst/>
              </a:prstGeom>
              <a:noFill/>
              <a:ln w="19050">
                <a:solidFill>
                  <a:srgbClr val="000000"/>
                </a:solidFill>
                <a:round/>
                <a:headEnd/>
                <a:tailEnd/>
              </a:ln>
            </p:spPr>
            <p:txBody>
              <a:bodyPr/>
              <a:lstStyle/>
              <a:p>
                <a:endParaRPr lang="zh-CN" altLang="en-US"/>
              </a:p>
            </p:txBody>
          </p:sp>
          <p:sp>
            <p:nvSpPr>
              <p:cNvPr id="134248" name="Line 80"/>
              <p:cNvSpPr>
                <a:spLocks noChangeShapeType="1"/>
              </p:cNvSpPr>
              <p:nvPr/>
            </p:nvSpPr>
            <p:spPr bwMode="auto">
              <a:xfrm flipH="1">
                <a:off x="3410" y="2642"/>
                <a:ext cx="51" cy="38"/>
              </a:xfrm>
              <a:prstGeom prst="line">
                <a:avLst/>
              </a:prstGeom>
              <a:noFill/>
              <a:ln w="19050">
                <a:solidFill>
                  <a:srgbClr val="000000"/>
                </a:solidFill>
                <a:round/>
                <a:headEnd/>
                <a:tailEnd/>
              </a:ln>
            </p:spPr>
            <p:txBody>
              <a:bodyPr/>
              <a:lstStyle/>
              <a:p>
                <a:endParaRPr lang="zh-CN" altLang="en-US"/>
              </a:p>
            </p:txBody>
          </p:sp>
          <p:sp>
            <p:nvSpPr>
              <p:cNvPr id="134249" name="Freeform 81"/>
              <p:cNvSpPr>
                <a:spLocks noChangeArrowheads="1"/>
              </p:cNvSpPr>
              <p:nvPr/>
            </p:nvSpPr>
            <p:spPr bwMode="auto">
              <a:xfrm>
                <a:off x="3315" y="2640"/>
                <a:ext cx="127" cy="106"/>
              </a:xfrm>
              <a:custGeom>
                <a:avLst/>
                <a:gdLst>
                  <a:gd name="T0" fmla="*/ 79 w 127"/>
                  <a:gd name="T1" fmla="*/ 0 h 106"/>
                  <a:gd name="T2" fmla="*/ 0 w 127"/>
                  <a:gd name="T3" fmla="*/ 106 h 106"/>
                  <a:gd name="T4" fmla="*/ 127 w 127"/>
                  <a:gd name="T5" fmla="*/ 66 h 106"/>
                  <a:gd name="T6" fmla="*/ 79 w 127"/>
                  <a:gd name="T7" fmla="*/ 0 h 106"/>
                  <a:gd name="T8" fmla="*/ 0 60000 65536"/>
                  <a:gd name="T9" fmla="*/ 0 60000 65536"/>
                  <a:gd name="T10" fmla="*/ 0 60000 65536"/>
                  <a:gd name="T11" fmla="*/ 0 60000 65536"/>
                  <a:gd name="T12" fmla="*/ 0 w 127"/>
                  <a:gd name="T13" fmla="*/ 0 h 106"/>
                  <a:gd name="T14" fmla="*/ 127 w 127"/>
                  <a:gd name="T15" fmla="*/ 106 h 106"/>
                </a:gdLst>
                <a:ahLst/>
                <a:cxnLst>
                  <a:cxn ang="T8">
                    <a:pos x="T0" y="T1"/>
                  </a:cxn>
                  <a:cxn ang="T9">
                    <a:pos x="T2" y="T3"/>
                  </a:cxn>
                  <a:cxn ang="T10">
                    <a:pos x="T4" y="T5"/>
                  </a:cxn>
                  <a:cxn ang="T11">
                    <a:pos x="T6" y="T7"/>
                  </a:cxn>
                </a:cxnLst>
                <a:rect l="T12" t="T13" r="T14" b="T15"/>
                <a:pathLst>
                  <a:path w="127" h="106">
                    <a:moveTo>
                      <a:pt x="79" y="0"/>
                    </a:moveTo>
                    <a:lnTo>
                      <a:pt x="0" y="106"/>
                    </a:lnTo>
                    <a:lnTo>
                      <a:pt x="127" y="66"/>
                    </a:lnTo>
                    <a:lnTo>
                      <a:pt x="79" y="0"/>
                    </a:lnTo>
                    <a:close/>
                  </a:path>
                </a:pathLst>
              </a:custGeom>
              <a:solidFill>
                <a:srgbClr val="000000"/>
              </a:solidFill>
              <a:ln w="19050">
                <a:solidFill>
                  <a:srgbClr val="000000"/>
                </a:solidFill>
                <a:round/>
                <a:headEnd/>
                <a:tailEnd/>
              </a:ln>
            </p:spPr>
            <p:txBody>
              <a:bodyPr/>
              <a:lstStyle/>
              <a:p>
                <a:endParaRPr lang="zh-CN" altLang="en-US"/>
              </a:p>
            </p:txBody>
          </p:sp>
          <p:sp>
            <p:nvSpPr>
              <p:cNvPr id="134250" name="Line 82"/>
              <p:cNvSpPr>
                <a:spLocks noChangeShapeType="1"/>
              </p:cNvSpPr>
              <p:nvPr/>
            </p:nvSpPr>
            <p:spPr bwMode="auto">
              <a:xfrm>
                <a:off x="3527" y="2610"/>
                <a:ext cx="85" cy="1"/>
              </a:xfrm>
              <a:prstGeom prst="line">
                <a:avLst/>
              </a:prstGeom>
              <a:noFill/>
              <a:ln w="12700">
                <a:solidFill>
                  <a:srgbClr val="00FF00"/>
                </a:solidFill>
                <a:round/>
                <a:headEnd/>
                <a:tailEnd/>
              </a:ln>
            </p:spPr>
            <p:txBody>
              <a:bodyPr/>
              <a:lstStyle/>
              <a:p>
                <a:endParaRPr lang="zh-CN" altLang="en-US"/>
              </a:p>
            </p:txBody>
          </p:sp>
          <p:sp>
            <p:nvSpPr>
              <p:cNvPr id="134251" name="Line 83"/>
              <p:cNvSpPr>
                <a:spLocks noChangeShapeType="1"/>
              </p:cNvSpPr>
              <p:nvPr/>
            </p:nvSpPr>
            <p:spPr bwMode="auto">
              <a:xfrm flipV="1">
                <a:off x="3115" y="1558"/>
                <a:ext cx="1" cy="51"/>
              </a:xfrm>
              <a:prstGeom prst="line">
                <a:avLst/>
              </a:prstGeom>
              <a:noFill/>
              <a:ln w="19050">
                <a:solidFill>
                  <a:srgbClr val="000000"/>
                </a:solidFill>
                <a:round/>
                <a:headEnd/>
                <a:tailEnd/>
              </a:ln>
            </p:spPr>
            <p:txBody>
              <a:bodyPr/>
              <a:lstStyle/>
              <a:p>
                <a:endParaRPr lang="zh-CN" altLang="en-US"/>
              </a:p>
            </p:txBody>
          </p:sp>
          <p:sp>
            <p:nvSpPr>
              <p:cNvPr id="134252" name="Line 84"/>
              <p:cNvSpPr>
                <a:spLocks noChangeShapeType="1"/>
              </p:cNvSpPr>
              <p:nvPr/>
            </p:nvSpPr>
            <p:spPr bwMode="auto">
              <a:xfrm>
                <a:off x="3115" y="2819"/>
                <a:ext cx="1" cy="50"/>
              </a:xfrm>
              <a:prstGeom prst="line">
                <a:avLst/>
              </a:prstGeom>
              <a:noFill/>
              <a:ln w="19050">
                <a:solidFill>
                  <a:srgbClr val="000000"/>
                </a:solidFill>
                <a:round/>
                <a:headEnd/>
                <a:tailEnd/>
              </a:ln>
            </p:spPr>
            <p:txBody>
              <a:bodyPr/>
              <a:lstStyle/>
              <a:p>
                <a:endParaRPr lang="zh-CN" altLang="en-US"/>
              </a:p>
            </p:txBody>
          </p:sp>
          <p:sp>
            <p:nvSpPr>
              <p:cNvPr id="134253" name="Rectangle 85"/>
              <p:cNvSpPr>
                <a:spLocks noChangeArrowheads="1"/>
              </p:cNvSpPr>
              <p:nvPr/>
            </p:nvSpPr>
            <p:spPr bwMode="auto">
              <a:xfrm>
                <a:off x="2964" y="3024"/>
                <a:ext cx="300" cy="505"/>
              </a:xfrm>
              <a:prstGeom prst="rect">
                <a:avLst/>
              </a:prstGeom>
              <a:noFill/>
              <a:ln w="19050">
                <a:solidFill>
                  <a:srgbClr val="000000"/>
                </a:solidFill>
                <a:miter lim="800000"/>
                <a:headEnd/>
                <a:tailEnd/>
              </a:ln>
            </p:spPr>
            <p:txBody>
              <a:bodyPr/>
              <a:lstStyle/>
              <a:p>
                <a:pPr algn="ctr"/>
                <a:endParaRPr lang="zh-CN" altLang="en-US"/>
              </a:p>
            </p:txBody>
          </p:sp>
          <p:sp>
            <p:nvSpPr>
              <p:cNvPr id="134254" name="Line 86"/>
              <p:cNvSpPr>
                <a:spLocks noChangeShapeType="1"/>
              </p:cNvSpPr>
              <p:nvPr/>
            </p:nvSpPr>
            <p:spPr bwMode="auto">
              <a:xfrm flipV="1">
                <a:off x="2964" y="3024"/>
                <a:ext cx="1" cy="505"/>
              </a:xfrm>
              <a:prstGeom prst="line">
                <a:avLst/>
              </a:prstGeom>
              <a:noFill/>
              <a:ln w="19050">
                <a:solidFill>
                  <a:srgbClr val="000000"/>
                </a:solidFill>
                <a:round/>
                <a:headEnd/>
                <a:tailEnd/>
              </a:ln>
            </p:spPr>
            <p:txBody>
              <a:bodyPr/>
              <a:lstStyle/>
              <a:p>
                <a:endParaRPr lang="zh-CN" altLang="en-US"/>
              </a:p>
            </p:txBody>
          </p:sp>
          <p:sp>
            <p:nvSpPr>
              <p:cNvPr id="134255" name="Line 87"/>
              <p:cNvSpPr>
                <a:spLocks noChangeShapeType="1"/>
              </p:cNvSpPr>
              <p:nvPr/>
            </p:nvSpPr>
            <p:spPr bwMode="auto">
              <a:xfrm>
                <a:off x="2964" y="3297"/>
                <a:ext cx="300" cy="1"/>
              </a:xfrm>
              <a:prstGeom prst="line">
                <a:avLst/>
              </a:prstGeom>
              <a:noFill/>
              <a:ln w="19050">
                <a:solidFill>
                  <a:srgbClr val="000000"/>
                </a:solidFill>
                <a:round/>
                <a:headEnd/>
                <a:tailEnd/>
              </a:ln>
            </p:spPr>
            <p:txBody>
              <a:bodyPr/>
              <a:lstStyle/>
              <a:p>
                <a:endParaRPr lang="zh-CN" altLang="en-US"/>
              </a:p>
            </p:txBody>
          </p:sp>
          <p:sp>
            <p:nvSpPr>
              <p:cNvPr id="134256" name="Line 88"/>
              <p:cNvSpPr>
                <a:spLocks noChangeShapeType="1"/>
              </p:cNvSpPr>
              <p:nvPr/>
            </p:nvSpPr>
            <p:spPr bwMode="auto">
              <a:xfrm>
                <a:off x="3115" y="3046"/>
                <a:ext cx="1" cy="462"/>
              </a:xfrm>
              <a:prstGeom prst="line">
                <a:avLst/>
              </a:prstGeom>
              <a:noFill/>
              <a:ln w="19050">
                <a:solidFill>
                  <a:srgbClr val="000000"/>
                </a:solidFill>
                <a:round/>
                <a:headEnd/>
                <a:tailEnd/>
              </a:ln>
            </p:spPr>
            <p:txBody>
              <a:bodyPr/>
              <a:lstStyle/>
              <a:p>
                <a:endParaRPr lang="zh-CN" altLang="en-US"/>
              </a:p>
            </p:txBody>
          </p:sp>
          <p:sp>
            <p:nvSpPr>
              <p:cNvPr id="134257" name="Freeform 89"/>
              <p:cNvSpPr>
                <a:spLocks noChangeArrowheads="1"/>
              </p:cNvSpPr>
              <p:nvPr/>
            </p:nvSpPr>
            <p:spPr bwMode="auto">
              <a:xfrm>
                <a:off x="3027" y="3128"/>
                <a:ext cx="202" cy="1"/>
              </a:xfrm>
              <a:custGeom>
                <a:avLst/>
                <a:gdLst>
                  <a:gd name="T0" fmla="*/ 0 w 202"/>
                  <a:gd name="T1" fmla="*/ 0 h 1"/>
                  <a:gd name="T2" fmla="*/ 173 w 202"/>
                  <a:gd name="T3" fmla="*/ 0 h 1"/>
                  <a:gd name="T4" fmla="*/ 202 w 202"/>
                  <a:gd name="T5" fmla="*/ 0 h 1"/>
                  <a:gd name="T6" fmla="*/ 0 60000 65536"/>
                  <a:gd name="T7" fmla="*/ 0 60000 65536"/>
                  <a:gd name="T8" fmla="*/ 0 60000 65536"/>
                  <a:gd name="T9" fmla="*/ 0 w 202"/>
                  <a:gd name="T10" fmla="*/ 0 h 1"/>
                  <a:gd name="T11" fmla="*/ 202 w 202"/>
                  <a:gd name="T12" fmla="*/ 1 h 1"/>
                </a:gdLst>
                <a:ahLst/>
                <a:cxnLst>
                  <a:cxn ang="T6">
                    <a:pos x="T0" y="T1"/>
                  </a:cxn>
                  <a:cxn ang="T7">
                    <a:pos x="T2" y="T3"/>
                  </a:cxn>
                  <a:cxn ang="T8">
                    <a:pos x="T4" y="T5"/>
                  </a:cxn>
                </a:cxnLst>
                <a:rect l="T9" t="T10" r="T11" b="T12"/>
                <a:pathLst>
                  <a:path w="202" h="1">
                    <a:moveTo>
                      <a:pt x="0" y="0"/>
                    </a:moveTo>
                    <a:lnTo>
                      <a:pt x="173" y="0"/>
                    </a:lnTo>
                    <a:lnTo>
                      <a:pt x="202" y="0"/>
                    </a:lnTo>
                  </a:path>
                </a:pathLst>
              </a:custGeom>
              <a:noFill/>
              <a:ln w="19050">
                <a:solidFill>
                  <a:srgbClr val="000000"/>
                </a:solidFill>
                <a:round/>
                <a:headEnd/>
                <a:tailEnd/>
              </a:ln>
            </p:spPr>
            <p:txBody>
              <a:bodyPr/>
              <a:lstStyle/>
              <a:p>
                <a:endParaRPr lang="zh-CN" altLang="en-US"/>
              </a:p>
            </p:txBody>
          </p:sp>
          <p:sp>
            <p:nvSpPr>
              <p:cNvPr id="134258" name="Freeform 90"/>
              <p:cNvSpPr>
                <a:spLocks noChangeArrowheads="1"/>
              </p:cNvSpPr>
              <p:nvPr/>
            </p:nvSpPr>
            <p:spPr bwMode="auto">
              <a:xfrm>
                <a:off x="2993" y="3128"/>
                <a:ext cx="207" cy="337"/>
              </a:xfrm>
              <a:custGeom>
                <a:avLst/>
                <a:gdLst>
                  <a:gd name="T0" fmla="*/ 207 w 207"/>
                  <a:gd name="T1" fmla="*/ 0 h 337"/>
                  <a:gd name="T2" fmla="*/ 207 w 207"/>
                  <a:gd name="T3" fmla="*/ 337 h 337"/>
                  <a:gd name="T4" fmla="*/ 0 w 207"/>
                  <a:gd name="T5" fmla="*/ 337 h 337"/>
                  <a:gd name="T6" fmla="*/ 0 60000 65536"/>
                  <a:gd name="T7" fmla="*/ 0 60000 65536"/>
                  <a:gd name="T8" fmla="*/ 0 60000 65536"/>
                  <a:gd name="T9" fmla="*/ 0 w 207"/>
                  <a:gd name="T10" fmla="*/ 0 h 337"/>
                  <a:gd name="T11" fmla="*/ 207 w 207"/>
                  <a:gd name="T12" fmla="*/ 337 h 337"/>
                </a:gdLst>
                <a:ahLst/>
                <a:cxnLst>
                  <a:cxn ang="T6">
                    <a:pos x="T0" y="T1"/>
                  </a:cxn>
                  <a:cxn ang="T7">
                    <a:pos x="T2" y="T3"/>
                  </a:cxn>
                  <a:cxn ang="T8">
                    <a:pos x="T4" y="T5"/>
                  </a:cxn>
                </a:cxnLst>
                <a:rect l="T9" t="T10" r="T11" b="T12"/>
                <a:pathLst>
                  <a:path w="207" h="337">
                    <a:moveTo>
                      <a:pt x="207" y="0"/>
                    </a:moveTo>
                    <a:lnTo>
                      <a:pt x="207" y="337"/>
                    </a:lnTo>
                    <a:lnTo>
                      <a:pt x="0" y="337"/>
                    </a:lnTo>
                  </a:path>
                </a:pathLst>
              </a:custGeom>
              <a:noFill/>
              <a:ln w="19050">
                <a:solidFill>
                  <a:srgbClr val="000000"/>
                </a:solidFill>
                <a:round/>
                <a:headEnd/>
                <a:tailEnd/>
              </a:ln>
            </p:spPr>
            <p:txBody>
              <a:bodyPr/>
              <a:lstStyle/>
              <a:p>
                <a:endParaRPr lang="zh-CN" altLang="en-US"/>
              </a:p>
            </p:txBody>
          </p:sp>
          <p:sp>
            <p:nvSpPr>
              <p:cNvPr id="134259" name="Line 91"/>
              <p:cNvSpPr>
                <a:spLocks noChangeShapeType="1"/>
              </p:cNvSpPr>
              <p:nvPr/>
            </p:nvSpPr>
            <p:spPr bwMode="auto">
              <a:xfrm flipV="1">
                <a:off x="3027" y="3128"/>
                <a:ext cx="1" cy="337"/>
              </a:xfrm>
              <a:prstGeom prst="line">
                <a:avLst/>
              </a:prstGeom>
              <a:noFill/>
              <a:ln w="19050">
                <a:solidFill>
                  <a:srgbClr val="000000"/>
                </a:solidFill>
                <a:round/>
                <a:headEnd/>
                <a:tailEnd/>
              </a:ln>
            </p:spPr>
            <p:txBody>
              <a:bodyPr/>
              <a:lstStyle/>
              <a:p>
                <a:endParaRPr lang="zh-CN" altLang="en-US"/>
              </a:p>
            </p:txBody>
          </p:sp>
          <p:sp>
            <p:nvSpPr>
              <p:cNvPr id="134260" name="Line 92"/>
              <p:cNvSpPr>
                <a:spLocks noChangeShapeType="1"/>
              </p:cNvSpPr>
              <p:nvPr/>
            </p:nvSpPr>
            <p:spPr bwMode="auto">
              <a:xfrm flipV="1">
                <a:off x="3200" y="3358"/>
                <a:ext cx="1" cy="107"/>
              </a:xfrm>
              <a:prstGeom prst="line">
                <a:avLst/>
              </a:prstGeom>
              <a:noFill/>
              <a:ln w="19050">
                <a:solidFill>
                  <a:srgbClr val="000000"/>
                </a:solidFill>
                <a:round/>
                <a:headEnd/>
                <a:tailEnd/>
              </a:ln>
            </p:spPr>
            <p:txBody>
              <a:bodyPr/>
              <a:lstStyle/>
              <a:p>
                <a:endParaRPr lang="zh-CN" altLang="en-US"/>
              </a:p>
            </p:txBody>
          </p:sp>
          <p:sp>
            <p:nvSpPr>
              <p:cNvPr id="134261" name="Freeform 93"/>
              <p:cNvSpPr>
                <a:spLocks noChangeArrowheads="1"/>
              </p:cNvSpPr>
              <p:nvPr/>
            </p:nvSpPr>
            <p:spPr bwMode="auto">
              <a:xfrm>
                <a:off x="3158" y="3243"/>
                <a:ext cx="85" cy="126"/>
              </a:xfrm>
              <a:custGeom>
                <a:avLst/>
                <a:gdLst>
                  <a:gd name="T0" fmla="*/ 0 w 85"/>
                  <a:gd name="T1" fmla="*/ 126 h 126"/>
                  <a:gd name="T2" fmla="*/ 42 w 85"/>
                  <a:gd name="T3" fmla="*/ 0 h 126"/>
                  <a:gd name="T4" fmla="*/ 85 w 85"/>
                  <a:gd name="T5" fmla="*/ 126 h 126"/>
                  <a:gd name="T6" fmla="*/ 0 w 85"/>
                  <a:gd name="T7" fmla="*/ 126 h 126"/>
                  <a:gd name="T8" fmla="*/ 0 60000 65536"/>
                  <a:gd name="T9" fmla="*/ 0 60000 65536"/>
                  <a:gd name="T10" fmla="*/ 0 60000 65536"/>
                  <a:gd name="T11" fmla="*/ 0 60000 65536"/>
                  <a:gd name="T12" fmla="*/ 0 w 85"/>
                  <a:gd name="T13" fmla="*/ 0 h 126"/>
                  <a:gd name="T14" fmla="*/ 85 w 85"/>
                  <a:gd name="T15" fmla="*/ 126 h 126"/>
                </a:gdLst>
                <a:ahLst/>
                <a:cxnLst>
                  <a:cxn ang="T8">
                    <a:pos x="T0" y="T1"/>
                  </a:cxn>
                  <a:cxn ang="T9">
                    <a:pos x="T2" y="T3"/>
                  </a:cxn>
                  <a:cxn ang="T10">
                    <a:pos x="T4" y="T5"/>
                  </a:cxn>
                  <a:cxn ang="T11">
                    <a:pos x="T6" y="T7"/>
                  </a:cxn>
                </a:cxnLst>
                <a:rect l="T12" t="T13" r="T14" b="T15"/>
                <a:pathLst>
                  <a:path w="85" h="126">
                    <a:moveTo>
                      <a:pt x="0" y="126"/>
                    </a:moveTo>
                    <a:lnTo>
                      <a:pt x="42" y="0"/>
                    </a:lnTo>
                    <a:lnTo>
                      <a:pt x="85" y="126"/>
                    </a:lnTo>
                    <a:lnTo>
                      <a:pt x="0" y="126"/>
                    </a:lnTo>
                    <a:close/>
                  </a:path>
                </a:pathLst>
              </a:custGeom>
              <a:solidFill>
                <a:srgbClr val="000000"/>
              </a:solidFill>
              <a:ln w="19050">
                <a:solidFill>
                  <a:srgbClr val="000000"/>
                </a:solidFill>
                <a:round/>
                <a:headEnd/>
                <a:tailEnd/>
              </a:ln>
            </p:spPr>
            <p:txBody>
              <a:bodyPr/>
              <a:lstStyle/>
              <a:p>
                <a:endParaRPr lang="zh-CN" altLang="en-US"/>
              </a:p>
            </p:txBody>
          </p:sp>
          <p:sp>
            <p:nvSpPr>
              <p:cNvPr id="134262" name="Line 94"/>
              <p:cNvSpPr>
                <a:spLocks noChangeShapeType="1"/>
              </p:cNvSpPr>
              <p:nvPr/>
            </p:nvSpPr>
            <p:spPr bwMode="auto">
              <a:xfrm>
                <a:off x="3027" y="3128"/>
                <a:ext cx="1" cy="105"/>
              </a:xfrm>
              <a:prstGeom prst="line">
                <a:avLst/>
              </a:prstGeom>
              <a:noFill/>
              <a:ln w="19050">
                <a:solidFill>
                  <a:srgbClr val="000000"/>
                </a:solidFill>
                <a:round/>
                <a:headEnd/>
                <a:tailEnd/>
              </a:ln>
            </p:spPr>
            <p:txBody>
              <a:bodyPr/>
              <a:lstStyle/>
              <a:p>
                <a:endParaRPr lang="zh-CN" altLang="en-US"/>
              </a:p>
            </p:txBody>
          </p:sp>
          <p:sp>
            <p:nvSpPr>
              <p:cNvPr id="134263" name="Freeform 95"/>
              <p:cNvSpPr>
                <a:spLocks noChangeArrowheads="1"/>
              </p:cNvSpPr>
              <p:nvPr/>
            </p:nvSpPr>
            <p:spPr bwMode="auto">
              <a:xfrm>
                <a:off x="2987" y="3222"/>
                <a:ext cx="83" cy="125"/>
              </a:xfrm>
              <a:custGeom>
                <a:avLst/>
                <a:gdLst>
                  <a:gd name="T0" fmla="*/ 83 w 83"/>
                  <a:gd name="T1" fmla="*/ 0 h 125"/>
                  <a:gd name="T2" fmla="*/ 40 w 83"/>
                  <a:gd name="T3" fmla="*/ 125 h 125"/>
                  <a:gd name="T4" fmla="*/ 0 w 83"/>
                  <a:gd name="T5" fmla="*/ 0 h 125"/>
                  <a:gd name="T6" fmla="*/ 83 w 83"/>
                  <a:gd name="T7" fmla="*/ 0 h 125"/>
                  <a:gd name="T8" fmla="*/ 0 60000 65536"/>
                  <a:gd name="T9" fmla="*/ 0 60000 65536"/>
                  <a:gd name="T10" fmla="*/ 0 60000 65536"/>
                  <a:gd name="T11" fmla="*/ 0 60000 65536"/>
                  <a:gd name="T12" fmla="*/ 0 w 83"/>
                  <a:gd name="T13" fmla="*/ 0 h 125"/>
                  <a:gd name="T14" fmla="*/ 83 w 83"/>
                  <a:gd name="T15" fmla="*/ 125 h 125"/>
                </a:gdLst>
                <a:ahLst/>
                <a:cxnLst>
                  <a:cxn ang="T8">
                    <a:pos x="T0" y="T1"/>
                  </a:cxn>
                  <a:cxn ang="T9">
                    <a:pos x="T2" y="T3"/>
                  </a:cxn>
                  <a:cxn ang="T10">
                    <a:pos x="T4" y="T5"/>
                  </a:cxn>
                  <a:cxn ang="T11">
                    <a:pos x="T6" y="T7"/>
                  </a:cxn>
                </a:cxnLst>
                <a:rect l="T12" t="T13" r="T14" b="T15"/>
                <a:pathLst>
                  <a:path w="83" h="125">
                    <a:moveTo>
                      <a:pt x="83" y="0"/>
                    </a:moveTo>
                    <a:lnTo>
                      <a:pt x="40" y="125"/>
                    </a:lnTo>
                    <a:lnTo>
                      <a:pt x="0" y="0"/>
                    </a:lnTo>
                    <a:lnTo>
                      <a:pt x="83" y="0"/>
                    </a:lnTo>
                    <a:close/>
                  </a:path>
                </a:pathLst>
              </a:custGeom>
              <a:solidFill>
                <a:srgbClr val="000000"/>
              </a:solidFill>
              <a:ln w="19050">
                <a:solidFill>
                  <a:srgbClr val="000000"/>
                </a:solidFill>
                <a:round/>
                <a:headEnd/>
                <a:tailEnd/>
              </a:ln>
            </p:spPr>
            <p:txBody>
              <a:bodyPr/>
              <a:lstStyle/>
              <a:p>
                <a:endParaRPr lang="zh-CN" altLang="en-US"/>
              </a:p>
            </p:txBody>
          </p:sp>
          <p:sp>
            <p:nvSpPr>
              <p:cNvPr id="134264" name="Line 96"/>
              <p:cNvSpPr>
                <a:spLocks noChangeShapeType="1"/>
              </p:cNvSpPr>
              <p:nvPr/>
            </p:nvSpPr>
            <p:spPr bwMode="auto">
              <a:xfrm flipV="1">
                <a:off x="2663" y="3492"/>
                <a:ext cx="1" cy="179"/>
              </a:xfrm>
              <a:prstGeom prst="line">
                <a:avLst/>
              </a:prstGeom>
              <a:noFill/>
              <a:ln w="12700">
                <a:solidFill>
                  <a:srgbClr val="000000"/>
                </a:solidFill>
                <a:round/>
                <a:headEnd/>
                <a:tailEnd/>
              </a:ln>
            </p:spPr>
            <p:txBody>
              <a:bodyPr/>
              <a:lstStyle/>
              <a:p>
                <a:endParaRPr lang="zh-CN" altLang="en-US"/>
              </a:p>
            </p:txBody>
          </p:sp>
          <p:sp>
            <p:nvSpPr>
              <p:cNvPr id="134265" name="Freeform 97"/>
              <p:cNvSpPr>
                <a:spLocks noChangeArrowheads="1"/>
              </p:cNvSpPr>
              <p:nvPr/>
            </p:nvSpPr>
            <p:spPr bwMode="auto">
              <a:xfrm>
                <a:off x="2620" y="3377"/>
                <a:ext cx="83" cy="125"/>
              </a:xfrm>
              <a:custGeom>
                <a:avLst/>
                <a:gdLst>
                  <a:gd name="T0" fmla="*/ 0 w 83"/>
                  <a:gd name="T1" fmla="*/ 125 h 125"/>
                  <a:gd name="T2" fmla="*/ 43 w 83"/>
                  <a:gd name="T3" fmla="*/ 0 h 125"/>
                  <a:gd name="T4" fmla="*/ 83 w 83"/>
                  <a:gd name="T5" fmla="*/ 125 h 125"/>
                  <a:gd name="T6" fmla="*/ 0 w 83"/>
                  <a:gd name="T7" fmla="*/ 125 h 125"/>
                  <a:gd name="T8" fmla="*/ 0 60000 65536"/>
                  <a:gd name="T9" fmla="*/ 0 60000 65536"/>
                  <a:gd name="T10" fmla="*/ 0 60000 65536"/>
                  <a:gd name="T11" fmla="*/ 0 60000 65536"/>
                  <a:gd name="T12" fmla="*/ 0 w 83"/>
                  <a:gd name="T13" fmla="*/ 0 h 125"/>
                  <a:gd name="T14" fmla="*/ 83 w 83"/>
                  <a:gd name="T15" fmla="*/ 125 h 125"/>
                </a:gdLst>
                <a:ahLst/>
                <a:cxnLst>
                  <a:cxn ang="T8">
                    <a:pos x="T0" y="T1"/>
                  </a:cxn>
                  <a:cxn ang="T9">
                    <a:pos x="T2" y="T3"/>
                  </a:cxn>
                  <a:cxn ang="T10">
                    <a:pos x="T4" y="T5"/>
                  </a:cxn>
                  <a:cxn ang="T11">
                    <a:pos x="T6" y="T7"/>
                  </a:cxn>
                </a:cxnLst>
                <a:rect l="T12" t="T13" r="T14" b="T15"/>
                <a:pathLst>
                  <a:path w="83" h="125">
                    <a:moveTo>
                      <a:pt x="0" y="125"/>
                    </a:moveTo>
                    <a:lnTo>
                      <a:pt x="43" y="0"/>
                    </a:lnTo>
                    <a:lnTo>
                      <a:pt x="83" y="125"/>
                    </a:lnTo>
                    <a:lnTo>
                      <a:pt x="0" y="125"/>
                    </a:lnTo>
                    <a:close/>
                  </a:path>
                </a:pathLst>
              </a:custGeom>
              <a:solidFill>
                <a:srgbClr val="000000"/>
              </a:solidFill>
              <a:ln w="19050">
                <a:solidFill>
                  <a:srgbClr val="000000"/>
                </a:solidFill>
                <a:round/>
                <a:headEnd/>
                <a:tailEnd/>
              </a:ln>
            </p:spPr>
            <p:txBody>
              <a:bodyPr/>
              <a:lstStyle/>
              <a:p>
                <a:endParaRPr lang="zh-CN" altLang="en-US"/>
              </a:p>
            </p:txBody>
          </p:sp>
          <p:sp>
            <p:nvSpPr>
              <p:cNvPr id="134266" name="Line 98"/>
              <p:cNvSpPr>
                <a:spLocks noChangeShapeType="1"/>
              </p:cNvSpPr>
              <p:nvPr/>
            </p:nvSpPr>
            <p:spPr bwMode="auto">
              <a:xfrm>
                <a:off x="2745" y="3294"/>
                <a:ext cx="219" cy="1"/>
              </a:xfrm>
              <a:prstGeom prst="line">
                <a:avLst/>
              </a:prstGeom>
              <a:noFill/>
              <a:ln w="12700">
                <a:solidFill>
                  <a:srgbClr val="000000"/>
                </a:solidFill>
                <a:round/>
                <a:headEnd/>
                <a:tailEnd type="triangle" w="med" len="med"/>
              </a:ln>
            </p:spPr>
            <p:txBody>
              <a:bodyPr/>
              <a:lstStyle/>
              <a:p>
                <a:endParaRPr lang="zh-CN" altLang="en-US"/>
              </a:p>
            </p:txBody>
          </p:sp>
          <p:sp>
            <p:nvSpPr>
              <p:cNvPr id="134267" name="Line 99"/>
              <p:cNvSpPr>
                <a:spLocks noChangeShapeType="1"/>
              </p:cNvSpPr>
              <p:nvPr/>
            </p:nvSpPr>
            <p:spPr bwMode="auto">
              <a:xfrm>
                <a:off x="2663" y="2215"/>
                <a:ext cx="1" cy="895"/>
              </a:xfrm>
              <a:prstGeom prst="line">
                <a:avLst/>
              </a:prstGeom>
              <a:noFill/>
              <a:ln w="12700">
                <a:solidFill>
                  <a:srgbClr val="FF3300"/>
                </a:solidFill>
                <a:round/>
                <a:headEnd/>
                <a:tailEnd/>
              </a:ln>
            </p:spPr>
            <p:txBody>
              <a:bodyPr/>
              <a:lstStyle/>
              <a:p>
                <a:endParaRPr lang="zh-CN" altLang="en-US"/>
              </a:p>
            </p:txBody>
          </p:sp>
          <p:sp>
            <p:nvSpPr>
              <p:cNvPr id="134268" name="Freeform 100"/>
              <p:cNvSpPr>
                <a:spLocks noChangeArrowheads="1"/>
              </p:cNvSpPr>
              <p:nvPr/>
            </p:nvSpPr>
            <p:spPr bwMode="auto">
              <a:xfrm>
                <a:off x="2620" y="3099"/>
                <a:ext cx="83" cy="126"/>
              </a:xfrm>
              <a:custGeom>
                <a:avLst/>
                <a:gdLst>
                  <a:gd name="T0" fmla="*/ 0 w 83"/>
                  <a:gd name="T1" fmla="*/ 0 h 126"/>
                  <a:gd name="T2" fmla="*/ 43 w 83"/>
                  <a:gd name="T3" fmla="*/ 126 h 126"/>
                  <a:gd name="T4" fmla="*/ 83 w 83"/>
                  <a:gd name="T5" fmla="*/ 0 h 126"/>
                  <a:gd name="T6" fmla="*/ 0 w 83"/>
                  <a:gd name="T7" fmla="*/ 0 h 126"/>
                  <a:gd name="T8" fmla="*/ 0 60000 65536"/>
                  <a:gd name="T9" fmla="*/ 0 60000 65536"/>
                  <a:gd name="T10" fmla="*/ 0 60000 65536"/>
                  <a:gd name="T11" fmla="*/ 0 60000 65536"/>
                  <a:gd name="T12" fmla="*/ 0 w 83"/>
                  <a:gd name="T13" fmla="*/ 0 h 126"/>
                  <a:gd name="T14" fmla="*/ 83 w 83"/>
                  <a:gd name="T15" fmla="*/ 126 h 126"/>
                </a:gdLst>
                <a:ahLst/>
                <a:cxnLst>
                  <a:cxn ang="T8">
                    <a:pos x="T0" y="T1"/>
                  </a:cxn>
                  <a:cxn ang="T9">
                    <a:pos x="T2" y="T3"/>
                  </a:cxn>
                  <a:cxn ang="T10">
                    <a:pos x="T4" y="T5"/>
                  </a:cxn>
                  <a:cxn ang="T11">
                    <a:pos x="T6" y="T7"/>
                  </a:cxn>
                </a:cxnLst>
                <a:rect l="T12" t="T13" r="T14" b="T15"/>
                <a:pathLst>
                  <a:path w="83" h="126">
                    <a:moveTo>
                      <a:pt x="0" y="0"/>
                    </a:moveTo>
                    <a:lnTo>
                      <a:pt x="43" y="126"/>
                    </a:lnTo>
                    <a:lnTo>
                      <a:pt x="83" y="0"/>
                    </a:lnTo>
                    <a:lnTo>
                      <a:pt x="0" y="0"/>
                    </a:lnTo>
                    <a:close/>
                  </a:path>
                </a:pathLst>
              </a:custGeom>
              <a:solidFill>
                <a:srgbClr val="FF3300"/>
              </a:solidFill>
              <a:ln w="19050">
                <a:solidFill>
                  <a:srgbClr val="FF3300"/>
                </a:solidFill>
                <a:round/>
                <a:headEnd/>
                <a:tailEnd/>
              </a:ln>
            </p:spPr>
            <p:txBody>
              <a:bodyPr/>
              <a:lstStyle/>
              <a:p>
                <a:endParaRPr lang="zh-CN" altLang="en-US"/>
              </a:p>
            </p:txBody>
          </p:sp>
          <p:sp>
            <p:nvSpPr>
              <p:cNvPr id="134269" name="Freeform 101"/>
              <p:cNvSpPr>
                <a:spLocks noChangeArrowheads="1"/>
              </p:cNvSpPr>
              <p:nvPr/>
            </p:nvSpPr>
            <p:spPr bwMode="auto">
              <a:xfrm>
                <a:off x="2663" y="2164"/>
                <a:ext cx="98" cy="78"/>
              </a:xfrm>
              <a:custGeom>
                <a:avLst/>
                <a:gdLst>
                  <a:gd name="T0" fmla="*/ 0 w 98"/>
                  <a:gd name="T1" fmla="*/ 51 h 78"/>
                  <a:gd name="T2" fmla="*/ 24 w 98"/>
                  <a:gd name="T3" fmla="*/ 0 h 78"/>
                  <a:gd name="T4" fmla="*/ 48 w 98"/>
                  <a:gd name="T5" fmla="*/ 78 h 78"/>
                  <a:gd name="T6" fmla="*/ 74 w 98"/>
                  <a:gd name="T7" fmla="*/ 0 h 78"/>
                  <a:gd name="T8" fmla="*/ 98 w 98"/>
                  <a:gd name="T9" fmla="*/ 78 h 78"/>
                  <a:gd name="T10" fmla="*/ 0 60000 65536"/>
                  <a:gd name="T11" fmla="*/ 0 60000 65536"/>
                  <a:gd name="T12" fmla="*/ 0 60000 65536"/>
                  <a:gd name="T13" fmla="*/ 0 60000 65536"/>
                  <a:gd name="T14" fmla="*/ 0 60000 65536"/>
                  <a:gd name="T15" fmla="*/ 0 w 98"/>
                  <a:gd name="T16" fmla="*/ 0 h 78"/>
                  <a:gd name="T17" fmla="*/ 98 w 98"/>
                  <a:gd name="T18" fmla="*/ 78 h 78"/>
                </a:gdLst>
                <a:ahLst/>
                <a:cxnLst>
                  <a:cxn ang="T10">
                    <a:pos x="T0" y="T1"/>
                  </a:cxn>
                  <a:cxn ang="T11">
                    <a:pos x="T2" y="T3"/>
                  </a:cxn>
                  <a:cxn ang="T12">
                    <a:pos x="T4" y="T5"/>
                  </a:cxn>
                  <a:cxn ang="T13">
                    <a:pos x="T6" y="T7"/>
                  </a:cxn>
                  <a:cxn ang="T14">
                    <a:pos x="T8" y="T9"/>
                  </a:cxn>
                </a:cxnLst>
                <a:rect l="T15" t="T16" r="T17" b="T18"/>
                <a:pathLst>
                  <a:path w="98" h="78">
                    <a:moveTo>
                      <a:pt x="0" y="51"/>
                    </a:moveTo>
                    <a:lnTo>
                      <a:pt x="24" y="0"/>
                    </a:lnTo>
                    <a:lnTo>
                      <a:pt x="48" y="78"/>
                    </a:lnTo>
                    <a:lnTo>
                      <a:pt x="74" y="0"/>
                    </a:lnTo>
                    <a:lnTo>
                      <a:pt x="98" y="78"/>
                    </a:lnTo>
                  </a:path>
                </a:pathLst>
              </a:custGeom>
              <a:noFill/>
              <a:ln w="19050">
                <a:solidFill>
                  <a:srgbClr val="FF3300"/>
                </a:solidFill>
                <a:round/>
                <a:headEnd/>
                <a:tailEnd/>
              </a:ln>
            </p:spPr>
            <p:txBody>
              <a:bodyPr/>
              <a:lstStyle/>
              <a:p>
                <a:endParaRPr lang="zh-CN" altLang="en-US"/>
              </a:p>
            </p:txBody>
          </p:sp>
          <p:sp>
            <p:nvSpPr>
              <p:cNvPr id="134270" name="Freeform 102"/>
              <p:cNvSpPr>
                <a:spLocks noChangeArrowheads="1"/>
              </p:cNvSpPr>
              <p:nvPr/>
            </p:nvSpPr>
            <p:spPr bwMode="auto">
              <a:xfrm>
                <a:off x="2511" y="1390"/>
                <a:ext cx="804" cy="825"/>
              </a:xfrm>
              <a:custGeom>
                <a:avLst/>
                <a:gdLst>
                  <a:gd name="T0" fmla="*/ 804 w 804"/>
                  <a:gd name="T1" fmla="*/ 825 h 825"/>
                  <a:gd name="T2" fmla="*/ 51 w 804"/>
                  <a:gd name="T3" fmla="*/ 825 h 825"/>
                  <a:gd name="T4" fmla="*/ 0 w 804"/>
                  <a:gd name="T5" fmla="*/ 825 h 825"/>
                  <a:gd name="T6" fmla="*/ 0 w 804"/>
                  <a:gd name="T7" fmla="*/ 0 h 825"/>
                  <a:gd name="T8" fmla="*/ 0 60000 65536"/>
                  <a:gd name="T9" fmla="*/ 0 60000 65536"/>
                  <a:gd name="T10" fmla="*/ 0 60000 65536"/>
                  <a:gd name="T11" fmla="*/ 0 60000 65536"/>
                  <a:gd name="T12" fmla="*/ 0 w 804"/>
                  <a:gd name="T13" fmla="*/ 0 h 825"/>
                  <a:gd name="T14" fmla="*/ 804 w 804"/>
                  <a:gd name="T15" fmla="*/ 825 h 825"/>
                </a:gdLst>
                <a:ahLst/>
                <a:cxnLst>
                  <a:cxn ang="T8">
                    <a:pos x="T0" y="T1"/>
                  </a:cxn>
                  <a:cxn ang="T9">
                    <a:pos x="T2" y="T3"/>
                  </a:cxn>
                  <a:cxn ang="T10">
                    <a:pos x="T4" y="T5"/>
                  </a:cxn>
                  <a:cxn ang="T11">
                    <a:pos x="T6" y="T7"/>
                  </a:cxn>
                </a:cxnLst>
                <a:rect l="T12" t="T13" r="T14" b="T15"/>
                <a:pathLst>
                  <a:path w="804" h="825">
                    <a:moveTo>
                      <a:pt x="804" y="825"/>
                    </a:moveTo>
                    <a:lnTo>
                      <a:pt x="51" y="825"/>
                    </a:lnTo>
                    <a:lnTo>
                      <a:pt x="0" y="825"/>
                    </a:lnTo>
                    <a:lnTo>
                      <a:pt x="0" y="0"/>
                    </a:lnTo>
                  </a:path>
                </a:pathLst>
              </a:custGeom>
              <a:noFill/>
              <a:ln w="19050">
                <a:solidFill>
                  <a:srgbClr val="000000"/>
                </a:solidFill>
                <a:round/>
                <a:headEnd/>
                <a:tailEnd/>
              </a:ln>
            </p:spPr>
            <p:txBody>
              <a:bodyPr/>
              <a:lstStyle/>
              <a:p>
                <a:endParaRPr lang="zh-CN" altLang="en-US"/>
              </a:p>
            </p:txBody>
          </p:sp>
          <p:sp>
            <p:nvSpPr>
              <p:cNvPr id="134271" name="Freeform 103"/>
              <p:cNvSpPr>
                <a:spLocks noChangeArrowheads="1"/>
              </p:cNvSpPr>
              <p:nvPr/>
            </p:nvSpPr>
            <p:spPr bwMode="auto">
              <a:xfrm>
                <a:off x="2479" y="1326"/>
                <a:ext cx="64" cy="64"/>
              </a:xfrm>
              <a:custGeom>
                <a:avLst/>
                <a:gdLst>
                  <a:gd name="T0" fmla="*/ 32 w 64"/>
                  <a:gd name="T1" fmla="*/ 64 h 64"/>
                  <a:gd name="T2" fmla="*/ 48 w 64"/>
                  <a:gd name="T3" fmla="*/ 58 h 64"/>
                  <a:gd name="T4" fmla="*/ 59 w 64"/>
                  <a:gd name="T5" fmla="*/ 48 h 64"/>
                  <a:gd name="T6" fmla="*/ 64 w 64"/>
                  <a:gd name="T7" fmla="*/ 32 h 64"/>
                  <a:gd name="T8" fmla="*/ 59 w 64"/>
                  <a:gd name="T9" fmla="*/ 16 h 64"/>
                  <a:gd name="T10" fmla="*/ 48 w 64"/>
                  <a:gd name="T11" fmla="*/ 5 h 64"/>
                  <a:gd name="T12" fmla="*/ 32 w 64"/>
                  <a:gd name="T13" fmla="*/ 0 h 64"/>
                  <a:gd name="T14" fmla="*/ 16 w 64"/>
                  <a:gd name="T15" fmla="*/ 5 h 64"/>
                  <a:gd name="T16" fmla="*/ 6 w 64"/>
                  <a:gd name="T17" fmla="*/ 16 h 64"/>
                  <a:gd name="T18" fmla="*/ 0 w 64"/>
                  <a:gd name="T19" fmla="*/ 32 h 64"/>
                  <a:gd name="T20" fmla="*/ 6 w 64"/>
                  <a:gd name="T21" fmla="*/ 48 h 64"/>
                  <a:gd name="T22" fmla="*/ 16 w 64"/>
                  <a:gd name="T23" fmla="*/ 58 h 64"/>
                  <a:gd name="T24" fmla="*/ 32 w 64"/>
                  <a:gd name="T25" fmla="*/ 64 h 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64"/>
                  <a:gd name="T41" fmla="*/ 64 w 64"/>
                  <a:gd name="T42" fmla="*/ 64 h 6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64">
                    <a:moveTo>
                      <a:pt x="32" y="64"/>
                    </a:moveTo>
                    <a:lnTo>
                      <a:pt x="48" y="58"/>
                    </a:lnTo>
                    <a:lnTo>
                      <a:pt x="59" y="48"/>
                    </a:lnTo>
                    <a:lnTo>
                      <a:pt x="64" y="32"/>
                    </a:lnTo>
                    <a:lnTo>
                      <a:pt x="59" y="16"/>
                    </a:lnTo>
                    <a:lnTo>
                      <a:pt x="48" y="5"/>
                    </a:lnTo>
                    <a:lnTo>
                      <a:pt x="32" y="0"/>
                    </a:lnTo>
                    <a:lnTo>
                      <a:pt x="16" y="5"/>
                    </a:lnTo>
                    <a:lnTo>
                      <a:pt x="6" y="16"/>
                    </a:lnTo>
                    <a:lnTo>
                      <a:pt x="0" y="32"/>
                    </a:lnTo>
                    <a:lnTo>
                      <a:pt x="6" y="48"/>
                    </a:lnTo>
                    <a:lnTo>
                      <a:pt x="16" y="58"/>
                    </a:lnTo>
                    <a:lnTo>
                      <a:pt x="32" y="64"/>
                    </a:lnTo>
                  </a:path>
                </a:pathLst>
              </a:custGeom>
              <a:noFill/>
              <a:ln w="19050">
                <a:solidFill>
                  <a:srgbClr val="000000"/>
                </a:solidFill>
                <a:round/>
                <a:headEnd/>
                <a:tailEnd/>
              </a:ln>
            </p:spPr>
            <p:txBody>
              <a:bodyPr/>
              <a:lstStyle/>
              <a:p>
                <a:endParaRPr lang="zh-CN" altLang="en-US"/>
              </a:p>
            </p:txBody>
          </p:sp>
          <p:sp>
            <p:nvSpPr>
              <p:cNvPr id="134272" name="Line 104"/>
              <p:cNvSpPr>
                <a:spLocks noChangeShapeType="1"/>
              </p:cNvSpPr>
              <p:nvPr/>
            </p:nvSpPr>
            <p:spPr bwMode="auto">
              <a:xfrm flipH="1">
                <a:off x="2663" y="2872"/>
                <a:ext cx="652" cy="1"/>
              </a:xfrm>
              <a:prstGeom prst="line">
                <a:avLst/>
              </a:prstGeom>
              <a:noFill/>
              <a:ln w="19050">
                <a:solidFill>
                  <a:srgbClr val="000000"/>
                </a:solidFill>
                <a:round/>
                <a:headEnd/>
                <a:tailEnd/>
              </a:ln>
            </p:spPr>
            <p:txBody>
              <a:bodyPr/>
              <a:lstStyle/>
              <a:p>
                <a:endParaRPr lang="zh-CN" altLang="en-US"/>
              </a:p>
            </p:txBody>
          </p:sp>
          <p:sp>
            <p:nvSpPr>
              <p:cNvPr id="134273" name="Line 105"/>
              <p:cNvSpPr>
                <a:spLocks noChangeShapeType="1"/>
              </p:cNvSpPr>
              <p:nvPr/>
            </p:nvSpPr>
            <p:spPr bwMode="auto">
              <a:xfrm flipV="1">
                <a:off x="3315" y="2821"/>
                <a:ext cx="1" cy="51"/>
              </a:xfrm>
              <a:prstGeom prst="line">
                <a:avLst/>
              </a:prstGeom>
              <a:noFill/>
              <a:ln w="19050">
                <a:solidFill>
                  <a:srgbClr val="000000"/>
                </a:solidFill>
                <a:round/>
                <a:headEnd/>
                <a:tailEnd/>
              </a:ln>
            </p:spPr>
            <p:txBody>
              <a:bodyPr/>
              <a:lstStyle/>
              <a:p>
                <a:endParaRPr lang="zh-CN" altLang="en-US"/>
              </a:p>
            </p:txBody>
          </p:sp>
          <p:sp>
            <p:nvSpPr>
              <p:cNvPr id="134274" name="Freeform 106"/>
              <p:cNvSpPr>
                <a:spLocks noChangeArrowheads="1"/>
              </p:cNvSpPr>
              <p:nvPr/>
            </p:nvSpPr>
            <p:spPr bwMode="auto">
              <a:xfrm>
                <a:off x="2511" y="1561"/>
                <a:ext cx="804" cy="50"/>
              </a:xfrm>
              <a:custGeom>
                <a:avLst/>
                <a:gdLst>
                  <a:gd name="T0" fmla="*/ 804 w 804"/>
                  <a:gd name="T1" fmla="*/ 50 h 50"/>
                  <a:gd name="T2" fmla="*/ 804 w 804"/>
                  <a:gd name="T3" fmla="*/ 0 h 50"/>
                  <a:gd name="T4" fmla="*/ 0 w 804"/>
                  <a:gd name="T5" fmla="*/ 0 h 50"/>
                  <a:gd name="T6" fmla="*/ 0 60000 65536"/>
                  <a:gd name="T7" fmla="*/ 0 60000 65536"/>
                  <a:gd name="T8" fmla="*/ 0 60000 65536"/>
                  <a:gd name="T9" fmla="*/ 0 w 804"/>
                  <a:gd name="T10" fmla="*/ 0 h 50"/>
                  <a:gd name="T11" fmla="*/ 804 w 804"/>
                  <a:gd name="T12" fmla="*/ 50 h 50"/>
                </a:gdLst>
                <a:ahLst/>
                <a:cxnLst>
                  <a:cxn ang="T6">
                    <a:pos x="T0" y="T1"/>
                  </a:cxn>
                  <a:cxn ang="T7">
                    <a:pos x="T2" y="T3"/>
                  </a:cxn>
                  <a:cxn ang="T8">
                    <a:pos x="T4" y="T5"/>
                  </a:cxn>
                </a:cxnLst>
                <a:rect l="T9" t="T10" r="T11" b="T12"/>
                <a:pathLst>
                  <a:path w="804" h="50">
                    <a:moveTo>
                      <a:pt x="804" y="50"/>
                    </a:moveTo>
                    <a:lnTo>
                      <a:pt x="804" y="0"/>
                    </a:lnTo>
                    <a:lnTo>
                      <a:pt x="0" y="0"/>
                    </a:lnTo>
                  </a:path>
                </a:pathLst>
              </a:custGeom>
              <a:noFill/>
              <a:ln w="19050">
                <a:solidFill>
                  <a:srgbClr val="000000"/>
                </a:solidFill>
                <a:round/>
                <a:headEnd/>
                <a:tailEnd/>
              </a:ln>
            </p:spPr>
            <p:txBody>
              <a:bodyPr/>
              <a:lstStyle/>
              <a:p>
                <a:endParaRPr lang="zh-CN" altLang="en-US"/>
              </a:p>
            </p:txBody>
          </p:sp>
          <p:sp>
            <p:nvSpPr>
              <p:cNvPr id="134275" name="Line 107"/>
              <p:cNvSpPr>
                <a:spLocks noChangeShapeType="1"/>
              </p:cNvSpPr>
              <p:nvPr/>
            </p:nvSpPr>
            <p:spPr bwMode="auto">
              <a:xfrm flipH="1">
                <a:off x="4471" y="1705"/>
                <a:ext cx="102" cy="184"/>
              </a:xfrm>
              <a:prstGeom prst="line">
                <a:avLst/>
              </a:prstGeom>
              <a:noFill/>
              <a:ln w="19050">
                <a:solidFill>
                  <a:srgbClr val="000000"/>
                </a:solidFill>
                <a:round/>
                <a:headEnd/>
                <a:tailEnd/>
              </a:ln>
            </p:spPr>
            <p:txBody>
              <a:bodyPr/>
              <a:lstStyle/>
              <a:p>
                <a:endParaRPr lang="zh-CN" altLang="en-US"/>
              </a:p>
            </p:txBody>
          </p:sp>
          <p:sp>
            <p:nvSpPr>
              <p:cNvPr id="134276" name="Line 108"/>
              <p:cNvSpPr>
                <a:spLocks noChangeShapeType="1"/>
              </p:cNvSpPr>
              <p:nvPr/>
            </p:nvSpPr>
            <p:spPr bwMode="auto">
              <a:xfrm>
                <a:off x="4573" y="1609"/>
                <a:ext cx="1" cy="403"/>
              </a:xfrm>
              <a:prstGeom prst="line">
                <a:avLst/>
              </a:prstGeom>
              <a:noFill/>
              <a:ln w="19050">
                <a:solidFill>
                  <a:srgbClr val="000000"/>
                </a:solidFill>
                <a:round/>
                <a:headEnd/>
                <a:tailEnd/>
              </a:ln>
            </p:spPr>
            <p:txBody>
              <a:bodyPr/>
              <a:lstStyle/>
              <a:p>
                <a:endParaRPr lang="zh-CN" altLang="en-US"/>
              </a:p>
            </p:txBody>
          </p:sp>
          <p:sp>
            <p:nvSpPr>
              <p:cNvPr id="134277" name="Line 109"/>
              <p:cNvSpPr>
                <a:spLocks noChangeShapeType="1"/>
              </p:cNvSpPr>
              <p:nvPr/>
            </p:nvSpPr>
            <p:spPr bwMode="auto">
              <a:xfrm>
                <a:off x="4573" y="1705"/>
                <a:ext cx="95" cy="184"/>
              </a:xfrm>
              <a:prstGeom prst="line">
                <a:avLst/>
              </a:prstGeom>
              <a:noFill/>
              <a:ln w="19050">
                <a:solidFill>
                  <a:srgbClr val="000000"/>
                </a:solidFill>
                <a:round/>
                <a:headEnd/>
                <a:tailEnd/>
              </a:ln>
            </p:spPr>
            <p:txBody>
              <a:bodyPr/>
              <a:lstStyle/>
              <a:p>
                <a:endParaRPr lang="zh-CN" altLang="en-US"/>
              </a:p>
            </p:txBody>
          </p:sp>
          <p:sp>
            <p:nvSpPr>
              <p:cNvPr id="134278" name="Line 110"/>
              <p:cNvSpPr>
                <a:spLocks noChangeShapeType="1"/>
              </p:cNvSpPr>
              <p:nvPr/>
            </p:nvSpPr>
            <p:spPr bwMode="auto">
              <a:xfrm>
                <a:off x="4471" y="1889"/>
                <a:ext cx="197" cy="1"/>
              </a:xfrm>
              <a:prstGeom prst="line">
                <a:avLst/>
              </a:prstGeom>
              <a:noFill/>
              <a:ln w="19050">
                <a:solidFill>
                  <a:srgbClr val="000000"/>
                </a:solidFill>
                <a:round/>
                <a:headEnd/>
                <a:tailEnd/>
              </a:ln>
            </p:spPr>
            <p:txBody>
              <a:bodyPr/>
              <a:lstStyle/>
              <a:p>
                <a:endParaRPr lang="zh-CN" altLang="en-US"/>
              </a:p>
            </p:txBody>
          </p:sp>
          <p:sp>
            <p:nvSpPr>
              <p:cNvPr id="134279" name="Line 111"/>
              <p:cNvSpPr>
                <a:spLocks noChangeShapeType="1"/>
              </p:cNvSpPr>
              <p:nvPr/>
            </p:nvSpPr>
            <p:spPr bwMode="auto">
              <a:xfrm>
                <a:off x="4471" y="1705"/>
                <a:ext cx="203" cy="1"/>
              </a:xfrm>
              <a:prstGeom prst="line">
                <a:avLst/>
              </a:prstGeom>
              <a:noFill/>
              <a:ln w="19050">
                <a:solidFill>
                  <a:srgbClr val="000000"/>
                </a:solidFill>
                <a:round/>
                <a:headEnd/>
                <a:tailEnd/>
              </a:ln>
            </p:spPr>
            <p:txBody>
              <a:bodyPr/>
              <a:lstStyle/>
              <a:p>
                <a:endParaRPr lang="zh-CN" altLang="en-US"/>
              </a:p>
            </p:txBody>
          </p:sp>
          <p:sp>
            <p:nvSpPr>
              <p:cNvPr id="134280" name="Line 112"/>
              <p:cNvSpPr>
                <a:spLocks noChangeShapeType="1"/>
              </p:cNvSpPr>
              <p:nvPr/>
            </p:nvSpPr>
            <p:spPr bwMode="auto">
              <a:xfrm flipV="1">
                <a:off x="4980" y="1742"/>
                <a:ext cx="1" cy="107"/>
              </a:xfrm>
              <a:prstGeom prst="line">
                <a:avLst/>
              </a:prstGeom>
              <a:noFill/>
              <a:ln w="19050">
                <a:solidFill>
                  <a:srgbClr val="000000"/>
                </a:solidFill>
                <a:round/>
                <a:headEnd/>
                <a:tailEnd/>
              </a:ln>
            </p:spPr>
            <p:txBody>
              <a:bodyPr/>
              <a:lstStyle/>
              <a:p>
                <a:endParaRPr lang="zh-CN" altLang="en-US"/>
              </a:p>
            </p:txBody>
          </p:sp>
          <p:sp>
            <p:nvSpPr>
              <p:cNvPr id="134281" name="Line 113"/>
              <p:cNvSpPr>
                <a:spLocks noChangeShapeType="1"/>
              </p:cNvSpPr>
              <p:nvPr/>
            </p:nvSpPr>
            <p:spPr bwMode="auto">
              <a:xfrm flipV="1">
                <a:off x="4918" y="1683"/>
                <a:ext cx="1" cy="238"/>
              </a:xfrm>
              <a:prstGeom prst="line">
                <a:avLst/>
              </a:prstGeom>
              <a:noFill/>
              <a:ln w="19050">
                <a:solidFill>
                  <a:srgbClr val="000000"/>
                </a:solidFill>
                <a:round/>
                <a:headEnd/>
                <a:tailEnd/>
              </a:ln>
            </p:spPr>
            <p:txBody>
              <a:bodyPr/>
              <a:lstStyle/>
              <a:p>
                <a:endParaRPr lang="zh-CN" altLang="en-US"/>
              </a:p>
            </p:txBody>
          </p:sp>
          <p:sp>
            <p:nvSpPr>
              <p:cNvPr id="134282" name="Line 114"/>
              <p:cNvSpPr>
                <a:spLocks noChangeShapeType="1"/>
              </p:cNvSpPr>
              <p:nvPr/>
            </p:nvSpPr>
            <p:spPr bwMode="auto">
              <a:xfrm flipH="1" flipV="1">
                <a:off x="4772" y="1670"/>
                <a:ext cx="146" cy="99"/>
              </a:xfrm>
              <a:prstGeom prst="line">
                <a:avLst/>
              </a:prstGeom>
              <a:noFill/>
              <a:ln w="19050">
                <a:solidFill>
                  <a:srgbClr val="000000"/>
                </a:solidFill>
                <a:round/>
                <a:headEnd/>
                <a:tailEnd/>
              </a:ln>
            </p:spPr>
            <p:txBody>
              <a:bodyPr/>
              <a:lstStyle/>
              <a:p>
                <a:endParaRPr lang="zh-CN" altLang="en-US"/>
              </a:p>
            </p:txBody>
          </p:sp>
          <p:sp>
            <p:nvSpPr>
              <p:cNvPr id="134283" name="Line 115"/>
              <p:cNvSpPr>
                <a:spLocks noChangeShapeType="1"/>
              </p:cNvSpPr>
              <p:nvPr/>
            </p:nvSpPr>
            <p:spPr bwMode="auto">
              <a:xfrm>
                <a:off x="4772" y="1609"/>
                <a:ext cx="1" cy="61"/>
              </a:xfrm>
              <a:prstGeom prst="line">
                <a:avLst/>
              </a:prstGeom>
              <a:noFill/>
              <a:ln w="19050">
                <a:solidFill>
                  <a:srgbClr val="000000"/>
                </a:solidFill>
                <a:round/>
                <a:headEnd/>
                <a:tailEnd/>
              </a:ln>
            </p:spPr>
            <p:txBody>
              <a:bodyPr/>
              <a:lstStyle/>
              <a:p>
                <a:endParaRPr lang="zh-CN" altLang="en-US"/>
              </a:p>
            </p:txBody>
          </p:sp>
          <p:sp>
            <p:nvSpPr>
              <p:cNvPr id="134284" name="Line 116"/>
              <p:cNvSpPr>
                <a:spLocks noChangeShapeType="1"/>
              </p:cNvSpPr>
              <p:nvPr/>
            </p:nvSpPr>
            <p:spPr bwMode="auto">
              <a:xfrm flipH="1">
                <a:off x="4868" y="1836"/>
                <a:ext cx="50" cy="34"/>
              </a:xfrm>
              <a:prstGeom prst="line">
                <a:avLst/>
              </a:prstGeom>
              <a:noFill/>
              <a:ln w="19050">
                <a:solidFill>
                  <a:srgbClr val="000000"/>
                </a:solidFill>
                <a:round/>
                <a:headEnd/>
                <a:tailEnd/>
              </a:ln>
            </p:spPr>
            <p:txBody>
              <a:bodyPr/>
              <a:lstStyle/>
              <a:p>
                <a:endParaRPr lang="zh-CN" altLang="en-US"/>
              </a:p>
            </p:txBody>
          </p:sp>
          <p:sp>
            <p:nvSpPr>
              <p:cNvPr id="134285" name="Freeform 117"/>
              <p:cNvSpPr>
                <a:spLocks noChangeArrowheads="1"/>
              </p:cNvSpPr>
              <p:nvPr/>
            </p:nvSpPr>
            <p:spPr bwMode="auto">
              <a:xfrm>
                <a:off x="4772" y="1830"/>
                <a:ext cx="128" cy="107"/>
              </a:xfrm>
              <a:custGeom>
                <a:avLst/>
                <a:gdLst>
                  <a:gd name="T0" fmla="*/ 80 w 128"/>
                  <a:gd name="T1" fmla="*/ 0 h 107"/>
                  <a:gd name="T2" fmla="*/ 0 w 128"/>
                  <a:gd name="T3" fmla="*/ 107 h 107"/>
                  <a:gd name="T4" fmla="*/ 128 w 128"/>
                  <a:gd name="T5" fmla="*/ 70 h 107"/>
                  <a:gd name="T6" fmla="*/ 80 w 128"/>
                  <a:gd name="T7" fmla="*/ 0 h 107"/>
                  <a:gd name="T8" fmla="*/ 0 60000 65536"/>
                  <a:gd name="T9" fmla="*/ 0 60000 65536"/>
                  <a:gd name="T10" fmla="*/ 0 60000 65536"/>
                  <a:gd name="T11" fmla="*/ 0 60000 65536"/>
                  <a:gd name="T12" fmla="*/ 0 w 128"/>
                  <a:gd name="T13" fmla="*/ 0 h 107"/>
                  <a:gd name="T14" fmla="*/ 128 w 128"/>
                  <a:gd name="T15" fmla="*/ 107 h 107"/>
                </a:gdLst>
                <a:ahLst/>
                <a:cxnLst>
                  <a:cxn ang="T8">
                    <a:pos x="T0" y="T1"/>
                  </a:cxn>
                  <a:cxn ang="T9">
                    <a:pos x="T2" y="T3"/>
                  </a:cxn>
                  <a:cxn ang="T10">
                    <a:pos x="T4" y="T5"/>
                  </a:cxn>
                  <a:cxn ang="T11">
                    <a:pos x="T6" y="T7"/>
                  </a:cxn>
                </a:cxnLst>
                <a:rect l="T12" t="T13" r="T14" b="T15"/>
                <a:pathLst>
                  <a:path w="128" h="107">
                    <a:moveTo>
                      <a:pt x="80" y="0"/>
                    </a:moveTo>
                    <a:lnTo>
                      <a:pt x="0" y="107"/>
                    </a:lnTo>
                    <a:lnTo>
                      <a:pt x="128" y="70"/>
                    </a:lnTo>
                    <a:lnTo>
                      <a:pt x="80" y="0"/>
                    </a:lnTo>
                    <a:close/>
                  </a:path>
                </a:pathLst>
              </a:custGeom>
              <a:solidFill>
                <a:srgbClr val="000000"/>
              </a:solidFill>
              <a:ln w="19050">
                <a:solidFill>
                  <a:srgbClr val="000000"/>
                </a:solidFill>
                <a:round/>
                <a:headEnd/>
                <a:tailEnd/>
              </a:ln>
            </p:spPr>
            <p:txBody>
              <a:bodyPr/>
              <a:lstStyle/>
              <a:p>
                <a:endParaRPr lang="zh-CN" altLang="en-US"/>
              </a:p>
            </p:txBody>
          </p:sp>
          <p:sp>
            <p:nvSpPr>
              <p:cNvPr id="134286" name="Line 118"/>
              <p:cNvSpPr>
                <a:spLocks noChangeShapeType="1"/>
              </p:cNvSpPr>
              <p:nvPr/>
            </p:nvSpPr>
            <p:spPr bwMode="auto">
              <a:xfrm flipV="1">
                <a:off x="4996" y="1795"/>
                <a:ext cx="199" cy="1"/>
              </a:xfrm>
              <a:prstGeom prst="line">
                <a:avLst/>
              </a:prstGeom>
              <a:noFill/>
              <a:ln w="12700">
                <a:solidFill>
                  <a:srgbClr val="00FF00"/>
                </a:solidFill>
                <a:round/>
                <a:headEnd/>
                <a:tailEnd/>
              </a:ln>
            </p:spPr>
            <p:txBody>
              <a:bodyPr/>
              <a:lstStyle/>
              <a:p>
                <a:endParaRPr lang="zh-CN" altLang="en-US"/>
              </a:p>
            </p:txBody>
          </p:sp>
          <p:sp>
            <p:nvSpPr>
              <p:cNvPr id="134287" name="Line 119"/>
              <p:cNvSpPr>
                <a:spLocks noChangeShapeType="1"/>
              </p:cNvSpPr>
              <p:nvPr/>
            </p:nvSpPr>
            <p:spPr bwMode="auto">
              <a:xfrm flipH="1">
                <a:off x="4471" y="2511"/>
                <a:ext cx="102" cy="185"/>
              </a:xfrm>
              <a:prstGeom prst="line">
                <a:avLst/>
              </a:prstGeom>
              <a:noFill/>
              <a:ln w="19050">
                <a:solidFill>
                  <a:srgbClr val="000000"/>
                </a:solidFill>
                <a:round/>
                <a:headEnd/>
                <a:tailEnd/>
              </a:ln>
            </p:spPr>
            <p:txBody>
              <a:bodyPr/>
              <a:lstStyle/>
              <a:p>
                <a:endParaRPr lang="zh-CN" altLang="en-US"/>
              </a:p>
            </p:txBody>
          </p:sp>
          <p:sp>
            <p:nvSpPr>
              <p:cNvPr id="134288" name="Line 120"/>
              <p:cNvSpPr>
                <a:spLocks noChangeShapeType="1"/>
              </p:cNvSpPr>
              <p:nvPr/>
            </p:nvSpPr>
            <p:spPr bwMode="auto">
              <a:xfrm>
                <a:off x="4573" y="2415"/>
                <a:ext cx="1" cy="404"/>
              </a:xfrm>
              <a:prstGeom prst="line">
                <a:avLst/>
              </a:prstGeom>
              <a:noFill/>
              <a:ln w="19050">
                <a:solidFill>
                  <a:srgbClr val="000000"/>
                </a:solidFill>
                <a:round/>
                <a:headEnd/>
                <a:tailEnd/>
              </a:ln>
            </p:spPr>
            <p:txBody>
              <a:bodyPr/>
              <a:lstStyle/>
              <a:p>
                <a:endParaRPr lang="zh-CN" altLang="en-US"/>
              </a:p>
            </p:txBody>
          </p:sp>
          <p:sp>
            <p:nvSpPr>
              <p:cNvPr id="134289" name="Line 121"/>
              <p:cNvSpPr>
                <a:spLocks noChangeShapeType="1"/>
              </p:cNvSpPr>
              <p:nvPr/>
            </p:nvSpPr>
            <p:spPr bwMode="auto">
              <a:xfrm>
                <a:off x="4573" y="2511"/>
                <a:ext cx="95" cy="185"/>
              </a:xfrm>
              <a:prstGeom prst="line">
                <a:avLst/>
              </a:prstGeom>
              <a:noFill/>
              <a:ln w="19050">
                <a:solidFill>
                  <a:srgbClr val="000000"/>
                </a:solidFill>
                <a:round/>
                <a:headEnd/>
                <a:tailEnd/>
              </a:ln>
            </p:spPr>
            <p:txBody>
              <a:bodyPr/>
              <a:lstStyle/>
              <a:p>
                <a:endParaRPr lang="zh-CN" altLang="en-US"/>
              </a:p>
            </p:txBody>
          </p:sp>
          <p:sp>
            <p:nvSpPr>
              <p:cNvPr id="134290" name="Line 122"/>
              <p:cNvSpPr>
                <a:spLocks noChangeShapeType="1"/>
              </p:cNvSpPr>
              <p:nvPr/>
            </p:nvSpPr>
            <p:spPr bwMode="auto">
              <a:xfrm>
                <a:off x="4471" y="2696"/>
                <a:ext cx="197" cy="1"/>
              </a:xfrm>
              <a:prstGeom prst="line">
                <a:avLst/>
              </a:prstGeom>
              <a:noFill/>
              <a:ln w="19050">
                <a:solidFill>
                  <a:srgbClr val="000000"/>
                </a:solidFill>
                <a:round/>
                <a:headEnd/>
                <a:tailEnd/>
              </a:ln>
            </p:spPr>
            <p:txBody>
              <a:bodyPr/>
              <a:lstStyle/>
              <a:p>
                <a:endParaRPr lang="zh-CN" altLang="en-US"/>
              </a:p>
            </p:txBody>
          </p:sp>
          <p:sp>
            <p:nvSpPr>
              <p:cNvPr id="134291" name="Line 123"/>
              <p:cNvSpPr>
                <a:spLocks noChangeShapeType="1"/>
              </p:cNvSpPr>
              <p:nvPr/>
            </p:nvSpPr>
            <p:spPr bwMode="auto">
              <a:xfrm>
                <a:off x="4471" y="2511"/>
                <a:ext cx="203" cy="1"/>
              </a:xfrm>
              <a:prstGeom prst="line">
                <a:avLst/>
              </a:prstGeom>
              <a:noFill/>
              <a:ln w="19050">
                <a:solidFill>
                  <a:srgbClr val="000000"/>
                </a:solidFill>
                <a:round/>
                <a:headEnd/>
                <a:tailEnd/>
              </a:ln>
            </p:spPr>
            <p:txBody>
              <a:bodyPr/>
              <a:lstStyle/>
              <a:p>
                <a:endParaRPr lang="zh-CN" altLang="en-US"/>
              </a:p>
            </p:txBody>
          </p:sp>
          <p:sp>
            <p:nvSpPr>
              <p:cNvPr id="134292" name="Line 124"/>
              <p:cNvSpPr>
                <a:spLocks noChangeShapeType="1"/>
              </p:cNvSpPr>
              <p:nvPr/>
            </p:nvSpPr>
            <p:spPr bwMode="auto">
              <a:xfrm flipV="1">
                <a:off x="4980" y="2549"/>
                <a:ext cx="1" cy="107"/>
              </a:xfrm>
              <a:prstGeom prst="line">
                <a:avLst/>
              </a:prstGeom>
              <a:noFill/>
              <a:ln w="19050">
                <a:solidFill>
                  <a:srgbClr val="000000"/>
                </a:solidFill>
                <a:round/>
                <a:headEnd/>
                <a:tailEnd/>
              </a:ln>
            </p:spPr>
            <p:txBody>
              <a:bodyPr/>
              <a:lstStyle/>
              <a:p>
                <a:endParaRPr lang="zh-CN" altLang="en-US"/>
              </a:p>
            </p:txBody>
          </p:sp>
          <p:sp>
            <p:nvSpPr>
              <p:cNvPr id="134293" name="Line 125"/>
              <p:cNvSpPr>
                <a:spLocks noChangeShapeType="1"/>
              </p:cNvSpPr>
              <p:nvPr/>
            </p:nvSpPr>
            <p:spPr bwMode="auto">
              <a:xfrm flipV="1">
                <a:off x="4918" y="2493"/>
                <a:ext cx="1" cy="235"/>
              </a:xfrm>
              <a:prstGeom prst="line">
                <a:avLst/>
              </a:prstGeom>
              <a:noFill/>
              <a:ln w="19050">
                <a:solidFill>
                  <a:srgbClr val="000000"/>
                </a:solidFill>
                <a:round/>
                <a:headEnd/>
                <a:tailEnd/>
              </a:ln>
            </p:spPr>
            <p:txBody>
              <a:bodyPr/>
              <a:lstStyle/>
              <a:p>
                <a:endParaRPr lang="zh-CN" altLang="en-US"/>
              </a:p>
            </p:txBody>
          </p:sp>
          <p:sp>
            <p:nvSpPr>
              <p:cNvPr id="134294" name="Line 126"/>
              <p:cNvSpPr>
                <a:spLocks noChangeShapeType="1"/>
              </p:cNvSpPr>
              <p:nvPr/>
            </p:nvSpPr>
            <p:spPr bwMode="auto">
              <a:xfrm flipH="1" flipV="1">
                <a:off x="4772" y="2479"/>
                <a:ext cx="146" cy="97"/>
              </a:xfrm>
              <a:prstGeom prst="line">
                <a:avLst/>
              </a:prstGeom>
              <a:noFill/>
              <a:ln w="19050">
                <a:solidFill>
                  <a:srgbClr val="000000"/>
                </a:solidFill>
                <a:round/>
                <a:headEnd/>
                <a:tailEnd/>
              </a:ln>
            </p:spPr>
            <p:txBody>
              <a:bodyPr/>
              <a:lstStyle/>
              <a:p>
                <a:endParaRPr lang="zh-CN" altLang="en-US"/>
              </a:p>
            </p:txBody>
          </p:sp>
          <p:sp>
            <p:nvSpPr>
              <p:cNvPr id="134295" name="Line 127"/>
              <p:cNvSpPr>
                <a:spLocks noChangeShapeType="1"/>
              </p:cNvSpPr>
              <p:nvPr/>
            </p:nvSpPr>
            <p:spPr bwMode="auto">
              <a:xfrm>
                <a:off x="4766" y="2735"/>
                <a:ext cx="1" cy="153"/>
              </a:xfrm>
              <a:prstGeom prst="line">
                <a:avLst/>
              </a:prstGeom>
              <a:noFill/>
              <a:ln w="19050">
                <a:solidFill>
                  <a:srgbClr val="000000"/>
                </a:solidFill>
                <a:round/>
                <a:headEnd/>
                <a:tailEnd/>
              </a:ln>
            </p:spPr>
            <p:txBody>
              <a:bodyPr/>
              <a:lstStyle/>
              <a:p>
                <a:endParaRPr lang="zh-CN" altLang="en-US"/>
              </a:p>
            </p:txBody>
          </p:sp>
          <p:sp>
            <p:nvSpPr>
              <p:cNvPr id="134296" name="Line 128"/>
              <p:cNvSpPr>
                <a:spLocks noChangeShapeType="1"/>
              </p:cNvSpPr>
              <p:nvPr/>
            </p:nvSpPr>
            <p:spPr bwMode="auto">
              <a:xfrm flipH="1">
                <a:off x="4868" y="2642"/>
                <a:ext cx="50" cy="38"/>
              </a:xfrm>
              <a:prstGeom prst="line">
                <a:avLst/>
              </a:prstGeom>
              <a:noFill/>
              <a:ln w="19050">
                <a:solidFill>
                  <a:srgbClr val="000000"/>
                </a:solidFill>
                <a:round/>
                <a:headEnd/>
                <a:tailEnd/>
              </a:ln>
            </p:spPr>
            <p:txBody>
              <a:bodyPr/>
              <a:lstStyle/>
              <a:p>
                <a:endParaRPr lang="zh-CN" altLang="en-US"/>
              </a:p>
            </p:txBody>
          </p:sp>
          <p:sp>
            <p:nvSpPr>
              <p:cNvPr id="134297" name="Freeform 129"/>
              <p:cNvSpPr>
                <a:spLocks noChangeArrowheads="1"/>
              </p:cNvSpPr>
              <p:nvPr/>
            </p:nvSpPr>
            <p:spPr bwMode="auto">
              <a:xfrm>
                <a:off x="4772" y="2640"/>
                <a:ext cx="128" cy="106"/>
              </a:xfrm>
              <a:custGeom>
                <a:avLst/>
                <a:gdLst>
                  <a:gd name="T0" fmla="*/ 80 w 128"/>
                  <a:gd name="T1" fmla="*/ 0 h 106"/>
                  <a:gd name="T2" fmla="*/ 0 w 128"/>
                  <a:gd name="T3" fmla="*/ 106 h 106"/>
                  <a:gd name="T4" fmla="*/ 128 w 128"/>
                  <a:gd name="T5" fmla="*/ 66 h 106"/>
                  <a:gd name="T6" fmla="*/ 80 w 128"/>
                  <a:gd name="T7" fmla="*/ 0 h 106"/>
                  <a:gd name="T8" fmla="*/ 0 60000 65536"/>
                  <a:gd name="T9" fmla="*/ 0 60000 65536"/>
                  <a:gd name="T10" fmla="*/ 0 60000 65536"/>
                  <a:gd name="T11" fmla="*/ 0 60000 65536"/>
                  <a:gd name="T12" fmla="*/ 0 w 128"/>
                  <a:gd name="T13" fmla="*/ 0 h 106"/>
                  <a:gd name="T14" fmla="*/ 128 w 128"/>
                  <a:gd name="T15" fmla="*/ 106 h 106"/>
                </a:gdLst>
                <a:ahLst/>
                <a:cxnLst>
                  <a:cxn ang="T8">
                    <a:pos x="T0" y="T1"/>
                  </a:cxn>
                  <a:cxn ang="T9">
                    <a:pos x="T2" y="T3"/>
                  </a:cxn>
                  <a:cxn ang="T10">
                    <a:pos x="T4" y="T5"/>
                  </a:cxn>
                  <a:cxn ang="T11">
                    <a:pos x="T6" y="T7"/>
                  </a:cxn>
                </a:cxnLst>
                <a:rect l="T12" t="T13" r="T14" b="T15"/>
                <a:pathLst>
                  <a:path w="128" h="106">
                    <a:moveTo>
                      <a:pt x="80" y="0"/>
                    </a:moveTo>
                    <a:lnTo>
                      <a:pt x="0" y="106"/>
                    </a:lnTo>
                    <a:lnTo>
                      <a:pt x="128" y="66"/>
                    </a:lnTo>
                    <a:lnTo>
                      <a:pt x="80" y="0"/>
                    </a:lnTo>
                    <a:close/>
                  </a:path>
                </a:pathLst>
              </a:custGeom>
              <a:solidFill>
                <a:srgbClr val="000000"/>
              </a:solidFill>
              <a:ln w="19050">
                <a:solidFill>
                  <a:srgbClr val="000000"/>
                </a:solidFill>
                <a:round/>
                <a:headEnd/>
                <a:tailEnd/>
              </a:ln>
            </p:spPr>
            <p:txBody>
              <a:bodyPr/>
              <a:lstStyle/>
              <a:p>
                <a:endParaRPr lang="zh-CN" altLang="en-US"/>
              </a:p>
            </p:txBody>
          </p:sp>
          <p:sp>
            <p:nvSpPr>
              <p:cNvPr id="134298" name="Line 130"/>
              <p:cNvSpPr>
                <a:spLocks noChangeShapeType="1"/>
              </p:cNvSpPr>
              <p:nvPr/>
            </p:nvSpPr>
            <p:spPr bwMode="auto">
              <a:xfrm>
                <a:off x="4985" y="2599"/>
                <a:ext cx="85" cy="1"/>
              </a:xfrm>
              <a:prstGeom prst="line">
                <a:avLst/>
              </a:prstGeom>
              <a:noFill/>
              <a:ln w="12700">
                <a:solidFill>
                  <a:srgbClr val="00FF00"/>
                </a:solidFill>
                <a:round/>
                <a:headEnd/>
                <a:tailEnd/>
              </a:ln>
            </p:spPr>
            <p:txBody>
              <a:bodyPr/>
              <a:lstStyle/>
              <a:p>
                <a:endParaRPr lang="zh-CN" altLang="en-US"/>
              </a:p>
            </p:txBody>
          </p:sp>
          <p:sp>
            <p:nvSpPr>
              <p:cNvPr id="134299" name="Line 131"/>
              <p:cNvSpPr>
                <a:spLocks noChangeShapeType="1"/>
              </p:cNvSpPr>
              <p:nvPr/>
            </p:nvSpPr>
            <p:spPr bwMode="auto">
              <a:xfrm flipV="1">
                <a:off x="4573" y="1558"/>
                <a:ext cx="1" cy="51"/>
              </a:xfrm>
              <a:prstGeom prst="line">
                <a:avLst/>
              </a:prstGeom>
              <a:noFill/>
              <a:ln w="19050">
                <a:solidFill>
                  <a:srgbClr val="000000"/>
                </a:solidFill>
                <a:round/>
                <a:headEnd/>
                <a:tailEnd/>
              </a:ln>
            </p:spPr>
            <p:txBody>
              <a:bodyPr/>
              <a:lstStyle/>
              <a:p>
                <a:endParaRPr lang="zh-CN" altLang="en-US"/>
              </a:p>
            </p:txBody>
          </p:sp>
          <p:sp>
            <p:nvSpPr>
              <p:cNvPr id="134300" name="Line 132"/>
              <p:cNvSpPr>
                <a:spLocks noChangeShapeType="1"/>
              </p:cNvSpPr>
              <p:nvPr/>
            </p:nvSpPr>
            <p:spPr bwMode="auto">
              <a:xfrm>
                <a:off x="4573" y="2819"/>
                <a:ext cx="1" cy="50"/>
              </a:xfrm>
              <a:prstGeom prst="line">
                <a:avLst/>
              </a:prstGeom>
              <a:noFill/>
              <a:ln w="19050">
                <a:solidFill>
                  <a:srgbClr val="000000"/>
                </a:solidFill>
                <a:round/>
                <a:headEnd/>
                <a:tailEnd/>
              </a:ln>
            </p:spPr>
            <p:txBody>
              <a:bodyPr/>
              <a:lstStyle/>
              <a:p>
                <a:endParaRPr lang="zh-CN" altLang="en-US"/>
              </a:p>
            </p:txBody>
          </p:sp>
          <p:sp>
            <p:nvSpPr>
              <p:cNvPr id="134301" name="Rectangle 133"/>
              <p:cNvSpPr>
                <a:spLocks noChangeArrowheads="1"/>
              </p:cNvSpPr>
              <p:nvPr/>
            </p:nvSpPr>
            <p:spPr bwMode="auto">
              <a:xfrm>
                <a:off x="4421" y="3024"/>
                <a:ext cx="300" cy="505"/>
              </a:xfrm>
              <a:prstGeom prst="rect">
                <a:avLst/>
              </a:prstGeom>
              <a:noFill/>
              <a:ln w="19050">
                <a:solidFill>
                  <a:srgbClr val="000000"/>
                </a:solidFill>
                <a:miter lim="800000"/>
                <a:headEnd/>
                <a:tailEnd/>
              </a:ln>
            </p:spPr>
            <p:txBody>
              <a:bodyPr/>
              <a:lstStyle/>
              <a:p>
                <a:pPr algn="ctr"/>
                <a:endParaRPr lang="zh-CN" altLang="en-US"/>
              </a:p>
            </p:txBody>
          </p:sp>
          <p:sp>
            <p:nvSpPr>
              <p:cNvPr id="134302" name="Line 134"/>
              <p:cNvSpPr>
                <a:spLocks noChangeShapeType="1"/>
              </p:cNvSpPr>
              <p:nvPr/>
            </p:nvSpPr>
            <p:spPr bwMode="auto">
              <a:xfrm flipV="1">
                <a:off x="4421" y="3024"/>
                <a:ext cx="1" cy="505"/>
              </a:xfrm>
              <a:prstGeom prst="line">
                <a:avLst/>
              </a:prstGeom>
              <a:noFill/>
              <a:ln w="19050">
                <a:solidFill>
                  <a:srgbClr val="000000"/>
                </a:solidFill>
                <a:round/>
                <a:headEnd/>
                <a:tailEnd/>
              </a:ln>
            </p:spPr>
            <p:txBody>
              <a:bodyPr/>
              <a:lstStyle/>
              <a:p>
                <a:endParaRPr lang="zh-CN" altLang="en-US"/>
              </a:p>
            </p:txBody>
          </p:sp>
          <p:sp>
            <p:nvSpPr>
              <p:cNvPr id="134303" name="Line 135"/>
              <p:cNvSpPr>
                <a:spLocks noChangeShapeType="1"/>
              </p:cNvSpPr>
              <p:nvPr/>
            </p:nvSpPr>
            <p:spPr bwMode="auto">
              <a:xfrm>
                <a:off x="4421" y="3297"/>
                <a:ext cx="300" cy="1"/>
              </a:xfrm>
              <a:prstGeom prst="line">
                <a:avLst/>
              </a:prstGeom>
              <a:noFill/>
              <a:ln w="19050">
                <a:solidFill>
                  <a:srgbClr val="000000"/>
                </a:solidFill>
                <a:round/>
                <a:headEnd/>
                <a:tailEnd/>
              </a:ln>
            </p:spPr>
            <p:txBody>
              <a:bodyPr/>
              <a:lstStyle/>
              <a:p>
                <a:endParaRPr lang="zh-CN" altLang="en-US"/>
              </a:p>
            </p:txBody>
          </p:sp>
          <p:sp>
            <p:nvSpPr>
              <p:cNvPr id="134304" name="Line 136"/>
              <p:cNvSpPr>
                <a:spLocks noChangeShapeType="1"/>
              </p:cNvSpPr>
              <p:nvPr/>
            </p:nvSpPr>
            <p:spPr bwMode="auto">
              <a:xfrm>
                <a:off x="4573" y="3046"/>
                <a:ext cx="1" cy="462"/>
              </a:xfrm>
              <a:prstGeom prst="line">
                <a:avLst/>
              </a:prstGeom>
              <a:noFill/>
              <a:ln w="19050">
                <a:solidFill>
                  <a:srgbClr val="000000"/>
                </a:solidFill>
                <a:round/>
                <a:headEnd/>
                <a:tailEnd/>
              </a:ln>
            </p:spPr>
            <p:txBody>
              <a:bodyPr/>
              <a:lstStyle/>
              <a:p>
                <a:endParaRPr lang="zh-CN" altLang="en-US"/>
              </a:p>
            </p:txBody>
          </p:sp>
          <p:sp>
            <p:nvSpPr>
              <p:cNvPr id="134305" name="Freeform 137"/>
              <p:cNvSpPr>
                <a:spLocks noChangeArrowheads="1"/>
              </p:cNvSpPr>
              <p:nvPr/>
            </p:nvSpPr>
            <p:spPr bwMode="auto">
              <a:xfrm>
                <a:off x="4485" y="3128"/>
                <a:ext cx="202" cy="1"/>
              </a:xfrm>
              <a:custGeom>
                <a:avLst/>
                <a:gdLst>
                  <a:gd name="T0" fmla="*/ 0 w 202"/>
                  <a:gd name="T1" fmla="*/ 0 h 1"/>
                  <a:gd name="T2" fmla="*/ 173 w 202"/>
                  <a:gd name="T3" fmla="*/ 0 h 1"/>
                  <a:gd name="T4" fmla="*/ 202 w 202"/>
                  <a:gd name="T5" fmla="*/ 0 h 1"/>
                  <a:gd name="T6" fmla="*/ 0 60000 65536"/>
                  <a:gd name="T7" fmla="*/ 0 60000 65536"/>
                  <a:gd name="T8" fmla="*/ 0 60000 65536"/>
                  <a:gd name="T9" fmla="*/ 0 w 202"/>
                  <a:gd name="T10" fmla="*/ 0 h 1"/>
                  <a:gd name="T11" fmla="*/ 202 w 202"/>
                  <a:gd name="T12" fmla="*/ 1 h 1"/>
                </a:gdLst>
                <a:ahLst/>
                <a:cxnLst>
                  <a:cxn ang="T6">
                    <a:pos x="T0" y="T1"/>
                  </a:cxn>
                  <a:cxn ang="T7">
                    <a:pos x="T2" y="T3"/>
                  </a:cxn>
                  <a:cxn ang="T8">
                    <a:pos x="T4" y="T5"/>
                  </a:cxn>
                </a:cxnLst>
                <a:rect l="T9" t="T10" r="T11" b="T12"/>
                <a:pathLst>
                  <a:path w="202" h="1">
                    <a:moveTo>
                      <a:pt x="0" y="0"/>
                    </a:moveTo>
                    <a:lnTo>
                      <a:pt x="173" y="0"/>
                    </a:lnTo>
                    <a:lnTo>
                      <a:pt x="202" y="0"/>
                    </a:lnTo>
                  </a:path>
                </a:pathLst>
              </a:custGeom>
              <a:noFill/>
              <a:ln w="19050">
                <a:solidFill>
                  <a:srgbClr val="000000"/>
                </a:solidFill>
                <a:round/>
                <a:headEnd/>
                <a:tailEnd/>
              </a:ln>
            </p:spPr>
            <p:txBody>
              <a:bodyPr/>
              <a:lstStyle/>
              <a:p>
                <a:endParaRPr lang="zh-CN" altLang="en-US"/>
              </a:p>
            </p:txBody>
          </p:sp>
          <p:sp>
            <p:nvSpPr>
              <p:cNvPr id="134306" name="Freeform 138"/>
              <p:cNvSpPr>
                <a:spLocks noChangeArrowheads="1"/>
              </p:cNvSpPr>
              <p:nvPr/>
            </p:nvSpPr>
            <p:spPr bwMode="auto">
              <a:xfrm>
                <a:off x="4450" y="3128"/>
                <a:ext cx="208" cy="337"/>
              </a:xfrm>
              <a:custGeom>
                <a:avLst/>
                <a:gdLst>
                  <a:gd name="T0" fmla="*/ 208 w 208"/>
                  <a:gd name="T1" fmla="*/ 0 h 337"/>
                  <a:gd name="T2" fmla="*/ 208 w 208"/>
                  <a:gd name="T3" fmla="*/ 337 h 337"/>
                  <a:gd name="T4" fmla="*/ 0 w 208"/>
                  <a:gd name="T5" fmla="*/ 337 h 337"/>
                  <a:gd name="T6" fmla="*/ 0 60000 65536"/>
                  <a:gd name="T7" fmla="*/ 0 60000 65536"/>
                  <a:gd name="T8" fmla="*/ 0 60000 65536"/>
                  <a:gd name="T9" fmla="*/ 0 w 208"/>
                  <a:gd name="T10" fmla="*/ 0 h 337"/>
                  <a:gd name="T11" fmla="*/ 208 w 208"/>
                  <a:gd name="T12" fmla="*/ 337 h 337"/>
                </a:gdLst>
                <a:ahLst/>
                <a:cxnLst>
                  <a:cxn ang="T6">
                    <a:pos x="T0" y="T1"/>
                  </a:cxn>
                  <a:cxn ang="T7">
                    <a:pos x="T2" y="T3"/>
                  </a:cxn>
                  <a:cxn ang="T8">
                    <a:pos x="T4" y="T5"/>
                  </a:cxn>
                </a:cxnLst>
                <a:rect l="T9" t="T10" r="T11" b="T12"/>
                <a:pathLst>
                  <a:path w="208" h="337">
                    <a:moveTo>
                      <a:pt x="208" y="0"/>
                    </a:moveTo>
                    <a:lnTo>
                      <a:pt x="208" y="337"/>
                    </a:lnTo>
                    <a:lnTo>
                      <a:pt x="0" y="337"/>
                    </a:lnTo>
                  </a:path>
                </a:pathLst>
              </a:custGeom>
              <a:noFill/>
              <a:ln w="19050">
                <a:solidFill>
                  <a:srgbClr val="000000"/>
                </a:solidFill>
                <a:round/>
                <a:headEnd/>
                <a:tailEnd/>
              </a:ln>
            </p:spPr>
            <p:txBody>
              <a:bodyPr/>
              <a:lstStyle/>
              <a:p>
                <a:endParaRPr lang="zh-CN" altLang="en-US"/>
              </a:p>
            </p:txBody>
          </p:sp>
          <p:sp>
            <p:nvSpPr>
              <p:cNvPr id="134307" name="Line 139"/>
              <p:cNvSpPr>
                <a:spLocks noChangeShapeType="1"/>
              </p:cNvSpPr>
              <p:nvPr/>
            </p:nvSpPr>
            <p:spPr bwMode="auto">
              <a:xfrm flipV="1">
                <a:off x="4485" y="3128"/>
                <a:ext cx="1" cy="337"/>
              </a:xfrm>
              <a:prstGeom prst="line">
                <a:avLst/>
              </a:prstGeom>
              <a:noFill/>
              <a:ln w="19050">
                <a:solidFill>
                  <a:srgbClr val="000000"/>
                </a:solidFill>
                <a:round/>
                <a:headEnd/>
                <a:tailEnd/>
              </a:ln>
            </p:spPr>
            <p:txBody>
              <a:bodyPr/>
              <a:lstStyle/>
              <a:p>
                <a:endParaRPr lang="zh-CN" altLang="en-US"/>
              </a:p>
            </p:txBody>
          </p:sp>
          <p:sp>
            <p:nvSpPr>
              <p:cNvPr id="134308" name="Line 140"/>
              <p:cNvSpPr>
                <a:spLocks noChangeShapeType="1"/>
              </p:cNvSpPr>
              <p:nvPr/>
            </p:nvSpPr>
            <p:spPr bwMode="auto">
              <a:xfrm flipV="1">
                <a:off x="4658" y="3358"/>
                <a:ext cx="1" cy="107"/>
              </a:xfrm>
              <a:prstGeom prst="line">
                <a:avLst/>
              </a:prstGeom>
              <a:noFill/>
              <a:ln w="17463">
                <a:solidFill>
                  <a:srgbClr val="000000"/>
                </a:solidFill>
                <a:round/>
                <a:headEnd/>
                <a:tailEnd/>
              </a:ln>
            </p:spPr>
            <p:txBody>
              <a:bodyPr/>
              <a:lstStyle/>
              <a:p>
                <a:endParaRPr lang="zh-CN" altLang="en-US"/>
              </a:p>
            </p:txBody>
          </p:sp>
          <p:sp>
            <p:nvSpPr>
              <p:cNvPr id="134309" name="Freeform 141"/>
              <p:cNvSpPr>
                <a:spLocks noChangeArrowheads="1"/>
              </p:cNvSpPr>
              <p:nvPr/>
            </p:nvSpPr>
            <p:spPr bwMode="auto">
              <a:xfrm>
                <a:off x="4615" y="3243"/>
                <a:ext cx="85" cy="126"/>
              </a:xfrm>
              <a:custGeom>
                <a:avLst/>
                <a:gdLst>
                  <a:gd name="T0" fmla="*/ 0 w 85"/>
                  <a:gd name="T1" fmla="*/ 126 h 126"/>
                  <a:gd name="T2" fmla="*/ 43 w 85"/>
                  <a:gd name="T3" fmla="*/ 0 h 126"/>
                  <a:gd name="T4" fmla="*/ 85 w 85"/>
                  <a:gd name="T5" fmla="*/ 126 h 126"/>
                  <a:gd name="T6" fmla="*/ 0 w 85"/>
                  <a:gd name="T7" fmla="*/ 126 h 126"/>
                  <a:gd name="T8" fmla="*/ 0 60000 65536"/>
                  <a:gd name="T9" fmla="*/ 0 60000 65536"/>
                  <a:gd name="T10" fmla="*/ 0 60000 65536"/>
                  <a:gd name="T11" fmla="*/ 0 60000 65536"/>
                  <a:gd name="T12" fmla="*/ 0 w 85"/>
                  <a:gd name="T13" fmla="*/ 0 h 126"/>
                  <a:gd name="T14" fmla="*/ 85 w 85"/>
                  <a:gd name="T15" fmla="*/ 126 h 126"/>
                </a:gdLst>
                <a:ahLst/>
                <a:cxnLst>
                  <a:cxn ang="T8">
                    <a:pos x="T0" y="T1"/>
                  </a:cxn>
                  <a:cxn ang="T9">
                    <a:pos x="T2" y="T3"/>
                  </a:cxn>
                  <a:cxn ang="T10">
                    <a:pos x="T4" y="T5"/>
                  </a:cxn>
                  <a:cxn ang="T11">
                    <a:pos x="T6" y="T7"/>
                  </a:cxn>
                </a:cxnLst>
                <a:rect l="T12" t="T13" r="T14" b="T15"/>
                <a:pathLst>
                  <a:path w="85" h="126">
                    <a:moveTo>
                      <a:pt x="0" y="126"/>
                    </a:moveTo>
                    <a:lnTo>
                      <a:pt x="43" y="0"/>
                    </a:lnTo>
                    <a:lnTo>
                      <a:pt x="85" y="126"/>
                    </a:lnTo>
                    <a:lnTo>
                      <a:pt x="0" y="126"/>
                    </a:lnTo>
                    <a:close/>
                  </a:path>
                </a:pathLst>
              </a:custGeom>
              <a:solidFill>
                <a:srgbClr val="000000"/>
              </a:solidFill>
              <a:ln w="9525">
                <a:noFill/>
                <a:round/>
                <a:headEnd/>
                <a:tailEnd/>
              </a:ln>
            </p:spPr>
            <p:txBody>
              <a:bodyPr/>
              <a:lstStyle/>
              <a:p>
                <a:endParaRPr lang="zh-CN" altLang="en-US"/>
              </a:p>
            </p:txBody>
          </p:sp>
          <p:sp>
            <p:nvSpPr>
              <p:cNvPr id="134310" name="Line 142"/>
              <p:cNvSpPr>
                <a:spLocks noChangeShapeType="1"/>
              </p:cNvSpPr>
              <p:nvPr/>
            </p:nvSpPr>
            <p:spPr bwMode="auto">
              <a:xfrm>
                <a:off x="4485" y="3128"/>
                <a:ext cx="1" cy="105"/>
              </a:xfrm>
              <a:prstGeom prst="line">
                <a:avLst/>
              </a:prstGeom>
              <a:noFill/>
              <a:ln w="17463">
                <a:solidFill>
                  <a:srgbClr val="000000"/>
                </a:solidFill>
                <a:round/>
                <a:headEnd/>
                <a:tailEnd/>
              </a:ln>
            </p:spPr>
            <p:txBody>
              <a:bodyPr/>
              <a:lstStyle/>
              <a:p>
                <a:endParaRPr lang="zh-CN" altLang="en-US"/>
              </a:p>
            </p:txBody>
          </p:sp>
          <p:sp>
            <p:nvSpPr>
              <p:cNvPr id="134311" name="Freeform 143"/>
              <p:cNvSpPr>
                <a:spLocks noChangeArrowheads="1"/>
              </p:cNvSpPr>
              <p:nvPr/>
            </p:nvSpPr>
            <p:spPr bwMode="auto">
              <a:xfrm>
                <a:off x="4445" y="3222"/>
                <a:ext cx="82" cy="125"/>
              </a:xfrm>
              <a:custGeom>
                <a:avLst/>
                <a:gdLst>
                  <a:gd name="T0" fmla="*/ 82 w 82"/>
                  <a:gd name="T1" fmla="*/ 0 h 125"/>
                  <a:gd name="T2" fmla="*/ 40 w 82"/>
                  <a:gd name="T3" fmla="*/ 125 h 125"/>
                  <a:gd name="T4" fmla="*/ 0 w 82"/>
                  <a:gd name="T5" fmla="*/ 0 h 125"/>
                  <a:gd name="T6" fmla="*/ 82 w 82"/>
                  <a:gd name="T7" fmla="*/ 0 h 125"/>
                  <a:gd name="T8" fmla="*/ 0 60000 65536"/>
                  <a:gd name="T9" fmla="*/ 0 60000 65536"/>
                  <a:gd name="T10" fmla="*/ 0 60000 65536"/>
                  <a:gd name="T11" fmla="*/ 0 60000 65536"/>
                  <a:gd name="T12" fmla="*/ 0 w 82"/>
                  <a:gd name="T13" fmla="*/ 0 h 125"/>
                  <a:gd name="T14" fmla="*/ 82 w 82"/>
                  <a:gd name="T15" fmla="*/ 125 h 125"/>
                </a:gdLst>
                <a:ahLst/>
                <a:cxnLst>
                  <a:cxn ang="T8">
                    <a:pos x="T0" y="T1"/>
                  </a:cxn>
                  <a:cxn ang="T9">
                    <a:pos x="T2" y="T3"/>
                  </a:cxn>
                  <a:cxn ang="T10">
                    <a:pos x="T4" y="T5"/>
                  </a:cxn>
                  <a:cxn ang="T11">
                    <a:pos x="T6" y="T7"/>
                  </a:cxn>
                </a:cxnLst>
                <a:rect l="T12" t="T13" r="T14" b="T15"/>
                <a:pathLst>
                  <a:path w="82" h="125">
                    <a:moveTo>
                      <a:pt x="82" y="0"/>
                    </a:moveTo>
                    <a:lnTo>
                      <a:pt x="40" y="125"/>
                    </a:lnTo>
                    <a:lnTo>
                      <a:pt x="0" y="0"/>
                    </a:lnTo>
                    <a:lnTo>
                      <a:pt x="82" y="0"/>
                    </a:lnTo>
                    <a:close/>
                  </a:path>
                </a:pathLst>
              </a:custGeom>
              <a:solidFill>
                <a:srgbClr val="000000"/>
              </a:solidFill>
              <a:ln w="9525">
                <a:noFill/>
                <a:round/>
                <a:headEnd/>
                <a:tailEnd/>
              </a:ln>
            </p:spPr>
            <p:txBody>
              <a:bodyPr/>
              <a:lstStyle/>
              <a:p>
                <a:endParaRPr lang="zh-CN" altLang="en-US"/>
              </a:p>
            </p:txBody>
          </p:sp>
          <p:sp>
            <p:nvSpPr>
              <p:cNvPr id="134312" name="Line 144"/>
              <p:cNvSpPr>
                <a:spLocks noChangeShapeType="1"/>
              </p:cNvSpPr>
              <p:nvPr/>
            </p:nvSpPr>
            <p:spPr bwMode="auto">
              <a:xfrm flipV="1">
                <a:off x="4120" y="3492"/>
                <a:ext cx="1" cy="179"/>
              </a:xfrm>
              <a:prstGeom prst="line">
                <a:avLst/>
              </a:prstGeom>
              <a:noFill/>
              <a:ln w="17463">
                <a:solidFill>
                  <a:srgbClr val="000000"/>
                </a:solidFill>
                <a:round/>
                <a:headEnd/>
                <a:tailEnd/>
              </a:ln>
            </p:spPr>
            <p:txBody>
              <a:bodyPr/>
              <a:lstStyle/>
              <a:p>
                <a:endParaRPr lang="zh-CN" altLang="en-US"/>
              </a:p>
            </p:txBody>
          </p:sp>
          <p:sp>
            <p:nvSpPr>
              <p:cNvPr id="134313" name="Freeform 145"/>
              <p:cNvSpPr>
                <a:spLocks noChangeArrowheads="1"/>
              </p:cNvSpPr>
              <p:nvPr/>
            </p:nvSpPr>
            <p:spPr bwMode="auto">
              <a:xfrm>
                <a:off x="4078" y="3377"/>
                <a:ext cx="82" cy="125"/>
              </a:xfrm>
              <a:custGeom>
                <a:avLst/>
                <a:gdLst>
                  <a:gd name="T0" fmla="*/ 0 w 82"/>
                  <a:gd name="T1" fmla="*/ 125 h 125"/>
                  <a:gd name="T2" fmla="*/ 42 w 82"/>
                  <a:gd name="T3" fmla="*/ 0 h 125"/>
                  <a:gd name="T4" fmla="*/ 82 w 82"/>
                  <a:gd name="T5" fmla="*/ 125 h 125"/>
                  <a:gd name="T6" fmla="*/ 0 w 82"/>
                  <a:gd name="T7" fmla="*/ 125 h 125"/>
                  <a:gd name="T8" fmla="*/ 0 60000 65536"/>
                  <a:gd name="T9" fmla="*/ 0 60000 65536"/>
                  <a:gd name="T10" fmla="*/ 0 60000 65536"/>
                  <a:gd name="T11" fmla="*/ 0 60000 65536"/>
                  <a:gd name="T12" fmla="*/ 0 w 82"/>
                  <a:gd name="T13" fmla="*/ 0 h 125"/>
                  <a:gd name="T14" fmla="*/ 82 w 82"/>
                  <a:gd name="T15" fmla="*/ 125 h 125"/>
                </a:gdLst>
                <a:ahLst/>
                <a:cxnLst>
                  <a:cxn ang="T8">
                    <a:pos x="T0" y="T1"/>
                  </a:cxn>
                  <a:cxn ang="T9">
                    <a:pos x="T2" y="T3"/>
                  </a:cxn>
                  <a:cxn ang="T10">
                    <a:pos x="T4" y="T5"/>
                  </a:cxn>
                  <a:cxn ang="T11">
                    <a:pos x="T6" y="T7"/>
                  </a:cxn>
                </a:cxnLst>
                <a:rect l="T12" t="T13" r="T14" b="T15"/>
                <a:pathLst>
                  <a:path w="82" h="125">
                    <a:moveTo>
                      <a:pt x="0" y="125"/>
                    </a:moveTo>
                    <a:lnTo>
                      <a:pt x="42" y="0"/>
                    </a:lnTo>
                    <a:lnTo>
                      <a:pt x="82" y="125"/>
                    </a:lnTo>
                    <a:lnTo>
                      <a:pt x="0" y="125"/>
                    </a:lnTo>
                    <a:close/>
                  </a:path>
                </a:pathLst>
              </a:custGeom>
              <a:solidFill>
                <a:srgbClr val="000000"/>
              </a:solidFill>
              <a:ln w="9525">
                <a:noFill/>
                <a:round/>
                <a:headEnd/>
                <a:tailEnd/>
              </a:ln>
            </p:spPr>
            <p:txBody>
              <a:bodyPr/>
              <a:lstStyle/>
              <a:p>
                <a:endParaRPr lang="zh-CN" altLang="en-US"/>
              </a:p>
            </p:txBody>
          </p:sp>
          <p:sp>
            <p:nvSpPr>
              <p:cNvPr id="134314" name="Line 146"/>
              <p:cNvSpPr>
                <a:spLocks noChangeShapeType="1"/>
              </p:cNvSpPr>
              <p:nvPr/>
            </p:nvSpPr>
            <p:spPr bwMode="auto">
              <a:xfrm>
                <a:off x="4195" y="3297"/>
                <a:ext cx="226" cy="1"/>
              </a:xfrm>
              <a:prstGeom prst="line">
                <a:avLst/>
              </a:prstGeom>
              <a:noFill/>
              <a:ln w="17463">
                <a:solidFill>
                  <a:srgbClr val="000000"/>
                </a:solidFill>
                <a:round/>
                <a:headEnd/>
                <a:tailEnd type="triangle" w="med" len="med"/>
              </a:ln>
            </p:spPr>
            <p:txBody>
              <a:bodyPr/>
              <a:lstStyle/>
              <a:p>
                <a:endParaRPr lang="zh-CN" altLang="en-US"/>
              </a:p>
            </p:txBody>
          </p:sp>
          <p:sp>
            <p:nvSpPr>
              <p:cNvPr id="134315" name="Line 147"/>
              <p:cNvSpPr>
                <a:spLocks noChangeShapeType="1"/>
              </p:cNvSpPr>
              <p:nvPr/>
            </p:nvSpPr>
            <p:spPr bwMode="auto">
              <a:xfrm>
                <a:off x="4124" y="2208"/>
                <a:ext cx="0" cy="912"/>
              </a:xfrm>
              <a:prstGeom prst="line">
                <a:avLst/>
              </a:prstGeom>
              <a:noFill/>
              <a:ln w="17463">
                <a:solidFill>
                  <a:srgbClr val="FF3300"/>
                </a:solidFill>
                <a:round/>
                <a:headEnd/>
                <a:tailEnd/>
              </a:ln>
            </p:spPr>
            <p:txBody>
              <a:bodyPr/>
              <a:lstStyle/>
              <a:p>
                <a:endParaRPr lang="zh-CN" altLang="en-US"/>
              </a:p>
            </p:txBody>
          </p:sp>
          <p:sp>
            <p:nvSpPr>
              <p:cNvPr id="134316" name="Freeform 148"/>
              <p:cNvSpPr>
                <a:spLocks noChangeArrowheads="1"/>
              </p:cNvSpPr>
              <p:nvPr/>
            </p:nvSpPr>
            <p:spPr bwMode="auto">
              <a:xfrm>
                <a:off x="4078" y="3099"/>
                <a:ext cx="82" cy="126"/>
              </a:xfrm>
              <a:custGeom>
                <a:avLst/>
                <a:gdLst>
                  <a:gd name="T0" fmla="*/ 0 w 82"/>
                  <a:gd name="T1" fmla="*/ 0 h 126"/>
                  <a:gd name="T2" fmla="*/ 42 w 82"/>
                  <a:gd name="T3" fmla="*/ 126 h 126"/>
                  <a:gd name="T4" fmla="*/ 82 w 82"/>
                  <a:gd name="T5" fmla="*/ 0 h 126"/>
                  <a:gd name="T6" fmla="*/ 0 w 82"/>
                  <a:gd name="T7" fmla="*/ 0 h 126"/>
                  <a:gd name="T8" fmla="*/ 0 60000 65536"/>
                  <a:gd name="T9" fmla="*/ 0 60000 65536"/>
                  <a:gd name="T10" fmla="*/ 0 60000 65536"/>
                  <a:gd name="T11" fmla="*/ 0 60000 65536"/>
                  <a:gd name="T12" fmla="*/ 0 w 82"/>
                  <a:gd name="T13" fmla="*/ 0 h 126"/>
                  <a:gd name="T14" fmla="*/ 82 w 82"/>
                  <a:gd name="T15" fmla="*/ 126 h 126"/>
                </a:gdLst>
                <a:ahLst/>
                <a:cxnLst>
                  <a:cxn ang="T8">
                    <a:pos x="T0" y="T1"/>
                  </a:cxn>
                  <a:cxn ang="T9">
                    <a:pos x="T2" y="T3"/>
                  </a:cxn>
                  <a:cxn ang="T10">
                    <a:pos x="T4" y="T5"/>
                  </a:cxn>
                  <a:cxn ang="T11">
                    <a:pos x="T6" y="T7"/>
                  </a:cxn>
                </a:cxnLst>
                <a:rect l="T12" t="T13" r="T14" b="T15"/>
                <a:pathLst>
                  <a:path w="82" h="126">
                    <a:moveTo>
                      <a:pt x="0" y="0"/>
                    </a:moveTo>
                    <a:lnTo>
                      <a:pt x="42" y="126"/>
                    </a:lnTo>
                    <a:lnTo>
                      <a:pt x="82" y="0"/>
                    </a:lnTo>
                    <a:lnTo>
                      <a:pt x="0" y="0"/>
                    </a:lnTo>
                    <a:close/>
                  </a:path>
                </a:pathLst>
              </a:custGeom>
              <a:solidFill>
                <a:srgbClr val="FF3300"/>
              </a:solidFill>
              <a:ln w="9525">
                <a:solidFill>
                  <a:srgbClr val="FF3300"/>
                </a:solidFill>
                <a:round/>
                <a:headEnd/>
                <a:tailEnd/>
              </a:ln>
            </p:spPr>
            <p:txBody>
              <a:bodyPr/>
              <a:lstStyle/>
              <a:p>
                <a:endParaRPr lang="zh-CN" altLang="en-US"/>
              </a:p>
            </p:txBody>
          </p:sp>
          <p:sp>
            <p:nvSpPr>
              <p:cNvPr id="134317" name="Freeform 149"/>
              <p:cNvSpPr>
                <a:spLocks noChangeArrowheads="1"/>
              </p:cNvSpPr>
              <p:nvPr/>
            </p:nvSpPr>
            <p:spPr bwMode="auto">
              <a:xfrm>
                <a:off x="4120" y="2164"/>
                <a:ext cx="99" cy="78"/>
              </a:xfrm>
              <a:custGeom>
                <a:avLst/>
                <a:gdLst>
                  <a:gd name="T0" fmla="*/ 0 w 99"/>
                  <a:gd name="T1" fmla="*/ 51 h 78"/>
                  <a:gd name="T2" fmla="*/ 24 w 99"/>
                  <a:gd name="T3" fmla="*/ 0 h 78"/>
                  <a:gd name="T4" fmla="*/ 51 w 99"/>
                  <a:gd name="T5" fmla="*/ 78 h 78"/>
                  <a:gd name="T6" fmla="*/ 75 w 99"/>
                  <a:gd name="T7" fmla="*/ 0 h 78"/>
                  <a:gd name="T8" fmla="*/ 99 w 99"/>
                  <a:gd name="T9" fmla="*/ 78 h 78"/>
                  <a:gd name="T10" fmla="*/ 0 60000 65536"/>
                  <a:gd name="T11" fmla="*/ 0 60000 65536"/>
                  <a:gd name="T12" fmla="*/ 0 60000 65536"/>
                  <a:gd name="T13" fmla="*/ 0 60000 65536"/>
                  <a:gd name="T14" fmla="*/ 0 60000 65536"/>
                  <a:gd name="T15" fmla="*/ 0 w 99"/>
                  <a:gd name="T16" fmla="*/ 0 h 78"/>
                  <a:gd name="T17" fmla="*/ 99 w 99"/>
                  <a:gd name="T18" fmla="*/ 78 h 78"/>
                </a:gdLst>
                <a:ahLst/>
                <a:cxnLst>
                  <a:cxn ang="T10">
                    <a:pos x="T0" y="T1"/>
                  </a:cxn>
                  <a:cxn ang="T11">
                    <a:pos x="T2" y="T3"/>
                  </a:cxn>
                  <a:cxn ang="T12">
                    <a:pos x="T4" y="T5"/>
                  </a:cxn>
                  <a:cxn ang="T13">
                    <a:pos x="T6" y="T7"/>
                  </a:cxn>
                  <a:cxn ang="T14">
                    <a:pos x="T8" y="T9"/>
                  </a:cxn>
                </a:cxnLst>
                <a:rect l="T15" t="T16" r="T17" b="T18"/>
                <a:pathLst>
                  <a:path w="99" h="78">
                    <a:moveTo>
                      <a:pt x="0" y="51"/>
                    </a:moveTo>
                    <a:lnTo>
                      <a:pt x="24" y="0"/>
                    </a:lnTo>
                    <a:lnTo>
                      <a:pt x="51" y="78"/>
                    </a:lnTo>
                    <a:lnTo>
                      <a:pt x="75" y="0"/>
                    </a:lnTo>
                    <a:lnTo>
                      <a:pt x="99" y="78"/>
                    </a:lnTo>
                  </a:path>
                </a:pathLst>
              </a:custGeom>
              <a:noFill/>
              <a:ln w="19050">
                <a:solidFill>
                  <a:srgbClr val="FF3300"/>
                </a:solidFill>
                <a:round/>
                <a:headEnd/>
                <a:tailEnd/>
              </a:ln>
            </p:spPr>
            <p:txBody>
              <a:bodyPr/>
              <a:lstStyle/>
              <a:p>
                <a:endParaRPr lang="zh-CN" altLang="en-US"/>
              </a:p>
            </p:txBody>
          </p:sp>
          <p:sp>
            <p:nvSpPr>
              <p:cNvPr id="134318" name="Freeform 150"/>
              <p:cNvSpPr>
                <a:spLocks noChangeArrowheads="1"/>
              </p:cNvSpPr>
              <p:nvPr/>
            </p:nvSpPr>
            <p:spPr bwMode="auto">
              <a:xfrm>
                <a:off x="3969" y="1390"/>
                <a:ext cx="803" cy="825"/>
              </a:xfrm>
              <a:custGeom>
                <a:avLst/>
                <a:gdLst>
                  <a:gd name="T0" fmla="*/ 803 w 803"/>
                  <a:gd name="T1" fmla="*/ 825 h 825"/>
                  <a:gd name="T2" fmla="*/ 50 w 803"/>
                  <a:gd name="T3" fmla="*/ 825 h 825"/>
                  <a:gd name="T4" fmla="*/ 0 w 803"/>
                  <a:gd name="T5" fmla="*/ 825 h 825"/>
                  <a:gd name="T6" fmla="*/ 0 w 803"/>
                  <a:gd name="T7" fmla="*/ 0 h 825"/>
                  <a:gd name="T8" fmla="*/ 0 60000 65536"/>
                  <a:gd name="T9" fmla="*/ 0 60000 65536"/>
                  <a:gd name="T10" fmla="*/ 0 60000 65536"/>
                  <a:gd name="T11" fmla="*/ 0 60000 65536"/>
                  <a:gd name="T12" fmla="*/ 0 w 803"/>
                  <a:gd name="T13" fmla="*/ 0 h 825"/>
                  <a:gd name="T14" fmla="*/ 803 w 803"/>
                  <a:gd name="T15" fmla="*/ 825 h 825"/>
                </a:gdLst>
                <a:ahLst/>
                <a:cxnLst>
                  <a:cxn ang="T8">
                    <a:pos x="T0" y="T1"/>
                  </a:cxn>
                  <a:cxn ang="T9">
                    <a:pos x="T2" y="T3"/>
                  </a:cxn>
                  <a:cxn ang="T10">
                    <a:pos x="T4" y="T5"/>
                  </a:cxn>
                  <a:cxn ang="T11">
                    <a:pos x="T6" y="T7"/>
                  </a:cxn>
                </a:cxnLst>
                <a:rect l="T12" t="T13" r="T14" b="T15"/>
                <a:pathLst>
                  <a:path w="803" h="825">
                    <a:moveTo>
                      <a:pt x="803" y="825"/>
                    </a:moveTo>
                    <a:lnTo>
                      <a:pt x="50" y="825"/>
                    </a:lnTo>
                    <a:lnTo>
                      <a:pt x="0" y="825"/>
                    </a:lnTo>
                    <a:lnTo>
                      <a:pt x="0" y="0"/>
                    </a:lnTo>
                  </a:path>
                </a:pathLst>
              </a:custGeom>
              <a:noFill/>
              <a:ln w="19050">
                <a:solidFill>
                  <a:srgbClr val="000000"/>
                </a:solidFill>
                <a:round/>
                <a:headEnd/>
                <a:tailEnd/>
              </a:ln>
            </p:spPr>
            <p:txBody>
              <a:bodyPr/>
              <a:lstStyle/>
              <a:p>
                <a:endParaRPr lang="zh-CN" altLang="en-US"/>
              </a:p>
            </p:txBody>
          </p:sp>
          <p:sp>
            <p:nvSpPr>
              <p:cNvPr id="134319" name="Freeform 151"/>
              <p:cNvSpPr>
                <a:spLocks noChangeArrowheads="1"/>
              </p:cNvSpPr>
              <p:nvPr/>
            </p:nvSpPr>
            <p:spPr bwMode="auto">
              <a:xfrm>
                <a:off x="3937" y="1326"/>
                <a:ext cx="64" cy="64"/>
              </a:xfrm>
              <a:custGeom>
                <a:avLst/>
                <a:gdLst>
                  <a:gd name="T0" fmla="*/ 32 w 64"/>
                  <a:gd name="T1" fmla="*/ 64 h 64"/>
                  <a:gd name="T2" fmla="*/ 48 w 64"/>
                  <a:gd name="T3" fmla="*/ 58 h 64"/>
                  <a:gd name="T4" fmla="*/ 58 w 64"/>
                  <a:gd name="T5" fmla="*/ 48 h 64"/>
                  <a:gd name="T6" fmla="*/ 64 w 64"/>
                  <a:gd name="T7" fmla="*/ 32 h 64"/>
                  <a:gd name="T8" fmla="*/ 58 w 64"/>
                  <a:gd name="T9" fmla="*/ 16 h 64"/>
                  <a:gd name="T10" fmla="*/ 48 w 64"/>
                  <a:gd name="T11" fmla="*/ 5 h 64"/>
                  <a:gd name="T12" fmla="*/ 32 w 64"/>
                  <a:gd name="T13" fmla="*/ 0 h 64"/>
                  <a:gd name="T14" fmla="*/ 16 w 64"/>
                  <a:gd name="T15" fmla="*/ 5 h 64"/>
                  <a:gd name="T16" fmla="*/ 5 w 64"/>
                  <a:gd name="T17" fmla="*/ 16 h 64"/>
                  <a:gd name="T18" fmla="*/ 0 w 64"/>
                  <a:gd name="T19" fmla="*/ 32 h 64"/>
                  <a:gd name="T20" fmla="*/ 5 w 64"/>
                  <a:gd name="T21" fmla="*/ 48 h 64"/>
                  <a:gd name="T22" fmla="*/ 16 w 64"/>
                  <a:gd name="T23" fmla="*/ 58 h 64"/>
                  <a:gd name="T24" fmla="*/ 32 w 64"/>
                  <a:gd name="T25" fmla="*/ 64 h 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64"/>
                  <a:gd name="T41" fmla="*/ 64 w 64"/>
                  <a:gd name="T42" fmla="*/ 64 h 6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64">
                    <a:moveTo>
                      <a:pt x="32" y="64"/>
                    </a:moveTo>
                    <a:lnTo>
                      <a:pt x="48" y="58"/>
                    </a:lnTo>
                    <a:lnTo>
                      <a:pt x="58" y="48"/>
                    </a:lnTo>
                    <a:lnTo>
                      <a:pt x="64" y="32"/>
                    </a:lnTo>
                    <a:lnTo>
                      <a:pt x="58" y="16"/>
                    </a:lnTo>
                    <a:lnTo>
                      <a:pt x="48" y="5"/>
                    </a:lnTo>
                    <a:lnTo>
                      <a:pt x="32" y="0"/>
                    </a:lnTo>
                    <a:lnTo>
                      <a:pt x="16" y="5"/>
                    </a:lnTo>
                    <a:lnTo>
                      <a:pt x="5" y="16"/>
                    </a:lnTo>
                    <a:lnTo>
                      <a:pt x="0" y="32"/>
                    </a:lnTo>
                    <a:lnTo>
                      <a:pt x="5" y="48"/>
                    </a:lnTo>
                    <a:lnTo>
                      <a:pt x="16" y="58"/>
                    </a:lnTo>
                    <a:lnTo>
                      <a:pt x="32" y="64"/>
                    </a:lnTo>
                  </a:path>
                </a:pathLst>
              </a:custGeom>
              <a:noFill/>
              <a:ln w="19050">
                <a:solidFill>
                  <a:srgbClr val="000000"/>
                </a:solidFill>
                <a:round/>
                <a:headEnd/>
                <a:tailEnd/>
              </a:ln>
            </p:spPr>
            <p:txBody>
              <a:bodyPr/>
              <a:lstStyle/>
              <a:p>
                <a:endParaRPr lang="zh-CN" altLang="en-US"/>
              </a:p>
            </p:txBody>
          </p:sp>
          <p:sp>
            <p:nvSpPr>
              <p:cNvPr id="134320" name="Line 152"/>
              <p:cNvSpPr>
                <a:spLocks noChangeShapeType="1"/>
              </p:cNvSpPr>
              <p:nvPr/>
            </p:nvSpPr>
            <p:spPr bwMode="auto">
              <a:xfrm flipH="1">
                <a:off x="4120" y="2872"/>
                <a:ext cx="652" cy="1"/>
              </a:xfrm>
              <a:prstGeom prst="line">
                <a:avLst/>
              </a:prstGeom>
              <a:noFill/>
              <a:ln w="19050">
                <a:solidFill>
                  <a:srgbClr val="000000"/>
                </a:solidFill>
                <a:round/>
                <a:headEnd/>
                <a:tailEnd/>
              </a:ln>
            </p:spPr>
            <p:txBody>
              <a:bodyPr/>
              <a:lstStyle/>
              <a:p>
                <a:endParaRPr lang="zh-CN" altLang="en-US"/>
              </a:p>
            </p:txBody>
          </p:sp>
          <p:sp>
            <p:nvSpPr>
              <p:cNvPr id="134321" name="Freeform 153"/>
              <p:cNvSpPr>
                <a:spLocks noChangeArrowheads="1"/>
              </p:cNvSpPr>
              <p:nvPr/>
            </p:nvSpPr>
            <p:spPr bwMode="auto">
              <a:xfrm>
                <a:off x="3969" y="1561"/>
                <a:ext cx="803" cy="50"/>
              </a:xfrm>
              <a:custGeom>
                <a:avLst/>
                <a:gdLst>
                  <a:gd name="T0" fmla="*/ 803 w 803"/>
                  <a:gd name="T1" fmla="*/ 50 h 50"/>
                  <a:gd name="T2" fmla="*/ 803 w 803"/>
                  <a:gd name="T3" fmla="*/ 0 h 50"/>
                  <a:gd name="T4" fmla="*/ 0 w 803"/>
                  <a:gd name="T5" fmla="*/ 0 h 50"/>
                  <a:gd name="T6" fmla="*/ 0 60000 65536"/>
                  <a:gd name="T7" fmla="*/ 0 60000 65536"/>
                  <a:gd name="T8" fmla="*/ 0 60000 65536"/>
                  <a:gd name="T9" fmla="*/ 0 w 803"/>
                  <a:gd name="T10" fmla="*/ 0 h 50"/>
                  <a:gd name="T11" fmla="*/ 803 w 803"/>
                  <a:gd name="T12" fmla="*/ 50 h 50"/>
                </a:gdLst>
                <a:ahLst/>
                <a:cxnLst>
                  <a:cxn ang="T6">
                    <a:pos x="T0" y="T1"/>
                  </a:cxn>
                  <a:cxn ang="T7">
                    <a:pos x="T2" y="T3"/>
                  </a:cxn>
                  <a:cxn ang="T8">
                    <a:pos x="T4" y="T5"/>
                  </a:cxn>
                </a:cxnLst>
                <a:rect l="T9" t="T10" r="T11" b="T12"/>
                <a:pathLst>
                  <a:path w="803" h="50">
                    <a:moveTo>
                      <a:pt x="803" y="50"/>
                    </a:moveTo>
                    <a:lnTo>
                      <a:pt x="803" y="0"/>
                    </a:lnTo>
                    <a:lnTo>
                      <a:pt x="0" y="0"/>
                    </a:lnTo>
                  </a:path>
                </a:pathLst>
              </a:custGeom>
              <a:noFill/>
              <a:ln w="19050">
                <a:solidFill>
                  <a:srgbClr val="000000"/>
                </a:solidFill>
                <a:round/>
                <a:headEnd/>
                <a:tailEnd/>
              </a:ln>
            </p:spPr>
            <p:txBody>
              <a:bodyPr/>
              <a:lstStyle/>
              <a:p>
                <a:endParaRPr lang="zh-CN" altLang="en-US"/>
              </a:p>
            </p:txBody>
          </p:sp>
          <p:sp>
            <p:nvSpPr>
              <p:cNvPr id="134322" name="Freeform 154"/>
              <p:cNvSpPr>
                <a:spLocks noChangeArrowheads="1"/>
              </p:cNvSpPr>
              <p:nvPr/>
            </p:nvSpPr>
            <p:spPr bwMode="auto">
              <a:xfrm>
                <a:off x="801" y="2469"/>
                <a:ext cx="405" cy="403"/>
              </a:xfrm>
              <a:custGeom>
                <a:avLst/>
                <a:gdLst>
                  <a:gd name="T0" fmla="*/ 0 w 405"/>
                  <a:gd name="T1" fmla="*/ 0 h 403"/>
                  <a:gd name="T2" fmla="*/ 0 w 405"/>
                  <a:gd name="T3" fmla="*/ 403 h 403"/>
                  <a:gd name="T4" fmla="*/ 405 w 405"/>
                  <a:gd name="T5" fmla="*/ 403 h 403"/>
                  <a:gd name="T6" fmla="*/ 0 60000 65536"/>
                  <a:gd name="T7" fmla="*/ 0 60000 65536"/>
                  <a:gd name="T8" fmla="*/ 0 60000 65536"/>
                  <a:gd name="T9" fmla="*/ 0 w 405"/>
                  <a:gd name="T10" fmla="*/ 0 h 403"/>
                  <a:gd name="T11" fmla="*/ 405 w 405"/>
                  <a:gd name="T12" fmla="*/ 403 h 403"/>
                </a:gdLst>
                <a:ahLst/>
                <a:cxnLst>
                  <a:cxn ang="T6">
                    <a:pos x="T0" y="T1"/>
                  </a:cxn>
                  <a:cxn ang="T7">
                    <a:pos x="T2" y="T3"/>
                  </a:cxn>
                  <a:cxn ang="T8">
                    <a:pos x="T4" y="T5"/>
                  </a:cxn>
                </a:cxnLst>
                <a:rect l="T9" t="T10" r="T11" b="T12"/>
                <a:pathLst>
                  <a:path w="405" h="403">
                    <a:moveTo>
                      <a:pt x="0" y="0"/>
                    </a:moveTo>
                    <a:lnTo>
                      <a:pt x="0" y="403"/>
                    </a:lnTo>
                    <a:lnTo>
                      <a:pt x="405" y="403"/>
                    </a:lnTo>
                  </a:path>
                </a:pathLst>
              </a:custGeom>
              <a:noFill/>
              <a:ln w="19050">
                <a:solidFill>
                  <a:srgbClr val="000000"/>
                </a:solidFill>
                <a:round/>
                <a:headEnd/>
                <a:tailEnd/>
              </a:ln>
            </p:spPr>
            <p:txBody>
              <a:bodyPr/>
              <a:lstStyle/>
              <a:p>
                <a:endParaRPr lang="zh-CN" altLang="en-US"/>
              </a:p>
            </p:txBody>
          </p:sp>
          <p:sp>
            <p:nvSpPr>
              <p:cNvPr id="134323" name="Freeform 155"/>
              <p:cNvSpPr>
                <a:spLocks noChangeArrowheads="1"/>
              </p:cNvSpPr>
              <p:nvPr/>
            </p:nvSpPr>
            <p:spPr bwMode="auto">
              <a:xfrm>
                <a:off x="801" y="1561"/>
                <a:ext cx="253" cy="403"/>
              </a:xfrm>
              <a:custGeom>
                <a:avLst/>
                <a:gdLst>
                  <a:gd name="T0" fmla="*/ 0 w 253"/>
                  <a:gd name="T1" fmla="*/ 403 h 403"/>
                  <a:gd name="T2" fmla="*/ 0 w 253"/>
                  <a:gd name="T3" fmla="*/ 0 h 403"/>
                  <a:gd name="T4" fmla="*/ 253 w 253"/>
                  <a:gd name="T5" fmla="*/ 0 h 403"/>
                  <a:gd name="T6" fmla="*/ 0 60000 65536"/>
                  <a:gd name="T7" fmla="*/ 0 60000 65536"/>
                  <a:gd name="T8" fmla="*/ 0 60000 65536"/>
                  <a:gd name="T9" fmla="*/ 0 w 253"/>
                  <a:gd name="T10" fmla="*/ 0 h 403"/>
                  <a:gd name="T11" fmla="*/ 253 w 253"/>
                  <a:gd name="T12" fmla="*/ 403 h 403"/>
                </a:gdLst>
                <a:ahLst/>
                <a:cxnLst>
                  <a:cxn ang="T6">
                    <a:pos x="T0" y="T1"/>
                  </a:cxn>
                  <a:cxn ang="T7">
                    <a:pos x="T2" y="T3"/>
                  </a:cxn>
                  <a:cxn ang="T8">
                    <a:pos x="T4" y="T5"/>
                  </a:cxn>
                </a:cxnLst>
                <a:rect l="T9" t="T10" r="T11" b="T12"/>
                <a:pathLst>
                  <a:path w="253" h="403">
                    <a:moveTo>
                      <a:pt x="0" y="403"/>
                    </a:moveTo>
                    <a:lnTo>
                      <a:pt x="0" y="0"/>
                    </a:lnTo>
                    <a:lnTo>
                      <a:pt x="253" y="0"/>
                    </a:lnTo>
                  </a:path>
                </a:pathLst>
              </a:custGeom>
              <a:noFill/>
              <a:ln w="19050">
                <a:solidFill>
                  <a:srgbClr val="000000"/>
                </a:solidFill>
                <a:round/>
                <a:headEnd/>
                <a:tailEnd/>
              </a:ln>
            </p:spPr>
            <p:txBody>
              <a:bodyPr/>
              <a:lstStyle/>
              <a:p>
                <a:endParaRPr lang="zh-CN" altLang="en-US"/>
              </a:p>
            </p:txBody>
          </p:sp>
          <p:sp>
            <p:nvSpPr>
              <p:cNvPr id="134324" name="Line 156"/>
              <p:cNvSpPr>
                <a:spLocks noChangeShapeType="1"/>
              </p:cNvSpPr>
              <p:nvPr/>
            </p:nvSpPr>
            <p:spPr bwMode="auto">
              <a:xfrm flipH="1" flipV="1">
                <a:off x="3288" y="1562"/>
                <a:ext cx="681" cy="0"/>
              </a:xfrm>
              <a:prstGeom prst="line">
                <a:avLst/>
              </a:prstGeom>
              <a:noFill/>
              <a:ln w="19050">
                <a:solidFill>
                  <a:srgbClr val="000000"/>
                </a:solidFill>
                <a:round/>
                <a:headEnd/>
                <a:tailEnd/>
              </a:ln>
            </p:spPr>
            <p:txBody>
              <a:bodyPr/>
              <a:lstStyle/>
              <a:p>
                <a:endParaRPr lang="zh-CN" altLang="en-US"/>
              </a:p>
            </p:txBody>
          </p:sp>
          <p:sp>
            <p:nvSpPr>
              <p:cNvPr id="134325" name="Line 157"/>
              <p:cNvSpPr>
                <a:spLocks noChangeShapeType="1"/>
              </p:cNvSpPr>
              <p:nvPr/>
            </p:nvSpPr>
            <p:spPr bwMode="auto">
              <a:xfrm flipH="1" flipV="1">
                <a:off x="1837" y="1562"/>
                <a:ext cx="680" cy="0"/>
              </a:xfrm>
              <a:prstGeom prst="line">
                <a:avLst/>
              </a:prstGeom>
              <a:noFill/>
              <a:ln w="19050">
                <a:solidFill>
                  <a:srgbClr val="000000"/>
                </a:solidFill>
                <a:round/>
                <a:headEnd/>
                <a:tailEnd/>
              </a:ln>
            </p:spPr>
            <p:txBody>
              <a:bodyPr/>
              <a:lstStyle/>
              <a:p>
                <a:endParaRPr lang="zh-CN" altLang="en-US"/>
              </a:p>
            </p:txBody>
          </p:sp>
          <p:sp>
            <p:nvSpPr>
              <p:cNvPr id="134326" name="Line 158"/>
              <p:cNvSpPr>
                <a:spLocks noChangeShapeType="1"/>
              </p:cNvSpPr>
              <p:nvPr/>
            </p:nvSpPr>
            <p:spPr bwMode="auto">
              <a:xfrm>
                <a:off x="3315" y="2872"/>
                <a:ext cx="805" cy="1"/>
              </a:xfrm>
              <a:prstGeom prst="line">
                <a:avLst/>
              </a:prstGeom>
              <a:noFill/>
              <a:ln w="19050">
                <a:solidFill>
                  <a:srgbClr val="000000"/>
                </a:solidFill>
                <a:round/>
                <a:headEnd/>
                <a:tailEnd/>
              </a:ln>
            </p:spPr>
            <p:txBody>
              <a:bodyPr/>
              <a:lstStyle/>
              <a:p>
                <a:endParaRPr lang="zh-CN" altLang="en-US"/>
              </a:p>
            </p:txBody>
          </p:sp>
          <p:sp>
            <p:nvSpPr>
              <p:cNvPr id="134327" name="Line 159"/>
              <p:cNvSpPr>
                <a:spLocks noChangeShapeType="1"/>
              </p:cNvSpPr>
              <p:nvPr/>
            </p:nvSpPr>
            <p:spPr bwMode="auto">
              <a:xfrm flipH="1">
                <a:off x="1857" y="2872"/>
                <a:ext cx="806" cy="1"/>
              </a:xfrm>
              <a:prstGeom prst="line">
                <a:avLst/>
              </a:prstGeom>
              <a:noFill/>
              <a:ln w="19050">
                <a:solidFill>
                  <a:srgbClr val="000000"/>
                </a:solidFill>
                <a:round/>
                <a:headEnd/>
                <a:tailEnd/>
              </a:ln>
            </p:spPr>
            <p:txBody>
              <a:bodyPr/>
              <a:lstStyle/>
              <a:p>
                <a:endParaRPr lang="zh-CN" altLang="en-US"/>
              </a:p>
            </p:txBody>
          </p:sp>
          <p:sp>
            <p:nvSpPr>
              <p:cNvPr id="134328" name="Line 160"/>
              <p:cNvSpPr>
                <a:spLocks noChangeShapeType="1"/>
              </p:cNvSpPr>
              <p:nvPr/>
            </p:nvSpPr>
            <p:spPr bwMode="auto">
              <a:xfrm>
                <a:off x="1288" y="3294"/>
                <a:ext cx="218" cy="1"/>
              </a:xfrm>
              <a:prstGeom prst="line">
                <a:avLst/>
              </a:prstGeom>
              <a:noFill/>
              <a:ln w="17463">
                <a:solidFill>
                  <a:srgbClr val="000000"/>
                </a:solidFill>
                <a:round/>
                <a:headEnd/>
                <a:tailEnd type="triangle" w="med" len="med"/>
              </a:ln>
            </p:spPr>
            <p:txBody>
              <a:bodyPr/>
              <a:lstStyle/>
              <a:p>
                <a:endParaRPr lang="zh-CN" altLang="en-US"/>
              </a:p>
            </p:txBody>
          </p:sp>
          <p:sp>
            <p:nvSpPr>
              <p:cNvPr id="134329" name="Rectangle 161"/>
              <p:cNvSpPr>
                <a:spLocks noChangeArrowheads="1"/>
              </p:cNvSpPr>
              <p:nvPr/>
            </p:nvSpPr>
            <p:spPr bwMode="auto">
              <a:xfrm>
                <a:off x="1049" y="3313"/>
                <a:ext cx="99"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a:solidFill>
                      <a:srgbClr val="000000"/>
                    </a:solidFill>
                    <a:latin typeface="Times New Roman" pitchFamily="18" charset="0"/>
                  </a:rPr>
                  <a:t>+</a:t>
                </a:r>
                <a:endParaRPr lang="en-US" altLang="zh-CN" sz="2800" b="0">
                  <a:solidFill>
                    <a:schemeClr val="tx1"/>
                  </a:solidFill>
                  <a:latin typeface="Verdana" pitchFamily="34" charset="0"/>
                </a:endParaRPr>
              </a:p>
            </p:txBody>
          </p:sp>
          <p:sp>
            <p:nvSpPr>
              <p:cNvPr id="134330" name="Rectangle 162"/>
              <p:cNvSpPr>
                <a:spLocks noChangeArrowheads="1"/>
              </p:cNvSpPr>
              <p:nvPr/>
            </p:nvSpPr>
            <p:spPr bwMode="auto">
              <a:xfrm>
                <a:off x="1043" y="3067"/>
                <a:ext cx="88"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a:solidFill>
                      <a:srgbClr val="000000"/>
                    </a:solidFill>
                    <a:latin typeface="宋体" pitchFamily="2" charset="-122"/>
                  </a:rPr>
                  <a:t>-</a:t>
                </a:r>
                <a:endParaRPr lang="en-US" altLang="zh-CN" sz="2800" b="0">
                  <a:solidFill>
                    <a:schemeClr val="tx1"/>
                  </a:solidFill>
                  <a:latin typeface="Verdana" pitchFamily="34" charset="0"/>
                </a:endParaRPr>
              </a:p>
            </p:txBody>
          </p:sp>
          <p:sp>
            <p:nvSpPr>
              <p:cNvPr id="134331" name="Rectangle 163"/>
              <p:cNvSpPr>
                <a:spLocks noChangeArrowheads="1"/>
              </p:cNvSpPr>
              <p:nvPr/>
            </p:nvSpPr>
            <p:spPr bwMode="auto">
              <a:xfrm>
                <a:off x="1288" y="2998"/>
                <a:ext cx="49"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i="1">
                    <a:solidFill>
                      <a:srgbClr val="000000"/>
                    </a:solidFill>
                    <a:latin typeface="Times New Roman" pitchFamily="18" charset="0"/>
                  </a:rPr>
                  <a:t>i</a:t>
                </a:r>
                <a:endParaRPr lang="en-US" altLang="zh-CN" sz="2800" b="0">
                  <a:solidFill>
                    <a:schemeClr val="tx1"/>
                  </a:solidFill>
                  <a:latin typeface="Verdana" pitchFamily="34" charset="0"/>
                </a:endParaRPr>
              </a:p>
            </p:txBody>
          </p:sp>
          <p:sp>
            <p:nvSpPr>
              <p:cNvPr id="134332" name="Rectangle 164"/>
              <p:cNvSpPr>
                <a:spLocks noChangeArrowheads="1"/>
              </p:cNvSpPr>
              <p:nvPr/>
            </p:nvSpPr>
            <p:spPr bwMode="auto">
              <a:xfrm>
                <a:off x="1339" y="3110"/>
                <a:ext cx="87" cy="144"/>
              </a:xfrm>
              <a:prstGeom prst="rect">
                <a:avLst/>
              </a:prstGeom>
              <a:noFill/>
              <a:ln w="9525">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U</a:t>
                </a:r>
                <a:endParaRPr lang="en-US" altLang="zh-CN" sz="2800" b="0">
                  <a:solidFill>
                    <a:schemeClr val="tx1"/>
                  </a:solidFill>
                  <a:latin typeface="Verdana" pitchFamily="34" charset="0"/>
                </a:endParaRPr>
              </a:p>
            </p:txBody>
          </p:sp>
          <p:sp>
            <p:nvSpPr>
              <p:cNvPr id="134333" name="Rectangle 165"/>
              <p:cNvSpPr>
                <a:spLocks noChangeArrowheads="1"/>
              </p:cNvSpPr>
              <p:nvPr/>
            </p:nvSpPr>
            <p:spPr bwMode="auto">
              <a:xfrm>
                <a:off x="1267" y="3364"/>
                <a:ext cx="49"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i="1">
                    <a:solidFill>
                      <a:srgbClr val="000000"/>
                    </a:solidFill>
                    <a:latin typeface="Times New Roman" pitchFamily="18" charset="0"/>
                  </a:rPr>
                  <a:t>i</a:t>
                </a:r>
                <a:endParaRPr lang="en-US" altLang="zh-CN" sz="2800" b="0">
                  <a:solidFill>
                    <a:schemeClr val="tx1"/>
                  </a:solidFill>
                  <a:latin typeface="Verdana" pitchFamily="34" charset="0"/>
                </a:endParaRPr>
              </a:p>
            </p:txBody>
          </p:sp>
          <p:sp>
            <p:nvSpPr>
              <p:cNvPr id="134334" name="Rectangle 166"/>
              <p:cNvSpPr>
                <a:spLocks noChangeArrowheads="1"/>
              </p:cNvSpPr>
              <p:nvPr/>
            </p:nvSpPr>
            <p:spPr bwMode="auto">
              <a:xfrm>
                <a:off x="1317" y="3358"/>
                <a:ext cx="60" cy="144"/>
              </a:xfrm>
              <a:prstGeom prst="rect">
                <a:avLst/>
              </a:prstGeom>
              <a:noFill/>
              <a:ln w="9525">
                <a:noFill/>
                <a:miter lim="800000"/>
                <a:headEnd/>
                <a:tailEnd/>
              </a:ln>
            </p:spPr>
            <p:txBody>
              <a:bodyPr wrap="none" lIns="0" tIns="0" rIns="0" bIns="0">
                <a:spAutoFit/>
              </a:bodyPr>
              <a:lstStyle/>
              <a:p>
                <a:pPr>
                  <a:lnSpc>
                    <a:spcPct val="100000"/>
                  </a:lnSpc>
                </a:pPr>
                <a:r>
                  <a:rPr lang="zh-CN" altLang="en-US" sz="1500" b="0" i="1">
                    <a:solidFill>
                      <a:srgbClr val="000000"/>
                    </a:solidFill>
                    <a:latin typeface="Times New Roman" pitchFamily="18" charset="0"/>
                  </a:rPr>
                  <a:t>*</a:t>
                </a:r>
                <a:endParaRPr lang="zh-CN" altLang="en-US" sz="2800" b="0">
                  <a:solidFill>
                    <a:schemeClr val="tx1"/>
                  </a:solidFill>
                  <a:latin typeface="Verdana" pitchFamily="34" charset="0"/>
                </a:endParaRPr>
              </a:p>
            </p:txBody>
          </p:sp>
          <p:sp>
            <p:nvSpPr>
              <p:cNvPr id="134335" name="Rectangle 167"/>
              <p:cNvSpPr>
                <a:spLocks noChangeArrowheads="1"/>
              </p:cNvSpPr>
              <p:nvPr/>
            </p:nvSpPr>
            <p:spPr bwMode="auto">
              <a:xfrm>
                <a:off x="1376" y="3478"/>
                <a:ext cx="87" cy="144"/>
              </a:xfrm>
              <a:prstGeom prst="rect">
                <a:avLst/>
              </a:prstGeom>
              <a:noFill/>
              <a:ln w="9525">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U</a:t>
                </a:r>
                <a:endParaRPr lang="en-US" altLang="zh-CN" sz="2800" b="0">
                  <a:solidFill>
                    <a:schemeClr val="tx1"/>
                  </a:solidFill>
                  <a:latin typeface="Verdana" pitchFamily="34" charset="0"/>
                </a:endParaRPr>
              </a:p>
            </p:txBody>
          </p:sp>
          <p:sp>
            <p:nvSpPr>
              <p:cNvPr id="134336" name="Freeform 168"/>
              <p:cNvSpPr>
                <a:spLocks noChangeArrowheads="1"/>
              </p:cNvSpPr>
              <p:nvPr/>
            </p:nvSpPr>
            <p:spPr bwMode="auto">
              <a:xfrm>
                <a:off x="1128" y="3219"/>
                <a:ext cx="157" cy="158"/>
              </a:xfrm>
              <a:custGeom>
                <a:avLst/>
                <a:gdLst>
                  <a:gd name="T0" fmla="*/ 0 w 157"/>
                  <a:gd name="T1" fmla="*/ 78 h 158"/>
                  <a:gd name="T2" fmla="*/ 6 w 157"/>
                  <a:gd name="T3" fmla="*/ 51 h 158"/>
                  <a:gd name="T4" fmla="*/ 19 w 157"/>
                  <a:gd name="T5" fmla="*/ 27 h 158"/>
                  <a:gd name="T6" fmla="*/ 40 w 157"/>
                  <a:gd name="T7" fmla="*/ 11 h 158"/>
                  <a:gd name="T8" fmla="*/ 64 w 157"/>
                  <a:gd name="T9" fmla="*/ 0 h 158"/>
                  <a:gd name="T10" fmla="*/ 94 w 157"/>
                  <a:gd name="T11" fmla="*/ 0 h 158"/>
                  <a:gd name="T12" fmla="*/ 117 w 157"/>
                  <a:gd name="T13" fmla="*/ 11 h 158"/>
                  <a:gd name="T14" fmla="*/ 139 w 157"/>
                  <a:gd name="T15" fmla="*/ 27 h 158"/>
                  <a:gd name="T16" fmla="*/ 152 w 157"/>
                  <a:gd name="T17" fmla="*/ 51 h 158"/>
                  <a:gd name="T18" fmla="*/ 157 w 157"/>
                  <a:gd name="T19" fmla="*/ 78 h 158"/>
                  <a:gd name="T20" fmla="*/ 152 w 157"/>
                  <a:gd name="T21" fmla="*/ 107 h 158"/>
                  <a:gd name="T22" fmla="*/ 139 w 157"/>
                  <a:gd name="T23" fmla="*/ 128 h 158"/>
                  <a:gd name="T24" fmla="*/ 117 w 157"/>
                  <a:gd name="T25" fmla="*/ 147 h 158"/>
                  <a:gd name="T26" fmla="*/ 94 w 157"/>
                  <a:gd name="T27" fmla="*/ 158 h 158"/>
                  <a:gd name="T28" fmla="*/ 64 w 157"/>
                  <a:gd name="T29" fmla="*/ 158 h 158"/>
                  <a:gd name="T30" fmla="*/ 40 w 157"/>
                  <a:gd name="T31" fmla="*/ 147 h 158"/>
                  <a:gd name="T32" fmla="*/ 19 w 157"/>
                  <a:gd name="T33" fmla="*/ 128 h 158"/>
                  <a:gd name="T34" fmla="*/ 6 w 157"/>
                  <a:gd name="T35" fmla="*/ 107 h 158"/>
                  <a:gd name="T36" fmla="*/ 0 w 157"/>
                  <a:gd name="T37" fmla="*/ 78 h 1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7"/>
                  <a:gd name="T58" fmla="*/ 0 h 158"/>
                  <a:gd name="T59" fmla="*/ 157 w 157"/>
                  <a:gd name="T60" fmla="*/ 158 h 1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7" h="158">
                    <a:moveTo>
                      <a:pt x="0" y="78"/>
                    </a:moveTo>
                    <a:lnTo>
                      <a:pt x="6" y="51"/>
                    </a:lnTo>
                    <a:lnTo>
                      <a:pt x="19" y="27"/>
                    </a:lnTo>
                    <a:lnTo>
                      <a:pt x="40" y="11"/>
                    </a:lnTo>
                    <a:lnTo>
                      <a:pt x="64" y="0"/>
                    </a:lnTo>
                    <a:lnTo>
                      <a:pt x="94" y="0"/>
                    </a:lnTo>
                    <a:lnTo>
                      <a:pt x="117" y="11"/>
                    </a:lnTo>
                    <a:lnTo>
                      <a:pt x="139" y="27"/>
                    </a:lnTo>
                    <a:lnTo>
                      <a:pt x="152" y="51"/>
                    </a:lnTo>
                    <a:lnTo>
                      <a:pt x="157" y="78"/>
                    </a:lnTo>
                    <a:lnTo>
                      <a:pt x="152" y="107"/>
                    </a:lnTo>
                    <a:lnTo>
                      <a:pt x="139" y="128"/>
                    </a:lnTo>
                    <a:lnTo>
                      <a:pt x="117" y="147"/>
                    </a:lnTo>
                    <a:lnTo>
                      <a:pt x="94" y="158"/>
                    </a:lnTo>
                    <a:lnTo>
                      <a:pt x="64" y="158"/>
                    </a:lnTo>
                    <a:lnTo>
                      <a:pt x="40" y="147"/>
                    </a:lnTo>
                    <a:lnTo>
                      <a:pt x="19" y="128"/>
                    </a:lnTo>
                    <a:lnTo>
                      <a:pt x="6" y="107"/>
                    </a:lnTo>
                    <a:lnTo>
                      <a:pt x="0" y="78"/>
                    </a:lnTo>
                  </a:path>
                </a:pathLst>
              </a:custGeom>
              <a:noFill/>
              <a:ln w="19050">
                <a:solidFill>
                  <a:srgbClr val="000000"/>
                </a:solidFill>
                <a:round/>
                <a:headEnd/>
                <a:tailEnd/>
              </a:ln>
            </p:spPr>
            <p:txBody>
              <a:bodyPr/>
              <a:lstStyle/>
              <a:p>
                <a:endParaRPr lang="zh-CN" altLang="en-US"/>
              </a:p>
            </p:txBody>
          </p:sp>
          <p:sp>
            <p:nvSpPr>
              <p:cNvPr id="134337" name="Rectangle 169"/>
              <p:cNvSpPr>
                <a:spLocks noChangeArrowheads="1"/>
              </p:cNvSpPr>
              <p:nvPr/>
            </p:nvSpPr>
            <p:spPr bwMode="auto">
              <a:xfrm>
                <a:off x="1961" y="2303"/>
                <a:ext cx="127"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a:solidFill>
                      <a:srgbClr val="000000"/>
                    </a:solidFill>
                    <a:latin typeface="Times New Roman" pitchFamily="18" charset="0"/>
                  </a:rPr>
                  <a:t>V</a:t>
                </a:r>
                <a:endParaRPr lang="en-US" altLang="zh-CN" sz="2800" b="0">
                  <a:solidFill>
                    <a:schemeClr val="tx1"/>
                  </a:solidFill>
                  <a:latin typeface="Verdana" pitchFamily="34" charset="0"/>
                </a:endParaRPr>
              </a:p>
            </p:txBody>
          </p:sp>
          <p:sp>
            <p:nvSpPr>
              <p:cNvPr id="134338" name="Rectangle 170"/>
              <p:cNvSpPr>
                <a:spLocks noChangeArrowheads="1"/>
              </p:cNvSpPr>
              <p:nvPr/>
            </p:nvSpPr>
            <p:spPr bwMode="auto">
              <a:xfrm>
                <a:off x="2089" y="2415"/>
                <a:ext cx="60" cy="144"/>
              </a:xfrm>
              <a:prstGeom prst="rect">
                <a:avLst/>
              </a:prstGeom>
              <a:noFill/>
              <a:ln w="9525">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4</a:t>
                </a:r>
                <a:endParaRPr lang="en-US" altLang="zh-CN" sz="2800" b="0">
                  <a:solidFill>
                    <a:schemeClr val="tx1"/>
                  </a:solidFill>
                  <a:latin typeface="Verdana" pitchFamily="34" charset="0"/>
                </a:endParaRPr>
              </a:p>
            </p:txBody>
          </p:sp>
          <p:sp>
            <p:nvSpPr>
              <p:cNvPr id="134339" name="Rectangle 171"/>
              <p:cNvSpPr>
                <a:spLocks noChangeArrowheads="1"/>
              </p:cNvSpPr>
              <p:nvPr/>
            </p:nvSpPr>
            <p:spPr bwMode="auto">
              <a:xfrm>
                <a:off x="2509" y="3321"/>
                <a:ext cx="99"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a:solidFill>
                      <a:srgbClr val="000000"/>
                    </a:solidFill>
                    <a:latin typeface="Times New Roman" pitchFamily="18" charset="0"/>
                  </a:rPr>
                  <a:t>+</a:t>
                </a:r>
                <a:endParaRPr lang="en-US" altLang="zh-CN" sz="2800" b="0">
                  <a:solidFill>
                    <a:schemeClr val="tx1"/>
                  </a:solidFill>
                  <a:latin typeface="Verdana" pitchFamily="34" charset="0"/>
                </a:endParaRPr>
              </a:p>
            </p:txBody>
          </p:sp>
          <p:sp>
            <p:nvSpPr>
              <p:cNvPr id="134340" name="Rectangle 172"/>
              <p:cNvSpPr>
                <a:spLocks noChangeArrowheads="1"/>
              </p:cNvSpPr>
              <p:nvPr/>
            </p:nvSpPr>
            <p:spPr bwMode="auto">
              <a:xfrm>
                <a:off x="2503" y="3075"/>
                <a:ext cx="88"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a:solidFill>
                      <a:srgbClr val="000000"/>
                    </a:solidFill>
                    <a:latin typeface="宋体" pitchFamily="2" charset="-122"/>
                  </a:rPr>
                  <a:t>-</a:t>
                </a:r>
                <a:endParaRPr lang="en-US" altLang="zh-CN" sz="2800" b="0">
                  <a:solidFill>
                    <a:schemeClr val="tx1"/>
                  </a:solidFill>
                  <a:latin typeface="Verdana" pitchFamily="34" charset="0"/>
                </a:endParaRPr>
              </a:p>
            </p:txBody>
          </p:sp>
          <p:sp>
            <p:nvSpPr>
              <p:cNvPr id="134341" name="Rectangle 173"/>
              <p:cNvSpPr>
                <a:spLocks noChangeArrowheads="1"/>
              </p:cNvSpPr>
              <p:nvPr/>
            </p:nvSpPr>
            <p:spPr bwMode="auto">
              <a:xfrm>
                <a:off x="2748" y="3006"/>
                <a:ext cx="49"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i="1">
                    <a:solidFill>
                      <a:srgbClr val="000000"/>
                    </a:solidFill>
                    <a:latin typeface="Times New Roman" pitchFamily="18" charset="0"/>
                  </a:rPr>
                  <a:t>i</a:t>
                </a:r>
                <a:endParaRPr lang="en-US" altLang="zh-CN" sz="2800" b="0">
                  <a:solidFill>
                    <a:schemeClr val="tx1"/>
                  </a:solidFill>
                  <a:latin typeface="Verdana" pitchFamily="34" charset="0"/>
                </a:endParaRPr>
              </a:p>
            </p:txBody>
          </p:sp>
          <p:sp>
            <p:nvSpPr>
              <p:cNvPr id="134342" name="Rectangle 174"/>
              <p:cNvSpPr>
                <a:spLocks noChangeArrowheads="1"/>
              </p:cNvSpPr>
              <p:nvPr/>
            </p:nvSpPr>
            <p:spPr bwMode="auto">
              <a:xfrm>
                <a:off x="2799" y="3118"/>
                <a:ext cx="87" cy="144"/>
              </a:xfrm>
              <a:prstGeom prst="rect">
                <a:avLst/>
              </a:prstGeom>
              <a:noFill/>
              <a:ln w="9525">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V</a:t>
                </a:r>
                <a:endParaRPr lang="en-US" altLang="zh-CN" sz="2800" b="0">
                  <a:solidFill>
                    <a:schemeClr val="tx1"/>
                  </a:solidFill>
                  <a:latin typeface="Verdana" pitchFamily="34" charset="0"/>
                </a:endParaRPr>
              </a:p>
            </p:txBody>
          </p:sp>
          <p:sp>
            <p:nvSpPr>
              <p:cNvPr id="134343" name="Rectangle 175"/>
              <p:cNvSpPr>
                <a:spLocks noChangeArrowheads="1"/>
              </p:cNvSpPr>
              <p:nvPr/>
            </p:nvSpPr>
            <p:spPr bwMode="auto">
              <a:xfrm>
                <a:off x="2727" y="3321"/>
                <a:ext cx="49"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i="1">
                    <a:solidFill>
                      <a:srgbClr val="000000"/>
                    </a:solidFill>
                    <a:latin typeface="Times New Roman" pitchFamily="18" charset="0"/>
                  </a:rPr>
                  <a:t>i</a:t>
                </a:r>
                <a:endParaRPr lang="en-US" altLang="zh-CN" sz="2800" b="0">
                  <a:solidFill>
                    <a:schemeClr val="tx1"/>
                  </a:solidFill>
                  <a:latin typeface="Verdana" pitchFamily="34" charset="0"/>
                </a:endParaRPr>
              </a:p>
            </p:txBody>
          </p:sp>
          <p:sp>
            <p:nvSpPr>
              <p:cNvPr id="134344" name="Rectangle 176"/>
              <p:cNvSpPr>
                <a:spLocks noChangeArrowheads="1"/>
              </p:cNvSpPr>
              <p:nvPr/>
            </p:nvSpPr>
            <p:spPr bwMode="auto">
              <a:xfrm>
                <a:off x="2777" y="3315"/>
                <a:ext cx="60" cy="144"/>
              </a:xfrm>
              <a:prstGeom prst="rect">
                <a:avLst/>
              </a:prstGeom>
              <a:noFill/>
              <a:ln w="9525">
                <a:noFill/>
                <a:miter lim="800000"/>
                <a:headEnd/>
                <a:tailEnd/>
              </a:ln>
            </p:spPr>
            <p:txBody>
              <a:bodyPr wrap="none" lIns="0" tIns="0" rIns="0" bIns="0">
                <a:spAutoFit/>
              </a:bodyPr>
              <a:lstStyle/>
              <a:p>
                <a:pPr>
                  <a:lnSpc>
                    <a:spcPct val="100000"/>
                  </a:lnSpc>
                </a:pPr>
                <a:r>
                  <a:rPr lang="zh-CN" altLang="en-US" sz="1500" b="0" i="1">
                    <a:solidFill>
                      <a:srgbClr val="000000"/>
                    </a:solidFill>
                    <a:latin typeface="Times New Roman" pitchFamily="18" charset="0"/>
                  </a:rPr>
                  <a:t>*</a:t>
                </a:r>
                <a:endParaRPr lang="zh-CN" altLang="en-US" sz="2800" b="0">
                  <a:solidFill>
                    <a:schemeClr val="tx1"/>
                  </a:solidFill>
                  <a:latin typeface="Verdana" pitchFamily="34" charset="0"/>
                </a:endParaRPr>
              </a:p>
            </p:txBody>
          </p:sp>
          <p:sp>
            <p:nvSpPr>
              <p:cNvPr id="134345" name="Rectangle 177"/>
              <p:cNvSpPr>
                <a:spLocks noChangeArrowheads="1"/>
              </p:cNvSpPr>
              <p:nvPr/>
            </p:nvSpPr>
            <p:spPr bwMode="auto">
              <a:xfrm>
                <a:off x="2836" y="3435"/>
                <a:ext cx="87" cy="144"/>
              </a:xfrm>
              <a:prstGeom prst="rect">
                <a:avLst/>
              </a:prstGeom>
              <a:noFill/>
              <a:ln w="9525">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V</a:t>
                </a:r>
                <a:endParaRPr lang="en-US" altLang="zh-CN" sz="2800" b="0">
                  <a:solidFill>
                    <a:schemeClr val="tx1"/>
                  </a:solidFill>
                  <a:latin typeface="Verdana" pitchFamily="34" charset="0"/>
                </a:endParaRPr>
              </a:p>
            </p:txBody>
          </p:sp>
          <p:sp>
            <p:nvSpPr>
              <p:cNvPr id="134346" name="Freeform 178"/>
              <p:cNvSpPr>
                <a:spLocks noChangeArrowheads="1"/>
              </p:cNvSpPr>
              <p:nvPr/>
            </p:nvSpPr>
            <p:spPr bwMode="auto">
              <a:xfrm>
                <a:off x="2583" y="3219"/>
                <a:ext cx="157" cy="158"/>
              </a:xfrm>
              <a:custGeom>
                <a:avLst/>
                <a:gdLst>
                  <a:gd name="T0" fmla="*/ 0 w 157"/>
                  <a:gd name="T1" fmla="*/ 78 h 158"/>
                  <a:gd name="T2" fmla="*/ 6 w 157"/>
                  <a:gd name="T3" fmla="*/ 51 h 158"/>
                  <a:gd name="T4" fmla="*/ 19 w 157"/>
                  <a:gd name="T5" fmla="*/ 27 h 158"/>
                  <a:gd name="T6" fmla="*/ 40 w 157"/>
                  <a:gd name="T7" fmla="*/ 11 h 158"/>
                  <a:gd name="T8" fmla="*/ 64 w 157"/>
                  <a:gd name="T9" fmla="*/ 0 h 158"/>
                  <a:gd name="T10" fmla="*/ 91 w 157"/>
                  <a:gd name="T11" fmla="*/ 0 h 158"/>
                  <a:gd name="T12" fmla="*/ 117 w 157"/>
                  <a:gd name="T13" fmla="*/ 11 h 158"/>
                  <a:gd name="T14" fmla="*/ 139 w 157"/>
                  <a:gd name="T15" fmla="*/ 27 h 158"/>
                  <a:gd name="T16" fmla="*/ 152 w 157"/>
                  <a:gd name="T17" fmla="*/ 51 h 158"/>
                  <a:gd name="T18" fmla="*/ 157 w 157"/>
                  <a:gd name="T19" fmla="*/ 78 h 158"/>
                  <a:gd name="T20" fmla="*/ 152 w 157"/>
                  <a:gd name="T21" fmla="*/ 107 h 158"/>
                  <a:gd name="T22" fmla="*/ 139 w 157"/>
                  <a:gd name="T23" fmla="*/ 128 h 158"/>
                  <a:gd name="T24" fmla="*/ 117 w 157"/>
                  <a:gd name="T25" fmla="*/ 147 h 158"/>
                  <a:gd name="T26" fmla="*/ 91 w 157"/>
                  <a:gd name="T27" fmla="*/ 158 h 158"/>
                  <a:gd name="T28" fmla="*/ 64 w 157"/>
                  <a:gd name="T29" fmla="*/ 158 h 158"/>
                  <a:gd name="T30" fmla="*/ 40 w 157"/>
                  <a:gd name="T31" fmla="*/ 147 h 158"/>
                  <a:gd name="T32" fmla="*/ 19 w 157"/>
                  <a:gd name="T33" fmla="*/ 128 h 158"/>
                  <a:gd name="T34" fmla="*/ 6 w 157"/>
                  <a:gd name="T35" fmla="*/ 107 h 158"/>
                  <a:gd name="T36" fmla="*/ 0 w 157"/>
                  <a:gd name="T37" fmla="*/ 78 h 1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7"/>
                  <a:gd name="T58" fmla="*/ 0 h 158"/>
                  <a:gd name="T59" fmla="*/ 157 w 157"/>
                  <a:gd name="T60" fmla="*/ 158 h 1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7" h="158">
                    <a:moveTo>
                      <a:pt x="0" y="78"/>
                    </a:moveTo>
                    <a:lnTo>
                      <a:pt x="6" y="51"/>
                    </a:lnTo>
                    <a:lnTo>
                      <a:pt x="19" y="27"/>
                    </a:lnTo>
                    <a:lnTo>
                      <a:pt x="40" y="11"/>
                    </a:lnTo>
                    <a:lnTo>
                      <a:pt x="64" y="0"/>
                    </a:lnTo>
                    <a:lnTo>
                      <a:pt x="91" y="0"/>
                    </a:lnTo>
                    <a:lnTo>
                      <a:pt x="117" y="11"/>
                    </a:lnTo>
                    <a:lnTo>
                      <a:pt x="139" y="27"/>
                    </a:lnTo>
                    <a:lnTo>
                      <a:pt x="152" y="51"/>
                    </a:lnTo>
                    <a:lnTo>
                      <a:pt x="157" y="78"/>
                    </a:lnTo>
                    <a:lnTo>
                      <a:pt x="152" y="107"/>
                    </a:lnTo>
                    <a:lnTo>
                      <a:pt x="139" y="128"/>
                    </a:lnTo>
                    <a:lnTo>
                      <a:pt x="117" y="147"/>
                    </a:lnTo>
                    <a:lnTo>
                      <a:pt x="91" y="158"/>
                    </a:lnTo>
                    <a:lnTo>
                      <a:pt x="64" y="158"/>
                    </a:lnTo>
                    <a:lnTo>
                      <a:pt x="40" y="147"/>
                    </a:lnTo>
                    <a:lnTo>
                      <a:pt x="19" y="128"/>
                    </a:lnTo>
                    <a:lnTo>
                      <a:pt x="6" y="107"/>
                    </a:lnTo>
                    <a:lnTo>
                      <a:pt x="0" y="78"/>
                    </a:lnTo>
                  </a:path>
                </a:pathLst>
              </a:custGeom>
              <a:noFill/>
              <a:ln w="19050">
                <a:solidFill>
                  <a:srgbClr val="000000"/>
                </a:solidFill>
                <a:round/>
                <a:headEnd/>
                <a:tailEnd/>
              </a:ln>
            </p:spPr>
            <p:txBody>
              <a:bodyPr/>
              <a:lstStyle/>
              <a:p>
                <a:endParaRPr lang="zh-CN" altLang="en-US"/>
              </a:p>
            </p:txBody>
          </p:sp>
          <p:sp>
            <p:nvSpPr>
              <p:cNvPr id="134347" name="Rectangle 179"/>
              <p:cNvSpPr>
                <a:spLocks noChangeArrowheads="1"/>
              </p:cNvSpPr>
              <p:nvPr/>
            </p:nvSpPr>
            <p:spPr bwMode="auto">
              <a:xfrm>
                <a:off x="3953" y="3321"/>
                <a:ext cx="99"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a:solidFill>
                      <a:srgbClr val="000000"/>
                    </a:solidFill>
                    <a:latin typeface="Times New Roman" pitchFamily="18" charset="0"/>
                  </a:rPr>
                  <a:t>+</a:t>
                </a:r>
                <a:endParaRPr lang="en-US" altLang="zh-CN" sz="2800" b="0">
                  <a:solidFill>
                    <a:schemeClr val="tx1"/>
                  </a:solidFill>
                  <a:latin typeface="Verdana" pitchFamily="34" charset="0"/>
                </a:endParaRPr>
              </a:p>
            </p:txBody>
          </p:sp>
          <p:sp>
            <p:nvSpPr>
              <p:cNvPr id="134348" name="Rectangle 180"/>
              <p:cNvSpPr>
                <a:spLocks noChangeArrowheads="1"/>
              </p:cNvSpPr>
              <p:nvPr/>
            </p:nvSpPr>
            <p:spPr bwMode="auto">
              <a:xfrm>
                <a:off x="3948" y="3075"/>
                <a:ext cx="88"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a:solidFill>
                      <a:srgbClr val="000000"/>
                    </a:solidFill>
                    <a:latin typeface="宋体" pitchFamily="2" charset="-122"/>
                  </a:rPr>
                  <a:t>-</a:t>
                </a:r>
                <a:endParaRPr lang="en-US" altLang="zh-CN" sz="2800" b="0">
                  <a:solidFill>
                    <a:schemeClr val="tx1"/>
                  </a:solidFill>
                  <a:latin typeface="Verdana" pitchFamily="34" charset="0"/>
                </a:endParaRPr>
              </a:p>
            </p:txBody>
          </p:sp>
          <p:sp>
            <p:nvSpPr>
              <p:cNvPr id="134349" name="Rectangle 181"/>
              <p:cNvSpPr>
                <a:spLocks noChangeArrowheads="1"/>
              </p:cNvSpPr>
              <p:nvPr/>
            </p:nvSpPr>
            <p:spPr bwMode="auto">
              <a:xfrm>
                <a:off x="4179" y="3006"/>
                <a:ext cx="49"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i="1">
                    <a:solidFill>
                      <a:srgbClr val="000000"/>
                    </a:solidFill>
                    <a:latin typeface="Times New Roman" pitchFamily="18" charset="0"/>
                  </a:rPr>
                  <a:t>i</a:t>
                </a:r>
                <a:endParaRPr lang="en-US" altLang="zh-CN" sz="2800" b="0">
                  <a:solidFill>
                    <a:schemeClr val="tx1"/>
                  </a:solidFill>
                  <a:latin typeface="Verdana" pitchFamily="34" charset="0"/>
                </a:endParaRPr>
              </a:p>
            </p:txBody>
          </p:sp>
          <p:sp>
            <p:nvSpPr>
              <p:cNvPr id="134350" name="Rectangle 182"/>
              <p:cNvSpPr>
                <a:spLocks noChangeArrowheads="1"/>
              </p:cNvSpPr>
              <p:nvPr/>
            </p:nvSpPr>
            <p:spPr bwMode="auto">
              <a:xfrm>
                <a:off x="4229" y="3118"/>
                <a:ext cx="98" cy="125"/>
              </a:xfrm>
              <a:prstGeom prst="rect">
                <a:avLst/>
              </a:prstGeom>
              <a:noFill/>
              <a:ln w="9525">
                <a:noFill/>
                <a:miter lim="800000"/>
                <a:headEnd/>
                <a:tailEnd/>
              </a:ln>
            </p:spPr>
            <p:txBody>
              <a:bodyPr wrap="none" lIns="0" tIns="0" rIns="0" bIns="0">
                <a:spAutoFit/>
              </a:bodyPr>
              <a:lstStyle/>
              <a:p>
                <a:pPr>
                  <a:lnSpc>
                    <a:spcPct val="100000"/>
                  </a:lnSpc>
                </a:pPr>
                <a:r>
                  <a:rPr lang="en-US" altLang="zh-CN" sz="1300" b="0">
                    <a:solidFill>
                      <a:srgbClr val="000000"/>
                    </a:solidFill>
                    <a:latin typeface="Times New Roman" pitchFamily="18" charset="0"/>
                  </a:rPr>
                  <a:t>W</a:t>
                </a:r>
                <a:endParaRPr lang="en-US" altLang="zh-CN" sz="2800" b="0">
                  <a:solidFill>
                    <a:schemeClr val="tx1"/>
                  </a:solidFill>
                  <a:latin typeface="Verdana" pitchFamily="34" charset="0"/>
                </a:endParaRPr>
              </a:p>
            </p:txBody>
          </p:sp>
          <p:sp>
            <p:nvSpPr>
              <p:cNvPr id="134351" name="Rectangle 183"/>
              <p:cNvSpPr>
                <a:spLocks noChangeArrowheads="1"/>
              </p:cNvSpPr>
              <p:nvPr/>
            </p:nvSpPr>
            <p:spPr bwMode="auto">
              <a:xfrm>
                <a:off x="4174" y="3377"/>
                <a:ext cx="49"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i="1">
                    <a:solidFill>
                      <a:srgbClr val="000000"/>
                    </a:solidFill>
                    <a:latin typeface="Times New Roman" pitchFamily="18" charset="0"/>
                  </a:rPr>
                  <a:t>i</a:t>
                </a:r>
                <a:endParaRPr lang="en-US" altLang="zh-CN" sz="2800" b="0">
                  <a:solidFill>
                    <a:schemeClr val="tx1"/>
                  </a:solidFill>
                  <a:latin typeface="Verdana" pitchFamily="34" charset="0"/>
                </a:endParaRPr>
              </a:p>
            </p:txBody>
          </p:sp>
          <p:sp>
            <p:nvSpPr>
              <p:cNvPr id="134352" name="Rectangle 184"/>
              <p:cNvSpPr>
                <a:spLocks noChangeArrowheads="1"/>
              </p:cNvSpPr>
              <p:nvPr/>
            </p:nvSpPr>
            <p:spPr bwMode="auto">
              <a:xfrm>
                <a:off x="4224" y="3369"/>
                <a:ext cx="60" cy="144"/>
              </a:xfrm>
              <a:prstGeom prst="rect">
                <a:avLst/>
              </a:prstGeom>
              <a:noFill/>
              <a:ln w="9525">
                <a:noFill/>
                <a:miter lim="800000"/>
                <a:headEnd/>
                <a:tailEnd/>
              </a:ln>
            </p:spPr>
            <p:txBody>
              <a:bodyPr wrap="none" lIns="0" tIns="0" rIns="0" bIns="0">
                <a:spAutoFit/>
              </a:bodyPr>
              <a:lstStyle/>
              <a:p>
                <a:pPr>
                  <a:lnSpc>
                    <a:spcPct val="100000"/>
                  </a:lnSpc>
                </a:pPr>
                <a:r>
                  <a:rPr lang="zh-CN" altLang="en-US" sz="1500" b="0" i="1">
                    <a:solidFill>
                      <a:srgbClr val="000000"/>
                    </a:solidFill>
                    <a:latin typeface="Times New Roman" pitchFamily="18" charset="0"/>
                  </a:rPr>
                  <a:t>*</a:t>
                </a:r>
                <a:endParaRPr lang="zh-CN" altLang="en-US" sz="2800" b="0">
                  <a:solidFill>
                    <a:schemeClr val="tx1"/>
                  </a:solidFill>
                  <a:latin typeface="Verdana" pitchFamily="34" charset="0"/>
                </a:endParaRPr>
              </a:p>
            </p:txBody>
          </p:sp>
          <p:sp>
            <p:nvSpPr>
              <p:cNvPr id="134353" name="Rectangle 185"/>
              <p:cNvSpPr>
                <a:spLocks noChangeArrowheads="1"/>
              </p:cNvSpPr>
              <p:nvPr/>
            </p:nvSpPr>
            <p:spPr bwMode="auto">
              <a:xfrm>
                <a:off x="4283" y="3489"/>
                <a:ext cx="98" cy="125"/>
              </a:xfrm>
              <a:prstGeom prst="rect">
                <a:avLst/>
              </a:prstGeom>
              <a:noFill/>
              <a:ln w="9525">
                <a:noFill/>
                <a:miter lim="800000"/>
                <a:headEnd/>
                <a:tailEnd/>
              </a:ln>
            </p:spPr>
            <p:txBody>
              <a:bodyPr wrap="none" lIns="0" tIns="0" rIns="0" bIns="0">
                <a:spAutoFit/>
              </a:bodyPr>
              <a:lstStyle/>
              <a:p>
                <a:pPr>
                  <a:lnSpc>
                    <a:spcPct val="100000"/>
                  </a:lnSpc>
                </a:pPr>
                <a:r>
                  <a:rPr lang="en-US" altLang="zh-CN" sz="1300" b="0">
                    <a:solidFill>
                      <a:srgbClr val="000000"/>
                    </a:solidFill>
                    <a:latin typeface="Times New Roman" pitchFamily="18" charset="0"/>
                  </a:rPr>
                  <a:t>W</a:t>
                </a:r>
                <a:endParaRPr lang="en-US" altLang="zh-CN" sz="2800" b="0">
                  <a:solidFill>
                    <a:schemeClr val="tx1"/>
                  </a:solidFill>
                  <a:latin typeface="Verdana" pitchFamily="34" charset="0"/>
                </a:endParaRPr>
              </a:p>
            </p:txBody>
          </p:sp>
          <p:sp>
            <p:nvSpPr>
              <p:cNvPr id="134354" name="Freeform 186"/>
              <p:cNvSpPr>
                <a:spLocks noChangeArrowheads="1"/>
              </p:cNvSpPr>
              <p:nvPr/>
            </p:nvSpPr>
            <p:spPr bwMode="auto">
              <a:xfrm>
                <a:off x="4038" y="3227"/>
                <a:ext cx="157" cy="155"/>
              </a:xfrm>
              <a:custGeom>
                <a:avLst/>
                <a:gdLst>
                  <a:gd name="T0" fmla="*/ 0 w 157"/>
                  <a:gd name="T1" fmla="*/ 78 h 155"/>
                  <a:gd name="T2" fmla="*/ 3 w 157"/>
                  <a:gd name="T3" fmla="*/ 51 h 155"/>
                  <a:gd name="T4" fmla="*/ 19 w 157"/>
                  <a:gd name="T5" fmla="*/ 27 h 155"/>
                  <a:gd name="T6" fmla="*/ 37 w 157"/>
                  <a:gd name="T7" fmla="*/ 8 h 155"/>
                  <a:gd name="T8" fmla="*/ 64 w 157"/>
                  <a:gd name="T9" fmla="*/ 0 h 155"/>
                  <a:gd name="T10" fmla="*/ 90 w 157"/>
                  <a:gd name="T11" fmla="*/ 0 h 155"/>
                  <a:gd name="T12" fmla="*/ 117 w 157"/>
                  <a:gd name="T13" fmla="*/ 8 h 155"/>
                  <a:gd name="T14" fmla="*/ 138 w 157"/>
                  <a:gd name="T15" fmla="*/ 27 h 155"/>
                  <a:gd name="T16" fmla="*/ 152 w 157"/>
                  <a:gd name="T17" fmla="*/ 51 h 155"/>
                  <a:gd name="T18" fmla="*/ 157 w 157"/>
                  <a:gd name="T19" fmla="*/ 78 h 155"/>
                  <a:gd name="T20" fmla="*/ 152 w 157"/>
                  <a:gd name="T21" fmla="*/ 104 h 155"/>
                  <a:gd name="T22" fmla="*/ 138 w 157"/>
                  <a:gd name="T23" fmla="*/ 128 h 155"/>
                  <a:gd name="T24" fmla="*/ 117 w 157"/>
                  <a:gd name="T25" fmla="*/ 144 h 155"/>
                  <a:gd name="T26" fmla="*/ 90 w 157"/>
                  <a:gd name="T27" fmla="*/ 155 h 155"/>
                  <a:gd name="T28" fmla="*/ 64 w 157"/>
                  <a:gd name="T29" fmla="*/ 155 h 155"/>
                  <a:gd name="T30" fmla="*/ 37 w 157"/>
                  <a:gd name="T31" fmla="*/ 144 h 155"/>
                  <a:gd name="T32" fmla="*/ 19 w 157"/>
                  <a:gd name="T33" fmla="*/ 128 h 155"/>
                  <a:gd name="T34" fmla="*/ 3 w 157"/>
                  <a:gd name="T35" fmla="*/ 104 h 155"/>
                  <a:gd name="T36" fmla="*/ 0 w 157"/>
                  <a:gd name="T37" fmla="*/ 78 h 1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7"/>
                  <a:gd name="T58" fmla="*/ 0 h 155"/>
                  <a:gd name="T59" fmla="*/ 157 w 157"/>
                  <a:gd name="T60" fmla="*/ 155 h 1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7" h="155">
                    <a:moveTo>
                      <a:pt x="0" y="78"/>
                    </a:moveTo>
                    <a:lnTo>
                      <a:pt x="3" y="51"/>
                    </a:lnTo>
                    <a:lnTo>
                      <a:pt x="19" y="27"/>
                    </a:lnTo>
                    <a:lnTo>
                      <a:pt x="37" y="8"/>
                    </a:lnTo>
                    <a:lnTo>
                      <a:pt x="64" y="0"/>
                    </a:lnTo>
                    <a:lnTo>
                      <a:pt x="90" y="0"/>
                    </a:lnTo>
                    <a:lnTo>
                      <a:pt x="117" y="8"/>
                    </a:lnTo>
                    <a:lnTo>
                      <a:pt x="138" y="27"/>
                    </a:lnTo>
                    <a:lnTo>
                      <a:pt x="152" y="51"/>
                    </a:lnTo>
                    <a:lnTo>
                      <a:pt x="157" y="78"/>
                    </a:lnTo>
                    <a:lnTo>
                      <a:pt x="152" y="104"/>
                    </a:lnTo>
                    <a:lnTo>
                      <a:pt x="138" y="128"/>
                    </a:lnTo>
                    <a:lnTo>
                      <a:pt x="117" y="144"/>
                    </a:lnTo>
                    <a:lnTo>
                      <a:pt x="90" y="155"/>
                    </a:lnTo>
                    <a:lnTo>
                      <a:pt x="64" y="155"/>
                    </a:lnTo>
                    <a:lnTo>
                      <a:pt x="37" y="144"/>
                    </a:lnTo>
                    <a:lnTo>
                      <a:pt x="19" y="128"/>
                    </a:lnTo>
                    <a:lnTo>
                      <a:pt x="3" y="104"/>
                    </a:lnTo>
                    <a:lnTo>
                      <a:pt x="0" y="78"/>
                    </a:lnTo>
                  </a:path>
                </a:pathLst>
              </a:custGeom>
              <a:noFill/>
              <a:ln w="19050">
                <a:solidFill>
                  <a:srgbClr val="000000"/>
                </a:solidFill>
                <a:round/>
                <a:headEnd/>
                <a:tailEnd/>
              </a:ln>
            </p:spPr>
            <p:txBody>
              <a:bodyPr/>
              <a:lstStyle/>
              <a:p>
                <a:endParaRPr lang="zh-CN" altLang="en-US"/>
              </a:p>
            </p:txBody>
          </p:sp>
          <p:sp>
            <p:nvSpPr>
              <p:cNvPr id="134355" name="Rectangle 187"/>
              <p:cNvSpPr>
                <a:spLocks noChangeArrowheads="1"/>
              </p:cNvSpPr>
              <p:nvPr/>
            </p:nvSpPr>
            <p:spPr bwMode="auto">
              <a:xfrm>
                <a:off x="1961" y="1924"/>
                <a:ext cx="127"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a:solidFill>
                      <a:srgbClr val="000000"/>
                    </a:solidFill>
                    <a:latin typeface="Times New Roman" pitchFamily="18" charset="0"/>
                  </a:rPr>
                  <a:t>V</a:t>
                </a:r>
                <a:endParaRPr lang="en-US" altLang="zh-CN" sz="2800" b="0">
                  <a:solidFill>
                    <a:schemeClr val="tx1"/>
                  </a:solidFill>
                  <a:latin typeface="Verdana" pitchFamily="34" charset="0"/>
                </a:endParaRPr>
              </a:p>
            </p:txBody>
          </p:sp>
          <p:sp>
            <p:nvSpPr>
              <p:cNvPr id="134356" name="Rectangle 188"/>
              <p:cNvSpPr>
                <a:spLocks noChangeArrowheads="1"/>
              </p:cNvSpPr>
              <p:nvPr/>
            </p:nvSpPr>
            <p:spPr bwMode="auto">
              <a:xfrm>
                <a:off x="2089" y="2039"/>
                <a:ext cx="60" cy="144"/>
              </a:xfrm>
              <a:prstGeom prst="rect">
                <a:avLst/>
              </a:prstGeom>
              <a:noFill/>
              <a:ln w="9525">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1</a:t>
                </a:r>
                <a:endParaRPr lang="en-US" altLang="zh-CN" sz="2800" b="0">
                  <a:solidFill>
                    <a:schemeClr val="tx1"/>
                  </a:solidFill>
                  <a:latin typeface="Verdana" pitchFamily="34" charset="0"/>
                </a:endParaRPr>
              </a:p>
            </p:txBody>
          </p:sp>
          <p:sp>
            <p:nvSpPr>
              <p:cNvPr id="134357" name="Rectangle 189"/>
              <p:cNvSpPr>
                <a:spLocks noChangeArrowheads="1"/>
              </p:cNvSpPr>
              <p:nvPr/>
            </p:nvSpPr>
            <p:spPr bwMode="auto">
              <a:xfrm>
                <a:off x="3405" y="2293"/>
                <a:ext cx="127"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a:solidFill>
                      <a:srgbClr val="000000"/>
                    </a:solidFill>
                    <a:latin typeface="Times New Roman" pitchFamily="18" charset="0"/>
                  </a:rPr>
                  <a:t>V</a:t>
                </a:r>
                <a:endParaRPr lang="en-US" altLang="zh-CN" sz="2800" b="0">
                  <a:solidFill>
                    <a:schemeClr val="tx1"/>
                  </a:solidFill>
                  <a:latin typeface="Verdana" pitchFamily="34" charset="0"/>
                </a:endParaRPr>
              </a:p>
            </p:txBody>
          </p:sp>
          <p:sp>
            <p:nvSpPr>
              <p:cNvPr id="134358" name="Rectangle 190"/>
              <p:cNvSpPr>
                <a:spLocks noChangeArrowheads="1"/>
              </p:cNvSpPr>
              <p:nvPr/>
            </p:nvSpPr>
            <p:spPr bwMode="auto">
              <a:xfrm>
                <a:off x="3533" y="2404"/>
                <a:ext cx="60" cy="144"/>
              </a:xfrm>
              <a:prstGeom prst="rect">
                <a:avLst/>
              </a:prstGeom>
              <a:noFill/>
              <a:ln w="9525">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6</a:t>
                </a:r>
                <a:endParaRPr lang="en-US" altLang="zh-CN" sz="2800" b="0">
                  <a:solidFill>
                    <a:schemeClr val="tx1"/>
                  </a:solidFill>
                  <a:latin typeface="Verdana" pitchFamily="34" charset="0"/>
                </a:endParaRPr>
              </a:p>
            </p:txBody>
          </p:sp>
          <p:sp>
            <p:nvSpPr>
              <p:cNvPr id="134359" name="Rectangle 191"/>
              <p:cNvSpPr>
                <a:spLocks noChangeArrowheads="1"/>
              </p:cNvSpPr>
              <p:nvPr/>
            </p:nvSpPr>
            <p:spPr bwMode="auto">
              <a:xfrm>
                <a:off x="3405" y="1913"/>
                <a:ext cx="127"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a:solidFill>
                      <a:srgbClr val="000000"/>
                    </a:solidFill>
                    <a:latin typeface="Times New Roman" pitchFamily="18" charset="0"/>
                  </a:rPr>
                  <a:t>V</a:t>
                </a:r>
                <a:endParaRPr lang="en-US" altLang="zh-CN" sz="2800" b="0">
                  <a:solidFill>
                    <a:schemeClr val="tx1"/>
                  </a:solidFill>
                  <a:latin typeface="Verdana" pitchFamily="34" charset="0"/>
                </a:endParaRPr>
              </a:p>
            </p:txBody>
          </p:sp>
          <p:sp>
            <p:nvSpPr>
              <p:cNvPr id="134360" name="Rectangle 192"/>
              <p:cNvSpPr>
                <a:spLocks noChangeArrowheads="1"/>
              </p:cNvSpPr>
              <p:nvPr/>
            </p:nvSpPr>
            <p:spPr bwMode="auto">
              <a:xfrm>
                <a:off x="3533" y="2025"/>
                <a:ext cx="60" cy="144"/>
              </a:xfrm>
              <a:prstGeom prst="rect">
                <a:avLst/>
              </a:prstGeom>
              <a:noFill/>
              <a:ln w="9525">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3</a:t>
                </a:r>
                <a:endParaRPr lang="en-US" altLang="zh-CN" sz="2800" b="0">
                  <a:solidFill>
                    <a:schemeClr val="tx1"/>
                  </a:solidFill>
                  <a:latin typeface="Verdana" pitchFamily="34" charset="0"/>
                </a:endParaRPr>
              </a:p>
            </p:txBody>
          </p:sp>
          <p:sp>
            <p:nvSpPr>
              <p:cNvPr id="134361" name="Rectangle 193"/>
              <p:cNvSpPr>
                <a:spLocks noChangeArrowheads="1"/>
              </p:cNvSpPr>
              <p:nvPr/>
            </p:nvSpPr>
            <p:spPr bwMode="auto">
              <a:xfrm>
                <a:off x="4889" y="2293"/>
                <a:ext cx="127"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a:solidFill>
                      <a:srgbClr val="000000"/>
                    </a:solidFill>
                    <a:latin typeface="Times New Roman" pitchFamily="18" charset="0"/>
                  </a:rPr>
                  <a:t>V</a:t>
                </a:r>
                <a:endParaRPr lang="en-US" altLang="zh-CN" sz="2800" b="0">
                  <a:solidFill>
                    <a:schemeClr val="tx1"/>
                  </a:solidFill>
                  <a:latin typeface="Verdana" pitchFamily="34" charset="0"/>
                </a:endParaRPr>
              </a:p>
            </p:txBody>
          </p:sp>
          <p:sp>
            <p:nvSpPr>
              <p:cNvPr id="134362" name="Rectangle 194"/>
              <p:cNvSpPr>
                <a:spLocks noChangeArrowheads="1"/>
              </p:cNvSpPr>
              <p:nvPr/>
            </p:nvSpPr>
            <p:spPr bwMode="auto">
              <a:xfrm>
                <a:off x="5017" y="2404"/>
                <a:ext cx="60" cy="144"/>
              </a:xfrm>
              <a:prstGeom prst="rect">
                <a:avLst/>
              </a:prstGeom>
              <a:noFill/>
              <a:ln w="9525">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2</a:t>
                </a:r>
                <a:endParaRPr lang="en-US" altLang="zh-CN" sz="2800" b="0">
                  <a:solidFill>
                    <a:schemeClr val="tx1"/>
                  </a:solidFill>
                  <a:latin typeface="Verdana" pitchFamily="34" charset="0"/>
                </a:endParaRPr>
              </a:p>
            </p:txBody>
          </p:sp>
          <p:sp>
            <p:nvSpPr>
              <p:cNvPr id="134363" name="Rectangle 195"/>
              <p:cNvSpPr>
                <a:spLocks noChangeArrowheads="1"/>
              </p:cNvSpPr>
              <p:nvPr/>
            </p:nvSpPr>
            <p:spPr bwMode="auto">
              <a:xfrm>
                <a:off x="4889" y="1913"/>
                <a:ext cx="127"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a:solidFill>
                      <a:srgbClr val="000000"/>
                    </a:solidFill>
                    <a:latin typeface="Times New Roman" pitchFamily="18" charset="0"/>
                  </a:rPr>
                  <a:t>V</a:t>
                </a:r>
                <a:endParaRPr lang="en-US" altLang="zh-CN" sz="2800" b="0">
                  <a:solidFill>
                    <a:schemeClr val="tx1"/>
                  </a:solidFill>
                  <a:latin typeface="Verdana" pitchFamily="34" charset="0"/>
                </a:endParaRPr>
              </a:p>
            </p:txBody>
          </p:sp>
          <p:sp>
            <p:nvSpPr>
              <p:cNvPr id="134364" name="Rectangle 196"/>
              <p:cNvSpPr>
                <a:spLocks noChangeArrowheads="1"/>
              </p:cNvSpPr>
              <p:nvPr/>
            </p:nvSpPr>
            <p:spPr bwMode="auto">
              <a:xfrm>
                <a:off x="5017" y="2025"/>
                <a:ext cx="60" cy="144"/>
              </a:xfrm>
              <a:prstGeom prst="rect">
                <a:avLst/>
              </a:prstGeom>
              <a:noFill/>
              <a:ln w="9525">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5</a:t>
                </a:r>
                <a:endParaRPr lang="en-US" altLang="zh-CN" sz="2800" b="0">
                  <a:solidFill>
                    <a:schemeClr val="tx1"/>
                  </a:solidFill>
                  <a:latin typeface="Verdana" pitchFamily="34" charset="0"/>
                </a:endParaRPr>
              </a:p>
            </p:txBody>
          </p:sp>
          <p:sp>
            <p:nvSpPr>
              <p:cNvPr id="134365" name="Rectangle 197"/>
              <p:cNvSpPr>
                <a:spLocks noChangeArrowheads="1"/>
              </p:cNvSpPr>
              <p:nvPr/>
            </p:nvSpPr>
            <p:spPr bwMode="auto">
              <a:xfrm>
                <a:off x="493" y="2092"/>
                <a:ext cx="127"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i="1">
                    <a:solidFill>
                      <a:srgbClr val="000000"/>
                    </a:solidFill>
                    <a:latin typeface="Times New Roman" pitchFamily="18" charset="0"/>
                  </a:rPr>
                  <a:t>U</a:t>
                </a:r>
                <a:endParaRPr lang="en-US" altLang="zh-CN" sz="2800" b="0">
                  <a:solidFill>
                    <a:schemeClr val="tx1"/>
                  </a:solidFill>
                  <a:latin typeface="Verdana" pitchFamily="34" charset="0"/>
                </a:endParaRPr>
              </a:p>
            </p:txBody>
          </p:sp>
          <p:sp>
            <p:nvSpPr>
              <p:cNvPr id="134366" name="Rectangle 198"/>
              <p:cNvSpPr>
                <a:spLocks noChangeArrowheads="1"/>
              </p:cNvSpPr>
              <p:nvPr/>
            </p:nvSpPr>
            <p:spPr bwMode="auto">
              <a:xfrm>
                <a:off x="620" y="2204"/>
                <a:ext cx="60" cy="144"/>
              </a:xfrm>
              <a:prstGeom prst="rect">
                <a:avLst/>
              </a:prstGeom>
              <a:noFill/>
              <a:ln w="9525">
                <a:noFill/>
                <a:miter lim="800000"/>
                <a:headEnd/>
                <a:tailEnd/>
              </a:ln>
            </p:spPr>
            <p:txBody>
              <a:bodyPr wrap="none" lIns="0" tIns="0" rIns="0" bIns="0">
                <a:spAutoFit/>
              </a:bodyPr>
              <a:lstStyle/>
              <a:p>
                <a:pPr>
                  <a:lnSpc>
                    <a:spcPct val="100000"/>
                  </a:lnSpc>
                </a:pPr>
                <a:r>
                  <a:rPr lang="en-US" altLang="zh-CN" sz="1500" b="0">
                    <a:solidFill>
                      <a:srgbClr val="000000"/>
                    </a:solidFill>
                    <a:latin typeface="Times New Roman" pitchFamily="18" charset="0"/>
                  </a:rPr>
                  <a:t>d</a:t>
                </a:r>
                <a:endParaRPr lang="en-US" altLang="zh-CN" sz="2800" b="0">
                  <a:solidFill>
                    <a:schemeClr val="tx1"/>
                  </a:solidFill>
                  <a:latin typeface="Verdana" pitchFamily="34" charset="0"/>
                </a:endParaRPr>
              </a:p>
            </p:txBody>
          </p:sp>
          <p:sp>
            <p:nvSpPr>
              <p:cNvPr id="134367" name="Rectangle 199"/>
              <p:cNvSpPr>
                <a:spLocks noChangeArrowheads="1"/>
              </p:cNvSpPr>
              <p:nvPr/>
            </p:nvSpPr>
            <p:spPr bwMode="auto">
              <a:xfrm>
                <a:off x="985" y="1104"/>
                <a:ext cx="127"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a:solidFill>
                      <a:srgbClr val="000000"/>
                    </a:solidFill>
                    <a:latin typeface="Times New Roman" pitchFamily="18" charset="0"/>
                  </a:rPr>
                  <a:t>U</a:t>
                </a:r>
                <a:endParaRPr lang="en-US" altLang="zh-CN" sz="2800" b="0">
                  <a:solidFill>
                    <a:schemeClr val="tx1"/>
                  </a:solidFill>
                  <a:latin typeface="Verdana" pitchFamily="34" charset="0"/>
                </a:endParaRPr>
              </a:p>
            </p:txBody>
          </p:sp>
          <p:sp>
            <p:nvSpPr>
              <p:cNvPr id="134368" name="Rectangle 200"/>
              <p:cNvSpPr>
                <a:spLocks noChangeArrowheads="1"/>
              </p:cNvSpPr>
              <p:nvPr/>
            </p:nvSpPr>
            <p:spPr bwMode="auto">
              <a:xfrm>
                <a:off x="2432" y="1104"/>
                <a:ext cx="127"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a:solidFill>
                      <a:srgbClr val="000000"/>
                    </a:solidFill>
                    <a:latin typeface="Times New Roman" pitchFamily="18" charset="0"/>
                  </a:rPr>
                  <a:t>V</a:t>
                </a:r>
                <a:endParaRPr lang="en-US" altLang="zh-CN" sz="2800" b="0">
                  <a:solidFill>
                    <a:schemeClr val="tx1"/>
                  </a:solidFill>
                  <a:latin typeface="Verdana" pitchFamily="34" charset="0"/>
                </a:endParaRPr>
              </a:p>
            </p:txBody>
          </p:sp>
          <p:sp>
            <p:nvSpPr>
              <p:cNvPr id="134369" name="Rectangle 201"/>
              <p:cNvSpPr>
                <a:spLocks noChangeArrowheads="1"/>
              </p:cNvSpPr>
              <p:nvPr/>
            </p:nvSpPr>
            <p:spPr bwMode="auto">
              <a:xfrm>
                <a:off x="3881" y="1104"/>
                <a:ext cx="166"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a:solidFill>
                      <a:srgbClr val="000000"/>
                    </a:solidFill>
                    <a:latin typeface="Times New Roman" pitchFamily="18" charset="0"/>
                  </a:rPr>
                  <a:t>W</a:t>
                </a:r>
                <a:endParaRPr lang="en-US" altLang="zh-CN" sz="2800" b="0">
                  <a:solidFill>
                    <a:schemeClr val="tx1"/>
                  </a:solidFill>
                  <a:latin typeface="Verdana" pitchFamily="34" charset="0"/>
                </a:endParaRPr>
              </a:p>
            </p:txBody>
          </p:sp>
          <p:sp>
            <p:nvSpPr>
              <p:cNvPr id="134370" name="Line 202"/>
              <p:cNvSpPr>
                <a:spLocks noChangeShapeType="1"/>
              </p:cNvSpPr>
              <p:nvPr/>
            </p:nvSpPr>
            <p:spPr bwMode="auto">
              <a:xfrm flipV="1">
                <a:off x="1665" y="2009"/>
                <a:ext cx="192" cy="0"/>
              </a:xfrm>
              <a:prstGeom prst="line">
                <a:avLst/>
              </a:prstGeom>
              <a:noFill/>
              <a:ln w="19050">
                <a:solidFill>
                  <a:schemeClr val="tx1"/>
                </a:solidFill>
                <a:miter lim="800000"/>
                <a:headEnd/>
                <a:tailEnd/>
              </a:ln>
            </p:spPr>
            <p:txBody>
              <a:bodyPr/>
              <a:lstStyle/>
              <a:p>
                <a:endParaRPr lang="zh-CN" altLang="en-US"/>
              </a:p>
            </p:txBody>
          </p:sp>
          <p:sp>
            <p:nvSpPr>
              <p:cNvPr id="134371" name="Line 203"/>
              <p:cNvSpPr>
                <a:spLocks noChangeShapeType="1"/>
              </p:cNvSpPr>
              <p:nvPr/>
            </p:nvSpPr>
            <p:spPr bwMode="auto">
              <a:xfrm flipV="1">
                <a:off x="1643" y="2404"/>
                <a:ext cx="229" cy="4"/>
              </a:xfrm>
              <a:prstGeom prst="line">
                <a:avLst/>
              </a:prstGeom>
              <a:noFill/>
              <a:ln w="19050">
                <a:solidFill>
                  <a:schemeClr val="tx1"/>
                </a:solidFill>
                <a:miter lim="800000"/>
                <a:headEnd/>
                <a:tailEnd/>
              </a:ln>
            </p:spPr>
            <p:txBody>
              <a:bodyPr/>
              <a:lstStyle/>
              <a:p>
                <a:endParaRPr lang="zh-CN" altLang="en-US"/>
              </a:p>
            </p:txBody>
          </p:sp>
          <p:sp>
            <p:nvSpPr>
              <p:cNvPr id="134372" name="Line 204"/>
              <p:cNvSpPr>
                <a:spLocks noChangeShapeType="1"/>
              </p:cNvSpPr>
              <p:nvPr/>
            </p:nvSpPr>
            <p:spPr bwMode="auto">
              <a:xfrm flipV="1">
                <a:off x="3109" y="2009"/>
                <a:ext cx="192" cy="0"/>
              </a:xfrm>
              <a:prstGeom prst="line">
                <a:avLst/>
              </a:prstGeom>
              <a:noFill/>
              <a:ln w="19050">
                <a:solidFill>
                  <a:schemeClr val="tx1"/>
                </a:solidFill>
                <a:miter lim="800000"/>
                <a:headEnd/>
                <a:tailEnd/>
              </a:ln>
            </p:spPr>
            <p:txBody>
              <a:bodyPr/>
              <a:lstStyle/>
              <a:p>
                <a:endParaRPr lang="zh-CN" altLang="en-US"/>
              </a:p>
            </p:txBody>
          </p:sp>
          <p:sp>
            <p:nvSpPr>
              <p:cNvPr id="134373" name="Line 205"/>
              <p:cNvSpPr>
                <a:spLocks noChangeShapeType="1"/>
              </p:cNvSpPr>
              <p:nvPr/>
            </p:nvSpPr>
            <p:spPr bwMode="auto">
              <a:xfrm flipV="1">
                <a:off x="3120" y="2412"/>
                <a:ext cx="192" cy="0"/>
              </a:xfrm>
              <a:prstGeom prst="line">
                <a:avLst/>
              </a:prstGeom>
              <a:noFill/>
              <a:ln w="19050">
                <a:solidFill>
                  <a:schemeClr val="tx1"/>
                </a:solidFill>
                <a:miter lim="800000"/>
                <a:headEnd/>
                <a:tailEnd/>
              </a:ln>
            </p:spPr>
            <p:txBody>
              <a:bodyPr/>
              <a:lstStyle/>
              <a:p>
                <a:endParaRPr lang="zh-CN" altLang="en-US"/>
              </a:p>
            </p:txBody>
          </p:sp>
          <p:sp>
            <p:nvSpPr>
              <p:cNvPr id="134374" name="Line 206"/>
              <p:cNvSpPr>
                <a:spLocks noChangeShapeType="1"/>
              </p:cNvSpPr>
              <p:nvPr/>
            </p:nvSpPr>
            <p:spPr bwMode="auto">
              <a:xfrm flipV="1">
                <a:off x="4582" y="2013"/>
                <a:ext cx="192" cy="0"/>
              </a:xfrm>
              <a:prstGeom prst="line">
                <a:avLst/>
              </a:prstGeom>
              <a:noFill/>
              <a:ln w="19050">
                <a:solidFill>
                  <a:schemeClr val="tx1"/>
                </a:solidFill>
                <a:miter lim="800000"/>
                <a:headEnd/>
                <a:tailEnd/>
              </a:ln>
            </p:spPr>
            <p:txBody>
              <a:bodyPr/>
              <a:lstStyle/>
              <a:p>
                <a:endParaRPr lang="zh-CN" altLang="en-US"/>
              </a:p>
            </p:txBody>
          </p:sp>
          <p:sp>
            <p:nvSpPr>
              <p:cNvPr id="134375" name="Line 207"/>
              <p:cNvSpPr>
                <a:spLocks noChangeShapeType="1"/>
              </p:cNvSpPr>
              <p:nvPr/>
            </p:nvSpPr>
            <p:spPr bwMode="auto">
              <a:xfrm flipV="1">
                <a:off x="4582" y="2404"/>
                <a:ext cx="192" cy="0"/>
              </a:xfrm>
              <a:prstGeom prst="line">
                <a:avLst/>
              </a:prstGeom>
              <a:noFill/>
              <a:ln w="19050">
                <a:solidFill>
                  <a:schemeClr val="tx1"/>
                </a:solidFill>
                <a:miter lim="800000"/>
                <a:headEnd/>
                <a:tailEnd/>
              </a:ln>
            </p:spPr>
            <p:txBody>
              <a:bodyPr/>
              <a:lstStyle/>
              <a:p>
                <a:endParaRPr lang="zh-CN" altLang="en-US"/>
              </a:p>
            </p:txBody>
          </p:sp>
          <p:sp>
            <p:nvSpPr>
              <p:cNvPr id="134376" name="Line 208"/>
              <p:cNvSpPr>
                <a:spLocks noChangeShapeType="1"/>
              </p:cNvSpPr>
              <p:nvPr/>
            </p:nvSpPr>
            <p:spPr bwMode="auto">
              <a:xfrm flipH="1">
                <a:off x="3308" y="1925"/>
                <a:ext cx="0" cy="576"/>
              </a:xfrm>
              <a:prstGeom prst="line">
                <a:avLst/>
              </a:prstGeom>
              <a:noFill/>
              <a:ln w="19050">
                <a:solidFill>
                  <a:srgbClr val="000000"/>
                </a:solidFill>
                <a:round/>
                <a:headEnd/>
                <a:tailEnd/>
              </a:ln>
            </p:spPr>
            <p:txBody>
              <a:bodyPr/>
              <a:lstStyle/>
              <a:p>
                <a:endParaRPr lang="zh-CN" altLang="en-US"/>
              </a:p>
            </p:txBody>
          </p:sp>
          <p:sp>
            <p:nvSpPr>
              <p:cNvPr id="134377" name="Line 209"/>
              <p:cNvSpPr>
                <a:spLocks noChangeShapeType="1"/>
              </p:cNvSpPr>
              <p:nvPr/>
            </p:nvSpPr>
            <p:spPr bwMode="auto">
              <a:xfrm flipH="1">
                <a:off x="4774" y="1917"/>
                <a:ext cx="0" cy="576"/>
              </a:xfrm>
              <a:prstGeom prst="line">
                <a:avLst/>
              </a:prstGeom>
              <a:noFill/>
              <a:ln w="19050">
                <a:solidFill>
                  <a:srgbClr val="000000"/>
                </a:solidFill>
                <a:round/>
                <a:headEnd/>
                <a:tailEnd/>
              </a:ln>
            </p:spPr>
            <p:txBody>
              <a:bodyPr/>
              <a:lstStyle/>
              <a:p>
                <a:endParaRPr lang="zh-CN" altLang="en-US"/>
              </a:p>
            </p:txBody>
          </p:sp>
          <p:sp>
            <p:nvSpPr>
              <p:cNvPr id="134378" name="Line 210"/>
              <p:cNvSpPr>
                <a:spLocks noChangeShapeType="1"/>
              </p:cNvSpPr>
              <p:nvPr/>
            </p:nvSpPr>
            <p:spPr bwMode="auto">
              <a:xfrm>
                <a:off x="1813" y="3139"/>
                <a:ext cx="336" cy="0"/>
              </a:xfrm>
              <a:prstGeom prst="line">
                <a:avLst/>
              </a:prstGeom>
              <a:noFill/>
              <a:ln w="12700">
                <a:solidFill>
                  <a:srgbClr val="00FF00"/>
                </a:solidFill>
                <a:miter lim="800000"/>
                <a:headEnd/>
                <a:tailEnd/>
              </a:ln>
            </p:spPr>
            <p:txBody>
              <a:bodyPr/>
              <a:lstStyle/>
              <a:p>
                <a:endParaRPr lang="zh-CN" altLang="en-US"/>
              </a:p>
            </p:txBody>
          </p:sp>
          <p:sp>
            <p:nvSpPr>
              <p:cNvPr id="134379" name="Line 211"/>
              <p:cNvSpPr>
                <a:spLocks noChangeShapeType="1"/>
              </p:cNvSpPr>
              <p:nvPr/>
            </p:nvSpPr>
            <p:spPr bwMode="auto">
              <a:xfrm>
                <a:off x="2145" y="2611"/>
                <a:ext cx="0" cy="528"/>
              </a:xfrm>
              <a:prstGeom prst="line">
                <a:avLst/>
              </a:prstGeom>
              <a:noFill/>
              <a:ln w="12700">
                <a:solidFill>
                  <a:srgbClr val="00FF00"/>
                </a:solidFill>
                <a:miter lim="800000"/>
                <a:headEnd/>
                <a:tailEnd/>
              </a:ln>
            </p:spPr>
            <p:txBody>
              <a:bodyPr/>
              <a:lstStyle/>
              <a:p>
                <a:endParaRPr lang="zh-CN" altLang="en-US"/>
              </a:p>
            </p:txBody>
          </p:sp>
          <p:sp>
            <p:nvSpPr>
              <p:cNvPr id="134380" name="Line 212"/>
              <p:cNvSpPr>
                <a:spLocks noChangeShapeType="1"/>
              </p:cNvSpPr>
              <p:nvPr/>
            </p:nvSpPr>
            <p:spPr bwMode="auto">
              <a:xfrm>
                <a:off x="2289" y="1795"/>
                <a:ext cx="0" cy="1632"/>
              </a:xfrm>
              <a:prstGeom prst="line">
                <a:avLst/>
              </a:prstGeom>
              <a:noFill/>
              <a:ln w="12700">
                <a:solidFill>
                  <a:srgbClr val="00FF00"/>
                </a:solidFill>
                <a:miter lim="800000"/>
                <a:headEnd/>
                <a:tailEnd/>
              </a:ln>
            </p:spPr>
            <p:txBody>
              <a:bodyPr/>
              <a:lstStyle/>
              <a:p>
                <a:endParaRPr lang="zh-CN" altLang="en-US"/>
              </a:p>
            </p:txBody>
          </p:sp>
          <p:sp>
            <p:nvSpPr>
              <p:cNvPr id="134381" name="Line 213"/>
              <p:cNvSpPr>
                <a:spLocks noChangeShapeType="1"/>
              </p:cNvSpPr>
              <p:nvPr/>
            </p:nvSpPr>
            <p:spPr bwMode="auto">
              <a:xfrm>
                <a:off x="1809" y="3427"/>
                <a:ext cx="480" cy="0"/>
              </a:xfrm>
              <a:prstGeom prst="line">
                <a:avLst/>
              </a:prstGeom>
              <a:noFill/>
              <a:ln w="12700">
                <a:solidFill>
                  <a:srgbClr val="00FF00"/>
                </a:solidFill>
                <a:miter lim="800000"/>
                <a:headEnd/>
                <a:tailEnd/>
              </a:ln>
            </p:spPr>
            <p:txBody>
              <a:bodyPr/>
              <a:lstStyle/>
              <a:p>
                <a:endParaRPr lang="zh-CN" altLang="en-US"/>
              </a:p>
            </p:txBody>
          </p:sp>
          <p:sp>
            <p:nvSpPr>
              <p:cNvPr id="134382" name="Line 214"/>
              <p:cNvSpPr>
                <a:spLocks noChangeShapeType="1"/>
              </p:cNvSpPr>
              <p:nvPr/>
            </p:nvSpPr>
            <p:spPr bwMode="auto">
              <a:xfrm>
                <a:off x="3600" y="2611"/>
                <a:ext cx="0" cy="528"/>
              </a:xfrm>
              <a:prstGeom prst="line">
                <a:avLst/>
              </a:prstGeom>
              <a:noFill/>
              <a:ln w="12700">
                <a:solidFill>
                  <a:srgbClr val="00FF00"/>
                </a:solidFill>
                <a:miter lim="800000"/>
                <a:headEnd/>
                <a:tailEnd/>
              </a:ln>
            </p:spPr>
            <p:txBody>
              <a:bodyPr/>
              <a:lstStyle/>
              <a:p>
                <a:endParaRPr lang="zh-CN" altLang="en-US"/>
              </a:p>
            </p:txBody>
          </p:sp>
          <p:sp>
            <p:nvSpPr>
              <p:cNvPr id="134383" name="Line 215"/>
              <p:cNvSpPr>
                <a:spLocks noChangeShapeType="1"/>
              </p:cNvSpPr>
              <p:nvPr/>
            </p:nvSpPr>
            <p:spPr bwMode="auto">
              <a:xfrm>
                <a:off x="3264" y="3139"/>
                <a:ext cx="336" cy="0"/>
              </a:xfrm>
              <a:prstGeom prst="line">
                <a:avLst/>
              </a:prstGeom>
              <a:noFill/>
              <a:ln w="12700">
                <a:solidFill>
                  <a:srgbClr val="00FF00"/>
                </a:solidFill>
                <a:miter lim="800000"/>
                <a:headEnd/>
                <a:tailEnd/>
              </a:ln>
            </p:spPr>
            <p:txBody>
              <a:bodyPr/>
              <a:lstStyle/>
              <a:p>
                <a:endParaRPr lang="zh-CN" altLang="en-US"/>
              </a:p>
            </p:txBody>
          </p:sp>
          <p:sp>
            <p:nvSpPr>
              <p:cNvPr id="134384" name="Line 216"/>
              <p:cNvSpPr>
                <a:spLocks noChangeShapeType="1"/>
              </p:cNvSpPr>
              <p:nvPr/>
            </p:nvSpPr>
            <p:spPr bwMode="auto">
              <a:xfrm>
                <a:off x="5051" y="2608"/>
                <a:ext cx="0" cy="528"/>
              </a:xfrm>
              <a:prstGeom prst="line">
                <a:avLst/>
              </a:prstGeom>
              <a:noFill/>
              <a:ln w="12700">
                <a:solidFill>
                  <a:srgbClr val="00FF00"/>
                </a:solidFill>
                <a:miter lim="800000"/>
                <a:headEnd/>
                <a:tailEnd/>
              </a:ln>
            </p:spPr>
            <p:txBody>
              <a:bodyPr/>
              <a:lstStyle/>
              <a:p>
                <a:endParaRPr lang="zh-CN" altLang="en-US"/>
              </a:p>
            </p:txBody>
          </p:sp>
          <p:sp>
            <p:nvSpPr>
              <p:cNvPr id="134385" name="Line 217"/>
              <p:cNvSpPr>
                <a:spLocks noChangeShapeType="1"/>
              </p:cNvSpPr>
              <p:nvPr/>
            </p:nvSpPr>
            <p:spPr bwMode="auto">
              <a:xfrm>
                <a:off x="4726" y="3128"/>
                <a:ext cx="336" cy="0"/>
              </a:xfrm>
              <a:prstGeom prst="line">
                <a:avLst/>
              </a:prstGeom>
              <a:noFill/>
              <a:ln w="12700">
                <a:solidFill>
                  <a:srgbClr val="00FF00"/>
                </a:solidFill>
                <a:miter lim="800000"/>
                <a:headEnd/>
                <a:tailEnd/>
              </a:ln>
            </p:spPr>
            <p:txBody>
              <a:bodyPr/>
              <a:lstStyle/>
              <a:p>
                <a:endParaRPr lang="zh-CN" altLang="en-US"/>
              </a:p>
            </p:txBody>
          </p:sp>
          <p:sp>
            <p:nvSpPr>
              <p:cNvPr id="134386" name="Line 218"/>
              <p:cNvSpPr>
                <a:spLocks noChangeShapeType="1"/>
              </p:cNvSpPr>
              <p:nvPr/>
            </p:nvSpPr>
            <p:spPr bwMode="auto">
              <a:xfrm>
                <a:off x="3733" y="1803"/>
                <a:ext cx="0" cy="1632"/>
              </a:xfrm>
              <a:prstGeom prst="line">
                <a:avLst/>
              </a:prstGeom>
              <a:noFill/>
              <a:ln w="12700">
                <a:solidFill>
                  <a:srgbClr val="00FF00"/>
                </a:solidFill>
                <a:miter lim="800000"/>
                <a:headEnd/>
                <a:tailEnd/>
              </a:ln>
            </p:spPr>
            <p:txBody>
              <a:bodyPr/>
              <a:lstStyle/>
              <a:p>
                <a:endParaRPr lang="zh-CN" altLang="en-US"/>
              </a:p>
            </p:txBody>
          </p:sp>
          <p:sp>
            <p:nvSpPr>
              <p:cNvPr id="134387" name="Line 219"/>
              <p:cNvSpPr>
                <a:spLocks noChangeShapeType="1"/>
              </p:cNvSpPr>
              <p:nvPr/>
            </p:nvSpPr>
            <p:spPr bwMode="auto">
              <a:xfrm>
                <a:off x="3264" y="3427"/>
                <a:ext cx="480" cy="0"/>
              </a:xfrm>
              <a:prstGeom prst="line">
                <a:avLst/>
              </a:prstGeom>
              <a:noFill/>
              <a:ln w="12700">
                <a:solidFill>
                  <a:srgbClr val="00FF00"/>
                </a:solidFill>
                <a:miter lim="800000"/>
                <a:headEnd/>
                <a:tailEnd/>
              </a:ln>
            </p:spPr>
            <p:txBody>
              <a:bodyPr/>
              <a:lstStyle/>
              <a:p>
                <a:endParaRPr lang="zh-CN" altLang="en-US"/>
              </a:p>
            </p:txBody>
          </p:sp>
          <p:sp>
            <p:nvSpPr>
              <p:cNvPr id="134388" name="Line 220"/>
              <p:cNvSpPr>
                <a:spLocks noChangeShapeType="1"/>
              </p:cNvSpPr>
              <p:nvPr/>
            </p:nvSpPr>
            <p:spPr bwMode="auto">
              <a:xfrm>
                <a:off x="5189" y="1799"/>
                <a:ext cx="0" cy="1632"/>
              </a:xfrm>
              <a:prstGeom prst="line">
                <a:avLst/>
              </a:prstGeom>
              <a:noFill/>
              <a:ln w="12700">
                <a:solidFill>
                  <a:srgbClr val="00FF00"/>
                </a:solidFill>
                <a:miter lim="800000"/>
                <a:headEnd/>
                <a:tailEnd/>
              </a:ln>
            </p:spPr>
            <p:txBody>
              <a:bodyPr/>
              <a:lstStyle/>
              <a:p>
                <a:endParaRPr lang="zh-CN" altLang="en-US"/>
              </a:p>
            </p:txBody>
          </p:sp>
          <p:sp>
            <p:nvSpPr>
              <p:cNvPr id="134389" name="Line 221"/>
              <p:cNvSpPr>
                <a:spLocks noChangeShapeType="1"/>
              </p:cNvSpPr>
              <p:nvPr/>
            </p:nvSpPr>
            <p:spPr bwMode="auto">
              <a:xfrm>
                <a:off x="4726" y="3427"/>
                <a:ext cx="480" cy="0"/>
              </a:xfrm>
              <a:prstGeom prst="line">
                <a:avLst/>
              </a:prstGeom>
              <a:noFill/>
              <a:ln w="12700">
                <a:solidFill>
                  <a:srgbClr val="00FF00"/>
                </a:solidFill>
                <a:miter lim="800000"/>
                <a:headEnd/>
                <a:tailEnd/>
              </a:ln>
            </p:spPr>
            <p:txBody>
              <a:bodyPr/>
              <a:lstStyle/>
              <a:p>
                <a:endParaRPr lang="zh-CN" altLang="en-US"/>
              </a:p>
            </p:txBody>
          </p:sp>
          <p:sp>
            <p:nvSpPr>
              <p:cNvPr id="134390" name="Oval 222"/>
              <p:cNvSpPr>
                <a:spLocks noChangeArrowheads="1"/>
              </p:cNvSpPr>
              <p:nvPr/>
            </p:nvSpPr>
            <p:spPr bwMode="auto">
              <a:xfrm>
                <a:off x="1837" y="2195"/>
                <a:ext cx="45" cy="45"/>
              </a:xfrm>
              <a:prstGeom prst="ellipse">
                <a:avLst/>
              </a:prstGeom>
              <a:solidFill>
                <a:schemeClr val="tx1"/>
              </a:solidFill>
              <a:ln w="9525">
                <a:solidFill>
                  <a:schemeClr val="tx1"/>
                </a:solidFill>
                <a:miter lim="800000"/>
                <a:headEnd/>
                <a:tailEnd/>
              </a:ln>
            </p:spPr>
            <p:txBody>
              <a:bodyPr wrap="none" anchor="ctr"/>
              <a:lstStyle/>
              <a:p>
                <a:pPr algn="ctr"/>
                <a:endParaRPr lang="zh-CN" altLang="en-US"/>
              </a:p>
            </p:txBody>
          </p:sp>
          <p:sp>
            <p:nvSpPr>
              <p:cNvPr id="134391" name="Oval 223"/>
              <p:cNvSpPr>
                <a:spLocks noChangeArrowheads="1"/>
              </p:cNvSpPr>
              <p:nvPr/>
            </p:nvSpPr>
            <p:spPr bwMode="auto">
              <a:xfrm>
                <a:off x="3289" y="2195"/>
                <a:ext cx="45" cy="45"/>
              </a:xfrm>
              <a:prstGeom prst="ellipse">
                <a:avLst/>
              </a:prstGeom>
              <a:solidFill>
                <a:schemeClr val="tx1"/>
              </a:solidFill>
              <a:ln w="9525">
                <a:solidFill>
                  <a:schemeClr val="tx1"/>
                </a:solidFill>
                <a:miter lim="800000"/>
                <a:headEnd/>
                <a:tailEnd/>
              </a:ln>
            </p:spPr>
            <p:txBody>
              <a:bodyPr wrap="none" anchor="ctr"/>
              <a:lstStyle/>
              <a:p>
                <a:pPr algn="ctr"/>
                <a:endParaRPr lang="zh-CN" altLang="en-US"/>
              </a:p>
            </p:txBody>
          </p:sp>
          <p:sp>
            <p:nvSpPr>
              <p:cNvPr id="134392" name="Oval 224"/>
              <p:cNvSpPr>
                <a:spLocks noChangeArrowheads="1"/>
              </p:cNvSpPr>
              <p:nvPr/>
            </p:nvSpPr>
            <p:spPr bwMode="auto">
              <a:xfrm>
                <a:off x="4756" y="2187"/>
                <a:ext cx="45" cy="45"/>
              </a:xfrm>
              <a:prstGeom prst="ellipse">
                <a:avLst/>
              </a:prstGeom>
              <a:solidFill>
                <a:schemeClr val="tx1"/>
              </a:solidFill>
              <a:ln w="9525">
                <a:solidFill>
                  <a:schemeClr val="tx1"/>
                </a:solidFill>
                <a:miter lim="800000"/>
                <a:headEnd/>
                <a:tailEnd/>
              </a:ln>
            </p:spPr>
            <p:txBody>
              <a:bodyPr wrap="none" anchor="ctr"/>
              <a:lstStyle/>
              <a:p>
                <a:pPr algn="ctr"/>
                <a:endParaRPr lang="zh-CN" altLang="en-US"/>
              </a:p>
            </p:txBody>
          </p:sp>
        </p:grpSp>
        <p:sp>
          <p:nvSpPr>
            <p:cNvPr id="134157" name="Rectangle 225"/>
            <p:cNvSpPr>
              <a:spLocks noChangeArrowheads="1"/>
            </p:cNvSpPr>
            <p:nvPr/>
          </p:nvSpPr>
          <p:spPr bwMode="auto">
            <a:xfrm>
              <a:off x="3388" y="1951"/>
              <a:ext cx="227" cy="227"/>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sp>
          <p:nvSpPr>
            <p:cNvPr id="134158" name="Rectangle 226"/>
            <p:cNvSpPr>
              <a:spLocks noChangeArrowheads="1"/>
            </p:cNvSpPr>
            <p:nvPr/>
          </p:nvSpPr>
          <p:spPr bwMode="auto">
            <a:xfrm>
              <a:off x="1946" y="1961"/>
              <a:ext cx="272" cy="226"/>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sp>
          <p:nvSpPr>
            <p:cNvPr id="134159" name="Rectangle 227"/>
            <p:cNvSpPr>
              <a:spLocks noChangeArrowheads="1"/>
            </p:cNvSpPr>
            <p:nvPr/>
          </p:nvSpPr>
          <p:spPr bwMode="auto">
            <a:xfrm>
              <a:off x="1954" y="1879"/>
              <a:ext cx="362" cy="272"/>
            </a:xfrm>
            <a:prstGeom prst="rect">
              <a:avLst/>
            </a:prstGeom>
            <a:noFill/>
            <a:ln w="9525">
              <a:noFill/>
              <a:miter lim="800000"/>
              <a:headEnd/>
              <a:tailEnd/>
            </a:ln>
          </p:spPr>
          <p:txBody>
            <a:bodyPr wrap="none" anchor="ctr"/>
            <a:lstStyle/>
            <a:p>
              <a:pPr algn="ctr">
                <a:lnSpc>
                  <a:spcPct val="100000"/>
                </a:lnSpc>
              </a:pPr>
              <a:r>
                <a:rPr lang="en-US" altLang="zh-CN" sz="2200" b="0">
                  <a:solidFill>
                    <a:schemeClr val="tx1"/>
                  </a:solidFill>
                  <a:latin typeface="Times New Roman" pitchFamily="18" charset="0"/>
                </a:rPr>
                <a:t>VT</a:t>
              </a:r>
              <a:r>
                <a:rPr lang="en-US" altLang="zh-CN" sz="2200" b="0" baseline="-25000">
                  <a:solidFill>
                    <a:schemeClr val="tx1"/>
                  </a:solidFill>
                  <a:latin typeface="Times New Roman" pitchFamily="18" charset="0"/>
                </a:rPr>
                <a:t>1</a:t>
              </a:r>
            </a:p>
          </p:txBody>
        </p:sp>
        <p:grpSp>
          <p:nvGrpSpPr>
            <p:cNvPr id="134160" name="Group 228"/>
            <p:cNvGrpSpPr>
              <a:grpSpLocks/>
            </p:cNvGrpSpPr>
            <p:nvPr/>
          </p:nvGrpSpPr>
          <p:grpSpPr bwMode="auto">
            <a:xfrm>
              <a:off x="1936" y="2296"/>
              <a:ext cx="265" cy="227"/>
              <a:chOff x="1936" y="2296"/>
              <a:chExt cx="265" cy="227"/>
            </a:xfrm>
          </p:grpSpPr>
          <p:sp>
            <p:nvSpPr>
              <p:cNvPr id="134173" name="Rectangle 229"/>
              <p:cNvSpPr>
                <a:spLocks noChangeArrowheads="1"/>
              </p:cNvSpPr>
              <p:nvPr/>
            </p:nvSpPr>
            <p:spPr bwMode="auto">
              <a:xfrm>
                <a:off x="1936" y="2350"/>
                <a:ext cx="227" cy="137"/>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sp>
            <p:nvSpPr>
              <p:cNvPr id="134174" name="Rectangle 230"/>
              <p:cNvSpPr>
                <a:spLocks noChangeArrowheads="1"/>
              </p:cNvSpPr>
              <p:nvPr/>
            </p:nvSpPr>
            <p:spPr bwMode="auto">
              <a:xfrm rot="5400000">
                <a:off x="2017" y="2339"/>
                <a:ext cx="227" cy="137"/>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grpSp>
        <p:sp>
          <p:nvSpPr>
            <p:cNvPr id="134161" name="Rectangle 231"/>
            <p:cNvSpPr>
              <a:spLocks noChangeArrowheads="1"/>
            </p:cNvSpPr>
            <p:nvPr/>
          </p:nvSpPr>
          <p:spPr bwMode="auto">
            <a:xfrm>
              <a:off x="1937" y="2287"/>
              <a:ext cx="362" cy="272"/>
            </a:xfrm>
            <a:prstGeom prst="rect">
              <a:avLst/>
            </a:prstGeom>
            <a:noFill/>
            <a:ln w="9525">
              <a:noFill/>
              <a:miter lim="800000"/>
              <a:headEnd/>
              <a:tailEnd/>
            </a:ln>
          </p:spPr>
          <p:txBody>
            <a:bodyPr wrap="none" anchor="ctr"/>
            <a:lstStyle/>
            <a:p>
              <a:pPr algn="ctr">
                <a:lnSpc>
                  <a:spcPct val="100000"/>
                </a:lnSpc>
              </a:pPr>
              <a:r>
                <a:rPr lang="en-US" altLang="zh-CN" sz="2200" b="0">
                  <a:solidFill>
                    <a:schemeClr val="tx1"/>
                  </a:solidFill>
                  <a:latin typeface="Times New Roman" pitchFamily="18" charset="0"/>
                </a:rPr>
                <a:t>VT</a:t>
              </a:r>
              <a:r>
                <a:rPr lang="en-US" altLang="zh-CN" sz="2200" b="0" baseline="-25000">
                  <a:solidFill>
                    <a:schemeClr val="tx1"/>
                  </a:solidFill>
                  <a:latin typeface="Times New Roman" pitchFamily="18" charset="0"/>
                </a:rPr>
                <a:t>4</a:t>
              </a:r>
            </a:p>
          </p:txBody>
        </p:sp>
        <p:grpSp>
          <p:nvGrpSpPr>
            <p:cNvPr id="134162" name="Group 232"/>
            <p:cNvGrpSpPr>
              <a:grpSpLocks/>
            </p:cNvGrpSpPr>
            <p:nvPr/>
          </p:nvGrpSpPr>
          <p:grpSpPr bwMode="auto">
            <a:xfrm>
              <a:off x="3379" y="2296"/>
              <a:ext cx="265" cy="227"/>
              <a:chOff x="1936" y="2296"/>
              <a:chExt cx="265" cy="227"/>
            </a:xfrm>
          </p:grpSpPr>
          <p:sp>
            <p:nvSpPr>
              <p:cNvPr id="134171" name="Rectangle 233"/>
              <p:cNvSpPr>
                <a:spLocks noChangeArrowheads="1"/>
              </p:cNvSpPr>
              <p:nvPr/>
            </p:nvSpPr>
            <p:spPr bwMode="auto">
              <a:xfrm>
                <a:off x="1936" y="2350"/>
                <a:ext cx="227" cy="137"/>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sp>
            <p:nvSpPr>
              <p:cNvPr id="134172" name="Rectangle 234"/>
              <p:cNvSpPr>
                <a:spLocks noChangeArrowheads="1"/>
              </p:cNvSpPr>
              <p:nvPr/>
            </p:nvSpPr>
            <p:spPr bwMode="auto">
              <a:xfrm rot="5400000">
                <a:off x="2017" y="2339"/>
                <a:ext cx="227" cy="137"/>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grpSp>
        <p:grpSp>
          <p:nvGrpSpPr>
            <p:cNvPr id="134163" name="Group 235"/>
            <p:cNvGrpSpPr>
              <a:grpSpLocks/>
            </p:cNvGrpSpPr>
            <p:nvPr/>
          </p:nvGrpSpPr>
          <p:grpSpPr bwMode="auto">
            <a:xfrm>
              <a:off x="4849" y="2296"/>
              <a:ext cx="265" cy="227"/>
              <a:chOff x="1936" y="2296"/>
              <a:chExt cx="265" cy="227"/>
            </a:xfrm>
          </p:grpSpPr>
          <p:sp>
            <p:nvSpPr>
              <p:cNvPr id="134169" name="Rectangle 236"/>
              <p:cNvSpPr>
                <a:spLocks noChangeArrowheads="1"/>
              </p:cNvSpPr>
              <p:nvPr/>
            </p:nvSpPr>
            <p:spPr bwMode="auto">
              <a:xfrm>
                <a:off x="1936" y="2350"/>
                <a:ext cx="227" cy="137"/>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sp>
            <p:nvSpPr>
              <p:cNvPr id="134170" name="Rectangle 237"/>
              <p:cNvSpPr>
                <a:spLocks noChangeArrowheads="1"/>
              </p:cNvSpPr>
              <p:nvPr/>
            </p:nvSpPr>
            <p:spPr bwMode="auto">
              <a:xfrm rot="5400000">
                <a:off x="2017" y="2339"/>
                <a:ext cx="227" cy="137"/>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grpSp>
        <p:sp>
          <p:nvSpPr>
            <p:cNvPr id="134164" name="Rectangle 238"/>
            <p:cNvSpPr>
              <a:spLocks noChangeArrowheads="1"/>
            </p:cNvSpPr>
            <p:nvPr/>
          </p:nvSpPr>
          <p:spPr bwMode="auto">
            <a:xfrm>
              <a:off x="3397" y="2296"/>
              <a:ext cx="362" cy="272"/>
            </a:xfrm>
            <a:prstGeom prst="rect">
              <a:avLst/>
            </a:prstGeom>
            <a:noFill/>
            <a:ln w="9525">
              <a:noFill/>
              <a:miter lim="800000"/>
              <a:headEnd/>
              <a:tailEnd/>
            </a:ln>
          </p:spPr>
          <p:txBody>
            <a:bodyPr wrap="none" anchor="ctr"/>
            <a:lstStyle/>
            <a:p>
              <a:pPr algn="ctr">
                <a:lnSpc>
                  <a:spcPct val="100000"/>
                </a:lnSpc>
              </a:pPr>
              <a:r>
                <a:rPr lang="en-US" altLang="zh-CN" sz="2200" b="0">
                  <a:solidFill>
                    <a:schemeClr val="tx1"/>
                  </a:solidFill>
                  <a:latin typeface="Times New Roman" pitchFamily="18" charset="0"/>
                </a:rPr>
                <a:t>VT</a:t>
              </a:r>
              <a:r>
                <a:rPr lang="en-US" altLang="zh-CN" sz="2200" b="0" baseline="-25000">
                  <a:solidFill>
                    <a:schemeClr val="tx1"/>
                  </a:solidFill>
                  <a:latin typeface="Times New Roman" pitchFamily="18" charset="0"/>
                </a:rPr>
                <a:t>6</a:t>
              </a:r>
            </a:p>
          </p:txBody>
        </p:sp>
        <p:sp>
          <p:nvSpPr>
            <p:cNvPr id="134165" name="Rectangle 239"/>
            <p:cNvSpPr>
              <a:spLocks noChangeArrowheads="1"/>
            </p:cNvSpPr>
            <p:nvPr/>
          </p:nvSpPr>
          <p:spPr bwMode="auto">
            <a:xfrm>
              <a:off x="4858" y="2296"/>
              <a:ext cx="362" cy="272"/>
            </a:xfrm>
            <a:prstGeom prst="rect">
              <a:avLst/>
            </a:prstGeom>
            <a:noFill/>
            <a:ln w="9525">
              <a:noFill/>
              <a:miter lim="800000"/>
              <a:headEnd/>
              <a:tailEnd/>
            </a:ln>
          </p:spPr>
          <p:txBody>
            <a:bodyPr wrap="none" anchor="ctr"/>
            <a:lstStyle/>
            <a:p>
              <a:pPr algn="ctr">
                <a:lnSpc>
                  <a:spcPct val="100000"/>
                </a:lnSpc>
              </a:pPr>
              <a:r>
                <a:rPr lang="en-US" altLang="zh-CN" sz="2200" b="0">
                  <a:solidFill>
                    <a:schemeClr val="tx1"/>
                  </a:solidFill>
                  <a:latin typeface="Times New Roman" pitchFamily="18" charset="0"/>
                </a:rPr>
                <a:t>VT</a:t>
              </a:r>
              <a:r>
                <a:rPr lang="en-US" altLang="zh-CN" sz="2200" b="0" baseline="-25000">
                  <a:solidFill>
                    <a:schemeClr val="tx1"/>
                  </a:solidFill>
                  <a:latin typeface="Times New Roman" pitchFamily="18" charset="0"/>
                </a:rPr>
                <a:t>2</a:t>
              </a:r>
            </a:p>
          </p:txBody>
        </p:sp>
        <p:sp>
          <p:nvSpPr>
            <p:cNvPr id="134166" name="Rectangle 240"/>
            <p:cNvSpPr>
              <a:spLocks noChangeArrowheads="1"/>
            </p:cNvSpPr>
            <p:nvPr/>
          </p:nvSpPr>
          <p:spPr bwMode="auto">
            <a:xfrm>
              <a:off x="4876" y="1933"/>
              <a:ext cx="227" cy="227"/>
            </a:xfrm>
            <a:prstGeom prst="rect">
              <a:avLst/>
            </a:prstGeom>
            <a:solidFill>
              <a:schemeClr val="accent1"/>
            </a:solidFill>
            <a:ln w="9525">
              <a:solidFill>
                <a:schemeClr val="accent1"/>
              </a:solidFill>
              <a:miter lim="800000"/>
              <a:headEnd/>
              <a:tailEnd/>
            </a:ln>
          </p:spPr>
          <p:txBody>
            <a:bodyPr wrap="none" anchor="ctr"/>
            <a:lstStyle/>
            <a:p>
              <a:pPr algn="ctr"/>
              <a:endParaRPr lang="zh-CN" altLang="en-US"/>
            </a:p>
          </p:txBody>
        </p:sp>
        <p:sp>
          <p:nvSpPr>
            <p:cNvPr id="134167" name="Rectangle 241"/>
            <p:cNvSpPr>
              <a:spLocks noChangeArrowheads="1"/>
            </p:cNvSpPr>
            <p:nvPr/>
          </p:nvSpPr>
          <p:spPr bwMode="auto">
            <a:xfrm>
              <a:off x="3406" y="1870"/>
              <a:ext cx="362" cy="272"/>
            </a:xfrm>
            <a:prstGeom prst="rect">
              <a:avLst/>
            </a:prstGeom>
            <a:noFill/>
            <a:ln w="9525">
              <a:noFill/>
              <a:miter lim="800000"/>
              <a:headEnd/>
              <a:tailEnd/>
            </a:ln>
          </p:spPr>
          <p:txBody>
            <a:bodyPr wrap="none" anchor="ctr"/>
            <a:lstStyle/>
            <a:p>
              <a:pPr algn="ctr">
                <a:lnSpc>
                  <a:spcPct val="100000"/>
                </a:lnSpc>
              </a:pPr>
              <a:r>
                <a:rPr lang="en-US" altLang="zh-CN" sz="2200" b="0">
                  <a:solidFill>
                    <a:schemeClr val="tx1"/>
                  </a:solidFill>
                  <a:latin typeface="Times New Roman" pitchFamily="18" charset="0"/>
                </a:rPr>
                <a:t>VT</a:t>
              </a:r>
              <a:r>
                <a:rPr lang="en-US" altLang="zh-CN" sz="2200" b="0" baseline="-25000">
                  <a:solidFill>
                    <a:schemeClr val="tx1"/>
                  </a:solidFill>
                  <a:latin typeface="Times New Roman" pitchFamily="18" charset="0"/>
                </a:rPr>
                <a:t>3</a:t>
              </a:r>
            </a:p>
          </p:txBody>
        </p:sp>
        <p:sp>
          <p:nvSpPr>
            <p:cNvPr id="134168" name="Rectangle 242"/>
            <p:cNvSpPr>
              <a:spLocks noChangeArrowheads="1"/>
            </p:cNvSpPr>
            <p:nvPr/>
          </p:nvSpPr>
          <p:spPr bwMode="auto">
            <a:xfrm>
              <a:off x="4857" y="1870"/>
              <a:ext cx="362" cy="272"/>
            </a:xfrm>
            <a:prstGeom prst="rect">
              <a:avLst/>
            </a:prstGeom>
            <a:noFill/>
            <a:ln w="9525">
              <a:noFill/>
              <a:miter lim="800000"/>
              <a:headEnd/>
              <a:tailEnd/>
            </a:ln>
          </p:spPr>
          <p:txBody>
            <a:bodyPr wrap="none" anchor="ctr"/>
            <a:lstStyle/>
            <a:p>
              <a:pPr algn="ctr">
                <a:lnSpc>
                  <a:spcPct val="100000"/>
                </a:lnSpc>
              </a:pPr>
              <a:r>
                <a:rPr lang="en-US" altLang="zh-CN" sz="2200" b="0">
                  <a:solidFill>
                    <a:schemeClr val="tx1"/>
                  </a:solidFill>
                  <a:latin typeface="Times New Roman" pitchFamily="18" charset="0"/>
                </a:rPr>
                <a:t>VT</a:t>
              </a:r>
              <a:r>
                <a:rPr lang="en-US" altLang="zh-CN" sz="2200" b="0" baseline="-25000">
                  <a:solidFill>
                    <a:schemeClr val="tx1"/>
                  </a:solidFill>
                  <a:latin typeface="Times New Roman" pitchFamily="18" charset="0"/>
                </a:rPr>
                <a:t>5</a:t>
              </a:r>
            </a:p>
          </p:txBody>
        </p:sp>
      </p:grpSp>
      <p:sp>
        <p:nvSpPr>
          <p:cNvPr id="249862" name="Text Box 6"/>
          <p:cNvSpPr txBox="1">
            <a:spLocks noChangeArrowheads="1"/>
          </p:cNvSpPr>
          <p:nvPr/>
        </p:nvSpPr>
        <p:spPr bwMode="auto">
          <a:xfrm>
            <a:off x="1679575" y="5435600"/>
            <a:ext cx="7464425" cy="1047750"/>
          </a:xfrm>
          <a:prstGeom prst="rect">
            <a:avLst/>
          </a:prstGeom>
          <a:noFill/>
          <a:ln w="9525">
            <a:noFill/>
            <a:miter lim="800000"/>
          </a:ln>
        </p:spPr>
        <p:txBody>
          <a:bodyPr>
            <a:spAutoFit/>
          </a:bodyPr>
          <a:lstStyle/>
          <a:p>
            <a:pPr>
              <a:spcBef>
                <a:spcPct val="15000"/>
              </a:spcBef>
              <a:buFontTx/>
              <a:buNone/>
              <a:defRPr/>
            </a:pPr>
            <a:r>
              <a:rPr kumimoji="1" lang="zh-CN" altLang="en-US" sz="2200">
                <a:solidFill>
                  <a:srgbClr val="CC0000"/>
                </a:solidFill>
                <a:effectLst>
                  <a:outerShdw blurRad="38100" dist="38100" dir="2700000" algn="tl">
                    <a:srgbClr val="C0C0C0"/>
                  </a:outerShdw>
                </a:effectLst>
                <a:latin typeface="Arial" panose="020B0604020202020204" pitchFamily="34" charset="0"/>
                <a:ea typeface="楷体_GB2312" charset="-122"/>
                <a:sym typeface="+mn-ea"/>
              </a:rPr>
              <a:t>优点：</a:t>
            </a:r>
            <a:r>
              <a:rPr kumimoji="1" lang="zh-CN" altLang="en-US" sz="2200">
                <a:solidFill>
                  <a:schemeClr val="tx1"/>
                </a:solidFill>
                <a:latin typeface="Arial" panose="020B0604020202020204" pitchFamily="34" charset="0"/>
                <a:ea typeface="楷体_GB2312" charset="-122"/>
                <a:sym typeface="+mn-ea"/>
              </a:rPr>
              <a:t>硬件简单；实时控制；无需调节逆变器电压；闭环控制</a:t>
            </a:r>
          </a:p>
          <a:p>
            <a:pPr>
              <a:spcBef>
                <a:spcPct val="15000"/>
              </a:spcBef>
              <a:buFontTx/>
              <a:buNone/>
              <a:defRPr/>
            </a:pPr>
            <a:r>
              <a:rPr kumimoji="1" lang="zh-CN" altLang="en-US" sz="2200">
                <a:solidFill>
                  <a:srgbClr val="CC0000"/>
                </a:solidFill>
                <a:effectLst>
                  <a:outerShdw blurRad="38100" dist="38100" dir="2700000" algn="tl">
                    <a:srgbClr val="C0C0C0"/>
                  </a:outerShdw>
                </a:effectLst>
                <a:latin typeface="Arial" panose="020B0604020202020204" pitchFamily="34" charset="0"/>
                <a:ea typeface="楷体_GB2312" charset="-122"/>
                <a:sym typeface="+mn-ea"/>
              </a:rPr>
              <a:t>缺点：</a:t>
            </a:r>
            <a:r>
              <a:rPr kumimoji="1" lang="zh-CN" altLang="en-US" sz="2200">
                <a:solidFill>
                  <a:schemeClr val="tx1"/>
                </a:solidFill>
                <a:latin typeface="Arial" panose="020B0604020202020204" pitchFamily="34" charset="0"/>
                <a:ea typeface="楷体_GB2312" charset="-122"/>
                <a:sym typeface="+mn-ea"/>
              </a:rPr>
              <a:t>谐波损耗较大，开关次数较多</a:t>
            </a:r>
          </a:p>
        </p:txBody>
      </p:sp>
      <p:sp>
        <p:nvSpPr>
          <p:cNvPr id="249"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0"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1"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2"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3"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4"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ChangeArrowheads="1"/>
          </p:cNvSpPr>
          <p:nvPr/>
        </p:nvSpPr>
        <p:spPr bwMode="auto">
          <a:xfrm>
            <a:off x="1635125" y="358775"/>
            <a:ext cx="6538913" cy="685800"/>
          </a:xfrm>
          <a:prstGeom prst="rect">
            <a:avLst/>
          </a:prstGeom>
          <a:noFill/>
          <a:ln w="9525">
            <a:noFill/>
            <a:miter lim="800000"/>
          </a:ln>
          <a:effectLst/>
        </p:spPr>
        <p:txBody>
          <a:bodyPr/>
          <a:lstStyle/>
          <a:p>
            <a:pPr marL="381000" indent="-381000">
              <a:lnSpc>
                <a:spcPct val="110000"/>
              </a:lnSpc>
              <a:spcBef>
                <a:spcPct val="20000"/>
              </a:spcBef>
              <a:buFont typeface="Wingdings" panose="05000000000000000000" pitchFamily="2" charset="2"/>
              <a:buNone/>
              <a:tabLst>
                <a:tab pos="292100" algn="l"/>
              </a:tabLst>
              <a:defRPr/>
            </a:pPr>
            <a:r>
              <a:rPr kumimoji="1" lang="zh-CN" altLang="en-US" sz="2000">
                <a:solidFill>
                  <a:schemeClr val="tx1"/>
                </a:solidFill>
                <a:effectLst>
                  <a:outerShdw blurRad="38100" dist="38100" dir="2700000" algn="tl">
                    <a:srgbClr val="C0C0C0"/>
                  </a:outerShdw>
                </a:effectLst>
                <a:latin typeface="华文中宋" panose="02010600040101010101" pitchFamily="2" charset="-122"/>
                <a:ea typeface="华文中宋" panose="02010600040101010101" pitchFamily="2" charset="-122"/>
                <a:sym typeface="+mn-ea"/>
              </a:rPr>
              <a:t>采用滞环比较方式的电流跟踪型</a:t>
            </a:r>
            <a:r>
              <a:rPr kumimoji="1" lang="en-US" altLang="zh-CN" sz="2000">
                <a:solidFill>
                  <a:schemeClr val="tx1"/>
                </a:solidFill>
                <a:effectLst>
                  <a:outerShdw blurRad="38100" dist="38100" dir="2700000" algn="tl">
                    <a:srgbClr val="C0C0C0"/>
                  </a:outerShdw>
                </a:effectLst>
                <a:latin typeface="华文中宋" panose="02010600040101010101" pitchFamily="2" charset="-122"/>
                <a:ea typeface="华文中宋" panose="02010600040101010101" pitchFamily="2" charset="-122"/>
                <a:sym typeface="+mn-ea"/>
              </a:rPr>
              <a:t>PWM</a:t>
            </a:r>
            <a:r>
              <a:rPr kumimoji="1" lang="zh-CN" altLang="en-US" sz="2000">
                <a:solidFill>
                  <a:schemeClr val="tx1"/>
                </a:solidFill>
                <a:effectLst>
                  <a:outerShdw blurRad="38100" dist="38100" dir="2700000" algn="tl">
                    <a:srgbClr val="C0C0C0"/>
                  </a:outerShdw>
                </a:effectLst>
                <a:latin typeface="华文中宋" panose="02010600040101010101" pitchFamily="2" charset="-122"/>
                <a:ea typeface="华文中宋" panose="02010600040101010101" pitchFamily="2" charset="-122"/>
                <a:sym typeface="+mn-ea"/>
              </a:rPr>
              <a:t>变流电路特点</a:t>
            </a:r>
          </a:p>
        </p:txBody>
      </p:sp>
      <p:sp>
        <p:nvSpPr>
          <p:cNvPr id="135171" name="Text Box 3"/>
          <p:cNvSpPr txBox="1">
            <a:spLocks noChangeArrowheads="1"/>
          </p:cNvSpPr>
          <p:nvPr/>
        </p:nvSpPr>
        <p:spPr bwMode="auto">
          <a:xfrm>
            <a:off x="1717675" y="969963"/>
            <a:ext cx="7426325" cy="2343150"/>
          </a:xfrm>
          <a:prstGeom prst="rect">
            <a:avLst/>
          </a:prstGeom>
          <a:noFill/>
          <a:ln w="9525">
            <a:noFill/>
            <a:miter lim="800000"/>
            <a:headEnd/>
            <a:tailEnd/>
          </a:ln>
        </p:spPr>
        <p:txBody>
          <a:bodyPr>
            <a:spAutoFit/>
          </a:bodyPr>
          <a:lstStyle/>
          <a:p>
            <a:pPr>
              <a:lnSpc>
                <a:spcPct val="110000"/>
              </a:lnSpc>
              <a:spcBef>
                <a:spcPct val="20000"/>
              </a:spcBef>
              <a:buFont typeface="Wingdings" pitchFamily="2" charset="2"/>
              <a:buNone/>
            </a:pPr>
            <a:r>
              <a:rPr lang="zh-CN" altLang="en-US" sz="2000">
                <a:solidFill>
                  <a:schemeClr val="tx1"/>
                </a:solidFill>
                <a:latin typeface="Times New Roman" pitchFamily="18" charset="0"/>
                <a:ea typeface="华文中宋" pitchFamily="2" charset="-122"/>
              </a:rPr>
              <a:t>（</a:t>
            </a:r>
            <a:r>
              <a:rPr lang="en-US" altLang="zh-CN" sz="2000">
                <a:solidFill>
                  <a:schemeClr val="tx1"/>
                </a:solidFill>
                <a:latin typeface="Times New Roman" pitchFamily="18" charset="0"/>
                <a:ea typeface="华文中宋" pitchFamily="2" charset="-122"/>
              </a:rPr>
              <a:t>1</a:t>
            </a:r>
            <a:r>
              <a:rPr lang="zh-CN" altLang="en-US" sz="2000">
                <a:solidFill>
                  <a:schemeClr val="tx1"/>
                </a:solidFill>
                <a:latin typeface="Times New Roman" pitchFamily="18" charset="0"/>
                <a:ea typeface="华文中宋" pitchFamily="2" charset="-122"/>
              </a:rPr>
              <a:t>）硬件电路简单。</a:t>
            </a:r>
          </a:p>
          <a:p>
            <a:pPr>
              <a:lnSpc>
                <a:spcPct val="110000"/>
              </a:lnSpc>
              <a:spcBef>
                <a:spcPct val="20000"/>
              </a:spcBef>
              <a:buFont typeface="Wingdings" pitchFamily="2" charset="2"/>
              <a:buNone/>
            </a:pPr>
            <a:r>
              <a:rPr lang="zh-CN" altLang="en-US" sz="2000">
                <a:solidFill>
                  <a:schemeClr val="tx1"/>
                </a:solidFill>
                <a:latin typeface="Times New Roman" pitchFamily="18" charset="0"/>
                <a:ea typeface="华文中宋" pitchFamily="2" charset="-122"/>
              </a:rPr>
              <a:t>（</a:t>
            </a:r>
            <a:r>
              <a:rPr lang="en-US" altLang="zh-CN" sz="2000">
                <a:solidFill>
                  <a:schemeClr val="tx1"/>
                </a:solidFill>
                <a:latin typeface="Times New Roman" pitchFamily="18" charset="0"/>
                <a:ea typeface="华文中宋" pitchFamily="2" charset="-122"/>
              </a:rPr>
              <a:t>2</a:t>
            </a:r>
            <a:r>
              <a:rPr lang="zh-CN" altLang="en-US" sz="2000">
                <a:solidFill>
                  <a:schemeClr val="tx1"/>
                </a:solidFill>
                <a:latin typeface="Times New Roman" pitchFamily="18" charset="0"/>
                <a:ea typeface="华文中宋" pitchFamily="2" charset="-122"/>
              </a:rPr>
              <a:t>）实时控制，电流响应快。</a:t>
            </a:r>
          </a:p>
          <a:p>
            <a:pPr>
              <a:lnSpc>
                <a:spcPct val="110000"/>
              </a:lnSpc>
              <a:spcBef>
                <a:spcPct val="20000"/>
              </a:spcBef>
              <a:buFont typeface="Wingdings" pitchFamily="2" charset="2"/>
              <a:buNone/>
            </a:pPr>
            <a:r>
              <a:rPr lang="zh-CN" altLang="en-US" sz="2000">
                <a:solidFill>
                  <a:schemeClr val="tx1"/>
                </a:solidFill>
                <a:latin typeface="Times New Roman" pitchFamily="18" charset="0"/>
                <a:ea typeface="华文中宋" pitchFamily="2" charset="-122"/>
              </a:rPr>
              <a:t>（</a:t>
            </a:r>
            <a:r>
              <a:rPr lang="en-US" altLang="zh-CN" sz="2000">
                <a:solidFill>
                  <a:schemeClr val="tx1"/>
                </a:solidFill>
                <a:latin typeface="Times New Roman" pitchFamily="18" charset="0"/>
                <a:ea typeface="华文中宋" pitchFamily="2" charset="-122"/>
              </a:rPr>
              <a:t>3</a:t>
            </a:r>
            <a:r>
              <a:rPr lang="zh-CN" altLang="en-US" sz="2000">
                <a:solidFill>
                  <a:schemeClr val="tx1"/>
                </a:solidFill>
                <a:latin typeface="Times New Roman" pitchFamily="18" charset="0"/>
                <a:ea typeface="华文中宋" pitchFamily="2" charset="-122"/>
              </a:rPr>
              <a:t>）不用载波，输出电压波形中不含特定频率的谐波。</a:t>
            </a:r>
          </a:p>
          <a:p>
            <a:pPr>
              <a:lnSpc>
                <a:spcPct val="110000"/>
              </a:lnSpc>
              <a:spcBef>
                <a:spcPct val="20000"/>
              </a:spcBef>
              <a:buFont typeface="Wingdings" pitchFamily="2" charset="2"/>
              <a:buNone/>
            </a:pPr>
            <a:r>
              <a:rPr lang="zh-CN" altLang="en-US" sz="2000">
                <a:solidFill>
                  <a:schemeClr val="tx1"/>
                </a:solidFill>
                <a:latin typeface="Times New Roman" pitchFamily="18" charset="0"/>
                <a:ea typeface="华文中宋" pitchFamily="2" charset="-122"/>
              </a:rPr>
              <a:t>（</a:t>
            </a:r>
            <a:r>
              <a:rPr lang="en-US" altLang="zh-CN" sz="2000">
                <a:solidFill>
                  <a:schemeClr val="tx1"/>
                </a:solidFill>
                <a:latin typeface="Times New Roman" pitchFamily="18" charset="0"/>
                <a:ea typeface="华文中宋" pitchFamily="2" charset="-122"/>
              </a:rPr>
              <a:t>4</a:t>
            </a:r>
            <a:r>
              <a:rPr lang="zh-CN" altLang="en-US" sz="2000">
                <a:solidFill>
                  <a:schemeClr val="tx1"/>
                </a:solidFill>
                <a:latin typeface="Times New Roman" pitchFamily="18" charset="0"/>
                <a:ea typeface="华文中宋" pitchFamily="2" charset="-122"/>
              </a:rPr>
              <a:t>）和计算法及调制法相比，相同开关频率时输出电流中高次谐波含量多。</a:t>
            </a:r>
          </a:p>
          <a:p>
            <a:pPr>
              <a:lnSpc>
                <a:spcPct val="110000"/>
              </a:lnSpc>
              <a:spcBef>
                <a:spcPct val="20000"/>
              </a:spcBef>
              <a:buFont typeface="Wingdings" pitchFamily="2" charset="2"/>
              <a:buNone/>
            </a:pPr>
            <a:r>
              <a:rPr lang="zh-CN" altLang="en-US" sz="2000">
                <a:solidFill>
                  <a:schemeClr val="tx1"/>
                </a:solidFill>
                <a:latin typeface="Times New Roman" pitchFamily="18" charset="0"/>
                <a:ea typeface="华文中宋" pitchFamily="2" charset="-122"/>
              </a:rPr>
              <a:t>（</a:t>
            </a:r>
            <a:r>
              <a:rPr lang="en-US" altLang="zh-CN" sz="2000">
                <a:solidFill>
                  <a:schemeClr val="tx1"/>
                </a:solidFill>
                <a:latin typeface="Times New Roman" pitchFamily="18" charset="0"/>
                <a:ea typeface="华文中宋" pitchFamily="2" charset="-122"/>
              </a:rPr>
              <a:t>5</a:t>
            </a:r>
            <a:r>
              <a:rPr lang="zh-CN" altLang="en-US" sz="2000">
                <a:solidFill>
                  <a:schemeClr val="tx1"/>
                </a:solidFill>
                <a:latin typeface="Times New Roman" pitchFamily="18" charset="0"/>
                <a:ea typeface="华文中宋" pitchFamily="2" charset="-122"/>
              </a:rPr>
              <a:t>）闭环控制，是各种跟踪型</a:t>
            </a:r>
            <a:r>
              <a:rPr lang="en-US" altLang="zh-CN" sz="2000">
                <a:solidFill>
                  <a:schemeClr val="tx1"/>
                </a:solidFill>
                <a:latin typeface="Times New Roman" pitchFamily="18" charset="0"/>
                <a:ea typeface="华文中宋" pitchFamily="2" charset="-122"/>
              </a:rPr>
              <a:t>PWM</a:t>
            </a:r>
            <a:r>
              <a:rPr lang="zh-CN" altLang="en-US" sz="2000">
                <a:solidFill>
                  <a:schemeClr val="tx1"/>
                </a:solidFill>
                <a:latin typeface="Times New Roman" pitchFamily="18" charset="0"/>
                <a:ea typeface="华文中宋" pitchFamily="2" charset="-122"/>
              </a:rPr>
              <a:t>变流电路的共同特点。</a:t>
            </a:r>
          </a:p>
        </p:txBody>
      </p:sp>
      <p:sp>
        <p:nvSpPr>
          <p:cNvPr id="487434" name="Rectangle 10"/>
          <p:cNvSpPr>
            <a:spLocks noChangeArrowheads="1"/>
          </p:cNvSpPr>
          <p:nvPr/>
        </p:nvSpPr>
        <p:spPr bwMode="auto">
          <a:xfrm>
            <a:off x="1749425" y="3438525"/>
            <a:ext cx="7394575" cy="3198813"/>
          </a:xfrm>
          <a:prstGeom prst="rect">
            <a:avLst/>
          </a:prstGeom>
          <a:noFill/>
          <a:ln w="9525">
            <a:noFill/>
            <a:miter lim="800000"/>
          </a:ln>
          <a:effectLst/>
        </p:spPr>
        <p:txBody>
          <a:bodyPr anchor="ctr">
            <a:spAutoFit/>
          </a:bodyPr>
          <a:lstStyle/>
          <a:p>
            <a:pPr algn="just">
              <a:lnSpc>
                <a:spcPct val="100000"/>
              </a:lnSpc>
              <a:spcBef>
                <a:spcPct val="45000"/>
              </a:spcBef>
              <a:buClr>
                <a:schemeClr val="folHlink"/>
              </a:buClr>
              <a:buSzPct val="75000"/>
              <a:buFont typeface="Wingdings" panose="05000000000000000000" pitchFamily="2" charset="2"/>
              <a:buNone/>
              <a:defRPr/>
            </a:pPr>
            <a:r>
              <a:rPr kumimoji="1" lang="zh-CN" altLang="en-US" sz="2800">
                <a:solidFill>
                  <a:srgbClr val="FF0000"/>
                </a:solidFill>
                <a:effectLst>
                  <a:outerShdw blurRad="38100" dist="38100" dir="2700000" algn="tl">
                    <a:srgbClr val="C0C0C0"/>
                  </a:outerShdw>
                </a:effectLst>
                <a:latin typeface="Times New Roman" panose="02020603050405020304" pitchFamily="18" charset="0"/>
                <a:sym typeface="+mn-ea"/>
              </a:rPr>
              <a:t>注意：</a:t>
            </a:r>
          </a:p>
          <a:p>
            <a:pPr algn="just">
              <a:lnSpc>
                <a:spcPct val="100000"/>
              </a:lnSpc>
              <a:spcBef>
                <a:spcPct val="45000"/>
              </a:spcBef>
              <a:buClr>
                <a:schemeClr val="folHlink"/>
              </a:buClr>
              <a:buSzPct val="75000"/>
              <a:buFont typeface="Wingdings" panose="05000000000000000000" pitchFamily="2" charset="2"/>
              <a:buChar char="l"/>
              <a:defRPr/>
            </a:pPr>
            <a:r>
              <a:rPr kumimoji="1" lang="zh-CN" altLang="en-US" sz="2000">
                <a:solidFill>
                  <a:schemeClr val="tx1"/>
                </a:solidFill>
                <a:latin typeface="Times New Roman" panose="02020603050405020304" pitchFamily="18" charset="0"/>
                <a:sym typeface="+mn-ea"/>
              </a:rPr>
              <a:t>电流跟踪控制的精度与滞环的宽度有关，同时还受到功率开关器件允许开关频率的制约。</a:t>
            </a:r>
          </a:p>
          <a:p>
            <a:pPr algn="just">
              <a:lnSpc>
                <a:spcPct val="100000"/>
              </a:lnSpc>
              <a:spcBef>
                <a:spcPct val="45000"/>
              </a:spcBef>
              <a:buClr>
                <a:schemeClr val="folHlink"/>
              </a:buClr>
              <a:buSzPct val="75000"/>
              <a:buFont typeface="Wingdings" panose="05000000000000000000" pitchFamily="2" charset="2"/>
              <a:buChar char="l"/>
              <a:defRPr/>
            </a:pPr>
            <a:r>
              <a:rPr kumimoji="1" lang="zh-CN" altLang="en-US" sz="2000">
                <a:solidFill>
                  <a:schemeClr val="tx1"/>
                </a:solidFill>
                <a:latin typeface="Times New Roman" panose="02020603050405020304" pitchFamily="18" charset="0"/>
                <a:sym typeface="+mn-ea"/>
              </a:rPr>
              <a:t>当环宽选得较大时，开关频率低，但电流波形失真较多，谐波分量高；</a:t>
            </a:r>
          </a:p>
          <a:p>
            <a:pPr algn="just">
              <a:lnSpc>
                <a:spcPct val="100000"/>
              </a:lnSpc>
              <a:spcBef>
                <a:spcPct val="45000"/>
              </a:spcBef>
              <a:buClr>
                <a:schemeClr val="folHlink"/>
              </a:buClr>
              <a:buSzPct val="75000"/>
              <a:buFont typeface="Wingdings" panose="05000000000000000000" pitchFamily="2" charset="2"/>
              <a:buChar char="l"/>
              <a:defRPr/>
            </a:pPr>
            <a:r>
              <a:rPr kumimoji="1" lang="zh-CN" altLang="en-US" sz="2000">
                <a:solidFill>
                  <a:schemeClr val="tx1"/>
                </a:solidFill>
                <a:latin typeface="Times New Roman" panose="02020603050405020304" pitchFamily="18" charset="0"/>
                <a:sym typeface="+mn-ea"/>
              </a:rPr>
              <a:t>如果环宽小，电流跟踪性能好，但开关频率却增大了。</a:t>
            </a:r>
          </a:p>
          <a:p>
            <a:pPr algn="just">
              <a:lnSpc>
                <a:spcPct val="100000"/>
              </a:lnSpc>
              <a:spcBef>
                <a:spcPct val="45000"/>
              </a:spcBef>
              <a:buClr>
                <a:schemeClr val="folHlink"/>
              </a:buClr>
              <a:buSzPct val="75000"/>
              <a:buFont typeface="Wingdings" panose="05000000000000000000" pitchFamily="2" charset="2"/>
              <a:buChar char="l"/>
              <a:defRPr/>
            </a:pPr>
            <a:r>
              <a:rPr kumimoji="1" lang="zh-CN" altLang="en-US" sz="2000">
                <a:solidFill>
                  <a:schemeClr val="tx1"/>
                </a:solidFill>
                <a:latin typeface="Times New Roman" panose="02020603050405020304" pitchFamily="18" charset="0"/>
                <a:sym typeface="+mn-ea"/>
              </a:rPr>
              <a:t>实际使用中，应在器件开关频率允许的前提下，尽可能选择小的环宽。</a:t>
            </a:r>
          </a:p>
        </p:txBody>
      </p:sp>
      <p:sp>
        <p:nvSpPr>
          <p:cNvPr id="11"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2"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a:xfrm>
            <a:off x="1708150" y="352425"/>
            <a:ext cx="7435850" cy="542925"/>
          </a:xfrm>
        </p:spPr>
        <p:txBody>
          <a:bodyPr/>
          <a:lstStyle/>
          <a:p>
            <a:pPr marL="838200" indent="-838200" eaLnBrk="1" hangingPunct="1"/>
            <a:r>
              <a:rPr lang="en-US" altLang="zh-CN" sz="2700" smtClean="0">
                <a:ea typeface="宋体" pitchFamily="2" charset="-122"/>
              </a:rPr>
              <a:t>6.4.5 </a:t>
            </a:r>
            <a:r>
              <a:rPr lang="zh-CN" altLang="zh-CN" sz="2700" smtClean="0">
                <a:ea typeface="宋体" pitchFamily="2" charset="-122"/>
              </a:rPr>
              <a:t>电压空间矢量</a:t>
            </a:r>
            <a:r>
              <a:rPr lang="en-US" altLang="zh-CN" sz="2700" smtClean="0">
                <a:ea typeface="宋体" pitchFamily="2" charset="-122"/>
              </a:rPr>
              <a:t>PWM</a:t>
            </a:r>
            <a:r>
              <a:rPr lang="zh-CN" altLang="en-US" sz="2700" smtClean="0">
                <a:ea typeface="宋体" pitchFamily="2" charset="-122"/>
              </a:rPr>
              <a:t>（</a:t>
            </a:r>
            <a:r>
              <a:rPr lang="en-US" altLang="zh-CN" sz="2700" smtClean="0">
                <a:ea typeface="宋体" pitchFamily="2" charset="-122"/>
              </a:rPr>
              <a:t>SVPWM</a:t>
            </a:r>
            <a:r>
              <a:rPr lang="zh-CN" altLang="en-US" sz="2700" smtClean="0">
                <a:ea typeface="宋体" pitchFamily="2" charset="-122"/>
              </a:rPr>
              <a:t>）控制技术</a:t>
            </a:r>
          </a:p>
        </p:txBody>
      </p:sp>
      <p:sp>
        <p:nvSpPr>
          <p:cNvPr id="350211" name="Rectangle 3"/>
          <p:cNvSpPr>
            <a:spLocks noChangeArrowheads="1"/>
          </p:cNvSpPr>
          <p:nvPr/>
        </p:nvSpPr>
        <p:spPr bwMode="auto">
          <a:xfrm>
            <a:off x="1701800" y="2703513"/>
            <a:ext cx="7442200" cy="1190625"/>
          </a:xfrm>
          <a:prstGeom prst="rect">
            <a:avLst/>
          </a:prstGeom>
          <a:noFill/>
          <a:ln w="9525">
            <a:noFill/>
            <a:miter lim="800000"/>
          </a:ln>
          <a:effectLst/>
        </p:spPr>
        <p:txBody>
          <a:bodyPr anchor="ctr">
            <a:spAutoFit/>
          </a:bodyPr>
          <a:lstStyle/>
          <a:p>
            <a:pPr algn="just">
              <a:lnSpc>
                <a:spcPct val="100000"/>
              </a:lnSpc>
              <a:buClr>
                <a:schemeClr val="folHlink"/>
              </a:buClr>
              <a:buSzPct val="75000"/>
              <a:buFont typeface="Wingdings" panose="05000000000000000000" pitchFamily="2" charset="2"/>
              <a:buChar char="l"/>
              <a:defRPr/>
            </a:pPr>
            <a:r>
              <a:rPr kumimoji="1" lang="zh-CN" altLang="en-US" sz="1800" dirty="0">
                <a:solidFill>
                  <a:srgbClr val="0000FF"/>
                </a:solidFill>
                <a:effectLst>
                  <a:outerShdw blurRad="38100" dist="38100" dir="2700000" algn="tl">
                    <a:srgbClr val="C0C0C0"/>
                  </a:outerShdw>
                </a:effectLst>
                <a:latin typeface="Times New Roman" panose="02020603050405020304" pitchFamily="18" charset="0"/>
                <a:sym typeface="+mn-ea"/>
              </a:rPr>
              <a:t>把逆变器和交流电动机视为一体，以圆形旋转磁场为目标来控制逆变器的工作，这种控制方法称作“</a:t>
            </a:r>
            <a:r>
              <a:rPr kumimoji="1" lang="zh-CN" altLang="en-US" sz="1800" dirty="0">
                <a:solidFill>
                  <a:srgbClr val="C00000"/>
                </a:solidFill>
                <a:effectLst>
                  <a:outerShdw blurRad="38100" dist="38100" dir="2700000" algn="tl">
                    <a:srgbClr val="C0C0C0"/>
                  </a:outerShdw>
                </a:effectLst>
                <a:latin typeface="Times New Roman" panose="02020603050405020304" pitchFamily="18" charset="0"/>
                <a:sym typeface="+mn-ea"/>
              </a:rPr>
              <a:t>磁链跟踪控制</a:t>
            </a:r>
            <a:r>
              <a:rPr kumimoji="1" lang="zh-CN" altLang="en-US" sz="1800" dirty="0">
                <a:solidFill>
                  <a:srgbClr val="0000FF"/>
                </a:solidFill>
                <a:effectLst>
                  <a:outerShdw blurRad="38100" dist="38100" dir="2700000" algn="tl">
                    <a:srgbClr val="C0C0C0"/>
                  </a:outerShdw>
                </a:effectLst>
                <a:latin typeface="Times New Roman" panose="02020603050405020304" pitchFamily="18" charset="0"/>
                <a:sym typeface="+mn-ea"/>
              </a:rPr>
              <a:t>”，磁链轨迹的控制是通过交替使用不同的电压空间矢量实现的，所以又称“</a:t>
            </a:r>
            <a:r>
              <a:rPr kumimoji="1" lang="zh-CN" altLang="en-US" sz="1800" dirty="0">
                <a:solidFill>
                  <a:srgbClr val="C00000"/>
                </a:solidFill>
                <a:effectLst>
                  <a:outerShdw blurRad="38100" dist="38100" dir="2700000" algn="tl">
                    <a:srgbClr val="C0C0C0"/>
                  </a:outerShdw>
                </a:effectLst>
                <a:latin typeface="Times New Roman" panose="02020603050405020304" pitchFamily="18" charset="0"/>
                <a:sym typeface="+mn-ea"/>
              </a:rPr>
              <a:t>电压空间矢量</a:t>
            </a:r>
            <a:r>
              <a:rPr kumimoji="1" lang="en-US" altLang="zh-CN" sz="1800" dirty="0">
                <a:solidFill>
                  <a:srgbClr val="C00000"/>
                </a:solidFill>
                <a:effectLst>
                  <a:outerShdw blurRad="38100" dist="38100" dir="2700000" algn="tl">
                    <a:srgbClr val="C0C0C0"/>
                  </a:outerShdw>
                </a:effectLst>
                <a:latin typeface="Times New Roman" panose="02020603050405020304" pitchFamily="18" charset="0"/>
                <a:sym typeface="+mn-ea"/>
              </a:rPr>
              <a:t>PWM</a:t>
            </a:r>
            <a:r>
              <a:rPr kumimoji="1" lang="zh-CN" altLang="en-US" sz="1800" dirty="0">
                <a:solidFill>
                  <a:srgbClr val="C00000"/>
                </a:solidFill>
                <a:effectLst>
                  <a:outerShdw blurRad="38100" dist="38100" dir="2700000" algn="tl">
                    <a:srgbClr val="C0C0C0"/>
                  </a:outerShdw>
                </a:effectLst>
                <a:latin typeface="Times New Roman" panose="02020603050405020304" pitchFamily="18" charset="0"/>
                <a:sym typeface="+mn-ea"/>
              </a:rPr>
              <a:t>（</a:t>
            </a:r>
            <a:r>
              <a:rPr kumimoji="1" lang="en-US" altLang="zh-CN" sz="1800" dirty="0">
                <a:solidFill>
                  <a:srgbClr val="C00000"/>
                </a:solidFill>
                <a:effectLst>
                  <a:outerShdw blurRad="38100" dist="38100" dir="2700000" algn="tl">
                    <a:srgbClr val="C0C0C0"/>
                  </a:outerShdw>
                </a:effectLst>
                <a:latin typeface="Times New Roman" panose="02020603050405020304" pitchFamily="18" charset="0"/>
                <a:sym typeface="+mn-ea"/>
              </a:rPr>
              <a:t>SVPWM</a:t>
            </a:r>
            <a:r>
              <a:rPr kumimoji="1" lang="zh-CN" altLang="en-US" sz="1800" dirty="0">
                <a:solidFill>
                  <a:srgbClr val="C00000"/>
                </a:solidFill>
                <a:effectLst>
                  <a:outerShdw blurRad="38100" dist="38100" dir="2700000" algn="tl">
                    <a:srgbClr val="C0C0C0"/>
                  </a:outerShdw>
                </a:effectLst>
                <a:latin typeface="Times New Roman" panose="02020603050405020304" pitchFamily="18" charset="0"/>
                <a:sym typeface="+mn-ea"/>
              </a:rPr>
              <a:t>，</a:t>
            </a:r>
            <a:r>
              <a:rPr kumimoji="1" lang="en-US" altLang="zh-CN" sz="1800" dirty="0">
                <a:solidFill>
                  <a:srgbClr val="C00000"/>
                </a:solidFill>
                <a:effectLst>
                  <a:outerShdw blurRad="38100" dist="38100" dir="2700000" algn="tl">
                    <a:srgbClr val="C0C0C0"/>
                  </a:outerShdw>
                </a:effectLst>
                <a:latin typeface="Times New Roman" panose="02020603050405020304" pitchFamily="18" charset="0"/>
                <a:sym typeface="+mn-ea"/>
              </a:rPr>
              <a:t>Space Vector PWM</a:t>
            </a:r>
            <a:r>
              <a:rPr kumimoji="1" lang="zh-CN" altLang="en-US" sz="1800" dirty="0">
                <a:solidFill>
                  <a:srgbClr val="C00000"/>
                </a:solidFill>
                <a:effectLst>
                  <a:outerShdw blurRad="38100" dist="38100" dir="2700000" algn="tl">
                    <a:srgbClr val="C0C0C0"/>
                  </a:outerShdw>
                </a:effectLst>
                <a:latin typeface="Times New Roman" panose="02020603050405020304" pitchFamily="18" charset="0"/>
                <a:sym typeface="+mn-ea"/>
              </a:rPr>
              <a:t>）控制</a:t>
            </a:r>
            <a:r>
              <a:rPr kumimoji="1" lang="zh-CN" altLang="en-US" sz="1800" dirty="0">
                <a:solidFill>
                  <a:srgbClr val="0000FF"/>
                </a:solidFill>
                <a:effectLst>
                  <a:outerShdw blurRad="38100" dist="38100" dir="2700000" algn="tl">
                    <a:srgbClr val="C0C0C0"/>
                  </a:outerShdw>
                </a:effectLst>
                <a:latin typeface="Times New Roman" panose="02020603050405020304" pitchFamily="18" charset="0"/>
                <a:sym typeface="+mn-ea"/>
              </a:rPr>
              <a:t>”。</a:t>
            </a:r>
          </a:p>
        </p:txBody>
      </p:sp>
      <p:sp>
        <p:nvSpPr>
          <p:cNvPr id="350225" name="Rectangle 17"/>
          <p:cNvSpPr>
            <a:spLocks noChangeArrowheads="1"/>
          </p:cNvSpPr>
          <p:nvPr/>
        </p:nvSpPr>
        <p:spPr bwMode="auto">
          <a:xfrm>
            <a:off x="1760538" y="3865563"/>
            <a:ext cx="2309812" cy="398462"/>
          </a:xfrm>
          <a:prstGeom prst="rect">
            <a:avLst/>
          </a:prstGeom>
          <a:solidFill>
            <a:srgbClr val="FFFF00"/>
          </a:solidFill>
          <a:ln w="9525">
            <a:noFill/>
            <a:miter lim="800000"/>
          </a:ln>
          <a:effectLst/>
        </p:spPr>
        <p:txBody>
          <a:bodyPr lIns="0" tIns="0" bIns="0" anchor="ctr"/>
          <a:lstStyle/>
          <a:p>
            <a:pPr marL="838200" indent="-838200" algn="ctr">
              <a:buFontTx/>
              <a:buNone/>
              <a:defRPr/>
            </a:pPr>
            <a:r>
              <a:rPr lang="zh-CN" altLang="en-US" dirty="0">
                <a:solidFill>
                  <a:schemeClr val="tx1"/>
                </a:solidFill>
                <a:effectLst>
                  <a:outerShdw blurRad="38100" dist="38100" dir="2700000" algn="tl">
                    <a:srgbClr val="FFFFFF"/>
                  </a:outerShdw>
                </a:effectLst>
                <a:latin typeface="黑体" panose="02010609060101010101" pitchFamily="49" charset="-122"/>
                <a:ea typeface="黑体" panose="02010609060101010101" pitchFamily="49" charset="-122"/>
                <a:sym typeface="+mn-ea"/>
              </a:rPr>
              <a:t>空间矢量的定义</a:t>
            </a:r>
          </a:p>
        </p:txBody>
      </p:sp>
      <p:sp>
        <p:nvSpPr>
          <p:cNvPr id="350226" name="Rectangle 18"/>
          <p:cNvSpPr>
            <a:spLocks noChangeArrowheads="1"/>
          </p:cNvSpPr>
          <p:nvPr/>
        </p:nvSpPr>
        <p:spPr bwMode="auto">
          <a:xfrm>
            <a:off x="1663700" y="4197350"/>
            <a:ext cx="7480300" cy="1006475"/>
          </a:xfrm>
          <a:prstGeom prst="rect">
            <a:avLst/>
          </a:prstGeom>
          <a:noFill/>
          <a:ln w="9525">
            <a:noFill/>
            <a:miter lim="800000"/>
          </a:ln>
          <a:effectLst/>
        </p:spPr>
        <p:txBody>
          <a:bodyPr anchor="ctr">
            <a:spAutoFit/>
          </a:bodyPr>
          <a:lstStyle/>
          <a:p>
            <a:pPr algn="just">
              <a:lnSpc>
                <a:spcPct val="100000"/>
              </a:lnSpc>
              <a:buClr>
                <a:schemeClr val="folHlink"/>
              </a:buClr>
              <a:buSzPct val="75000"/>
              <a:buFont typeface="Wingdings" pitchFamily="2" charset="2"/>
              <a:buChar char="l"/>
              <a:defRPr/>
            </a:pPr>
            <a:r>
              <a:rPr lang="zh-CN" altLang="en-US" sz="2000" dirty="0">
                <a:solidFill>
                  <a:schemeClr val="tx1"/>
                </a:solidFill>
                <a:latin typeface="Times New Roman" pitchFamily="18" charset="0"/>
              </a:rPr>
              <a:t>交流电动机绕组的</a:t>
            </a:r>
            <a:r>
              <a:rPr lang="zh-CN" altLang="en-US" sz="2000" dirty="0">
                <a:solidFill>
                  <a:srgbClr val="C00000"/>
                </a:solidFill>
                <a:effectLst>
                  <a:outerShdw blurRad="38100" dist="38100" dir="2700000" algn="tl">
                    <a:srgbClr val="000000">
                      <a:alpha val="43137"/>
                    </a:srgbClr>
                  </a:outerShdw>
                </a:effectLst>
                <a:latin typeface="Times New Roman" pitchFamily="18" charset="0"/>
              </a:rPr>
              <a:t>电压</a:t>
            </a:r>
            <a:r>
              <a:rPr lang="zh-CN" altLang="en-US" sz="2000" dirty="0">
                <a:solidFill>
                  <a:schemeClr val="tx1"/>
                </a:solidFill>
                <a:latin typeface="Times New Roman" pitchFamily="18" charset="0"/>
              </a:rPr>
              <a:t>、</a:t>
            </a:r>
            <a:r>
              <a:rPr lang="zh-CN" altLang="en-US" sz="2000" dirty="0">
                <a:solidFill>
                  <a:srgbClr val="C00000"/>
                </a:solidFill>
                <a:effectLst>
                  <a:outerShdw blurRad="38100" dist="38100" dir="2700000" algn="tl">
                    <a:srgbClr val="000000">
                      <a:alpha val="43137"/>
                    </a:srgbClr>
                  </a:outerShdw>
                </a:effectLst>
                <a:latin typeface="Times New Roman" pitchFamily="18" charset="0"/>
              </a:rPr>
              <a:t>电流</a:t>
            </a:r>
            <a:r>
              <a:rPr lang="zh-CN" altLang="en-US" sz="2000" dirty="0">
                <a:solidFill>
                  <a:schemeClr val="tx1"/>
                </a:solidFill>
                <a:latin typeface="Times New Roman" pitchFamily="18" charset="0"/>
              </a:rPr>
              <a:t>、</a:t>
            </a:r>
            <a:r>
              <a:rPr lang="zh-CN" altLang="en-US" sz="2000" dirty="0">
                <a:solidFill>
                  <a:srgbClr val="C00000"/>
                </a:solidFill>
                <a:effectLst>
                  <a:outerShdw blurRad="38100" dist="38100" dir="2700000" algn="tl">
                    <a:srgbClr val="000000">
                      <a:alpha val="43137"/>
                    </a:srgbClr>
                  </a:outerShdw>
                </a:effectLst>
                <a:latin typeface="Times New Roman" pitchFamily="18" charset="0"/>
              </a:rPr>
              <a:t>磁链</a:t>
            </a:r>
            <a:r>
              <a:rPr lang="zh-CN" altLang="en-US" sz="2000" dirty="0">
                <a:solidFill>
                  <a:schemeClr val="tx1"/>
                </a:solidFill>
                <a:latin typeface="Times New Roman" pitchFamily="18" charset="0"/>
              </a:rPr>
              <a:t>等物理量都是随</a:t>
            </a:r>
            <a:r>
              <a:rPr lang="zh-CN" altLang="en-US" sz="2000" dirty="0">
                <a:solidFill>
                  <a:srgbClr val="0000FF"/>
                </a:solidFill>
                <a:effectLst>
                  <a:outerShdw blurRad="38100" dist="38100" dir="2700000" algn="tl">
                    <a:srgbClr val="C0C0C0"/>
                  </a:outerShdw>
                </a:effectLst>
                <a:latin typeface="Times New Roman" pitchFamily="18" charset="0"/>
              </a:rPr>
              <a:t>时间</a:t>
            </a:r>
            <a:r>
              <a:rPr lang="zh-CN" altLang="en-US" sz="2000" dirty="0">
                <a:solidFill>
                  <a:schemeClr val="tx1"/>
                </a:solidFill>
                <a:latin typeface="Times New Roman" pitchFamily="18" charset="0"/>
              </a:rPr>
              <a:t>变化的，如果考虑到它们所在绕组的</a:t>
            </a:r>
            <a:r>
              <a:rPr lang="zh-CN" altLang="en-US" sz="2000" dirty="0">
                <a:solidFill>
                  <a:srgbClr val="0000FF"/>
                </a:solidFill>
                <a:effectLst>
                  <a:outerShdw blurRad="38100" dist="38100" dir="2700000" algn="tl">
                    <a:srgbClr val="C0C0C0"/>
                  </a:outerShdw>
                </a:effectLst>
                <a:latin typeface="Times New Roman" pitchFamily="18" charset="0"/>
              </a:rPr>
              <a:t>空间</a:t>
            </a:r>
            <a:r>
              <a:rPr lang="zh-CN" altLang="en-US" sz="2000" dirty="0">
                <a:solidFill>
                  <a:schemeClr val="tx1"/>
                </a:solidFill>
                <a:latin typeface="Times New Roman" pitchFamily="18" charset="0"/>
              </a:rPr>
              <a:t>位置，可以定义为</a:t>
            </a:r>
            <a:r>
              <a:rPr lang="zh-CN" altLang="en-US" sz="2000" dirty="0">
                <a:solidFill>
                  <a:srgbClr val="C00000"/>
                </a:solidFill>
                <a:effectLst>
                  <a:outerShdw blurRad="38100" dist="38100" dir="2700000" algn="tl">
                    <a:srgbClr val="000000">
                      <a:alpha val="43137"/>
                    </a:srgbClr>
                  </a:outerShdw>
                </a:effectLst>
                <a:latin typeface="Times New Roman" pitchFamily="18" charset="0"/>
              </a:rPr>
              <a:t>空间矢量</a:t>
            </a:r>
            <a:r>
              <a:rPr lang="zh-CN" altLang="en-US" sz="2000" dirty="0">
                <a:solidFill>
                  <a:schemeClr val="tx1"/>
                </a:solidFill>
                <a:latin typeface="Times New Roman" pitchFamily="18" charset="0"/>
              </a:rPr>
              <a:t>。</a:t>
            </a:r>
          </a:p>
          <a:p>
            <a:pPr algn="just">
              <a:lnSpc>
                <a:spcPct val="100000"/>
              </a:lnSpc>
              <a:buClr>
                <a:schemeClr val="folHlink"/>
              </a:buClr>
              <a:buSzPct val="75000"/>
              <a:buFont typeface="Wingdings" pitchFamily="2" charset="2"/>
              <a:buChar char="l"/>
              <a:defRPr/>
            </a:pPr>
            <a:r>
              <a:rPr lang="zh-CN" altLang="en-US" sz="2000" dirty="0">
                <a:solidFill>
                  <a:schemeClr val="tx1"/>
                </a:solidFill>
                <a:effectLst>
                  <a:outerShdw blurRad="38100" dist="38100" dir="2700000" algn="tl">
                    <a:srgbClr val="000000">
                      <a:alpha val="43137"/>
                    </a:srgbClr>
                  </a:outerShdw>
                </a:effectLst>
                <a:latin typeface="Times New Roman" pitchFamily="18" charset="0"/>
              </a:rPr>
              <a:t>定义三相定子电压空间矢量 </a:t>
            </a:r>
          </a:p>
        </p:txBody>
      </p:sp>
      <p:graphicFrame>
        <p:nvGraphicFramePr>
          <p:cNvPr id="48130" name="Object 19"/>
          <p:cNvGraphicFramePr>
            <a:graphicFrameLocks/>
          </p:cNvGraphicFramePr>
          <p:nvPr/>
        </p:nvGraphicFramePr>
        <p:xfrm>
          <a:off x="1919288" y="5226050"/>
          <a:ext cx="2481262" cy="1654175"/>
        </p:xfrm>
        <a:graphic>
          <a:graphicData uri="http://schemas.openxmlformats.org/presentationml/2006/ole">
            <p:oleObj spid="_x0000_s175106" r:id="rId3" imgW="914400" imgH="736600" progId="">
              <p:embed/>
            </p:oleObj>
          </a:graphicData>
        </a:graphic>
      </p:graphicFrame>
      <p:graphicFrame>
        <p:nvGraphicFramePr>
          <p:cNvPr id="48131" name="Object 20"/>
          <p:cNvGraphicFramePr>
            <a:graphicFrameLocks/>
          </p:cNvGraphicFramePr>
          <p:nvPr/>
        </p:nvGraphicFramePr>
        <p:xfrm>
          <a:off x="4683211" y="5930900"/>
          <a:ext cx="1152525" cy="927100"/>
        </p:xfrm>
        <a:graphic>
          <a:graphicData uri="http://schemas.openxmlformats.org/presentationml/2006/ole">
            <p:oleObj spid="_x0000_s175107" r:id="rId4" imgW="482391" imgH="393529" progId="">
              <p:embed/>
            </p:oleObj>
          </a:graphicData>
        </a:graphic>
      </p:graphicFrame>
      <p:sp>
        <p:nvSpPr>
          <p:cNvPr id="48136" name="Rectangle 21"/>
          <p:cNvSpPr>
            <a:spLocks noChangeArrowheads="1"/>
          </p:cNvSpPr>
          <p:nvPr/>
        </p:nvSpPr>
        <p:spPr bwMode="auto">
          <a:xfrm>
            <a:off x="5362419" y="5214663"/>
            <a:ext cx="3559174" cy="707886"/>
          </a:xfrm>
          <a:prstGeom prst="rect">
            <a:avLst/>
          </a:prstGeom>
          <a:noFill/>
          <a:ln w="9525">
            <a:noFill/>
            <a:miter lim="800000"/>
            <a:headEnd/>
            <a:tailEnd/>
          </a:ln>
        </p:spPr>
        <p:txBody>
          <a:bodyPr wrap="square" anchor="ctr">
            <a:spAutoFit/>
          </a:bodyPr>
          <a:lstStyle/>
          <a:p>
            <a:pPr>
              <a:lnSpc>
                <a:spcPct val="100000"/>
              </a:lnSpc>
            </a:pPr>
            <a:r>
              <a:rPr lang="en-US" altLang="zh-CN" sz="2000" dirty="0">
                <a:solidFill>
                  <a:schemeClr val="tx1"/>
                </a:solidFill>
                <a:latin typeface="Times New Roman" pitchFamily="18" charset="0"/>
              </a:rPr>
              <a:t>k</a:t>
            </a:r>
            <a:r>
              <a:rPr lang="zh-CN" altLang="en-US" sz="2000" dirty="0">
                <a:solidFill>
                  <a:schemeClr val="tx1"/>
                </a:solidFill>
                <a:latin typeface="Times New Roman" pitchFamily="18" charset="0"/>
              </a:rPr>
              <a:t>为待定</a:t>
            </a:r>
            <a:r>
              <a:rPr lang="zh-CN" altLang="en-US" sz="2000" dirty="0" smtClean="0">
                <a:solidFill>
                  <a:schemeClr val="tx1"/>
                </a:solidFill>
                <a:latin typeface="Times New Roman" pitchFamily="18" charset="0"/>
              </a:rPr>
              <a:t>系数，</a:t>
            </a:r>
            <a:r>
              <a:rPr lang="zh-CN" altLang="en-US" sz="2000" dirty="0" smtClean="0">
                <a:solidFill>
                  <a:schemeClr val="tx1"/>
                </a:solidFill>
              </a:rPr>
              <a:t>按空间矢量功率与三相瞬时功率相等的原则 </a:t>
            </a:r>
            <a:r>
              <a:rPr lang="zh-CN" altLang="en-US" sz="2000" b="0" dirty="0" smtClean="0">
                <a:solidFill>
                  <a:srgbClr val="FF3300"/>
                </a:solidFill>
                <a:latin typeface="Times New Roman" pitchFamily="18" charset="0"/>
              </a:rPr>
              <a:t> </a:t>
            </a:r>
            <a:endParaRPr lang="zh-CN" altLang="en-US" sz="2000" b="0" dirty="0">
              <a:solidFill>
                <a:srgbClr val="FF3300"/>
              </a:solidFill>
              <a:latin typeface="Times New Roman" pitchFamily="18" charset="0"/>
            </a:endParaRPr>
          </a:p>
        </p:txBody>
      </p:sp>
      <p:sp>
        <p:nvSpPr>
          <p:cNvPr id="350230" name="Rectangle 22"/>
          <p:cNvSpPr>
            <a:spLocks noChangeArrowheads="1"/>
          </p:cNvSpPr>
          <p:nvPr/>
        </p:nvSpPr>
        <p:spPr bwMode="auto">
          <a:xfrm>
            <a:off x="1701800" y="911225"/>
            <a:ext cx="7442200" cy="1868488"/>
          </a:xfrm>
          <a:prstGeom prst="rect">
            <a:avLst/>
          </a:prstGeom>
          <a:noFill/>
          <a:ln w="9525">
            <a:noFill/>
            <a:miter lim="800000"/>
          </a:ln>
        </p:spPr>
        <p:txBody>
          <a:bodyPr/>
          <a:lstStyle/>
          <a:p>
            <a:pPr>
              <a:lnSpc>
                <a:spcPct val="130000"/>
              </a:lnSpc>
              <a:buClr>
                <a:schemeClr val="tx1"/>
              </a:buClr>
              <a:buFont typeface="Wingdings" panose="05000000000000000000" pitchFamily="2" charset="2"/>
              <a:buNone/>
              <a:defRPr/>
            </a:pPr>
            <a:r>
              <a:rPr lang="zh-CN" altLang="en-US" sz="1800" dirty="0">
                <a:solidFill>
                  <a:srgbClr val="CC3300"/>
                </a:solidFill>
                <a:effectLst>
                  <a:outerShdw blurRad="38100" dist="38100" dir="2700000" algn="tl">
                    <a:srgbClr val="C0C0C0"/>
                  </a:outerShdw>
                </a:effectLst>
                <a:latin typeface="Times New Roman" panose="02020603050405020304" pitchFamily="18" charset="0"/>
                <a:sym typeface="+mn-ea"/>
              </a:rPr>
              <a:t>经典的</a:t>
            </a:r>
            <a:r>
              <a:rPr lang="en-US" altLang="zh-CN" sz="1800" dirty="0">
                <a:solidFill>
                  <a:srgbClr val="CC3300"/>
                </a:solidFill>
                <a:effectLst>
                  <a:outerShdw blurRad="38100" dist="38100" dir="2700000" algn="tl">
                    <a:srgbClr val="C0C0C0"/>
                  </a:outerShdw>
                </a:effectLst>
                <a:latin typeface="Times New Roman" panose="02020603050405020304" pitchFamily="18" charset="0"/>
                <a:sym typeface="+mn-ea"/>
              </a:rPr>
              <a:t>SPWM</a:t>
            </a:r>
            <a:r>
              <a:rPr lang="zh-CN" altLang="en-US" sz="1800" dirty="0">
                <a:solidFill>
                  <a:srgbClr val="CC3300"/>
                </a:solidFill>
                <a:effectLst>
                  <a:outerShdw blurRad="38100" dist="38100" dir="2700000" algn="tl">
                    <a:srgbClr val="C0C0C0"/>
                  </a:outerShdw>
                </a:effectLst>
                <a:latin typeface="Times New Roman" panose="02020603050405020304" pitchFamily="18" charset="0"/>
                <a:sym typeface="+mn-ea"/>
              </a:rPr>
              <a:t>控制主要着眼于使变压变频器的输出电压尽量接近正弦波，并未顾及输出电流的波形。</a:t>
            </a:r>
            <a:r>
              <a:rPr lang="zh-CN" altLang="en-US" sz="1800" dirty="0">
                <a:solidFill>
                  <a:srgbClr val="0000CC"/>
                </a:solidFill>
                <a:effectLst>
                  <a:outerShdw blurRad="38100" dist="38100" dir="2700000" algn="tl">
                    <a:srgbClr val="C0C0C0"/>
                  </a:outerShdw>
                </a:effectLst>
                <a:latin typeface="Times New Roman" panose="02020603050405020304" pitchFamily="18" charset="0"/>
                <a:sym typeface="+mn-ea"/>
              </a:rPr>
              <a:t>而电流滞环跟踪控制则直接控制输出电流，使之在正弦波附近变化，这就比只要求正弦电压前进了一步。</a:t>
            </a:r>
            <a:r>
              <a:rPr lang="zh-CN" altLang="en-US" sz="1800" dirty="0">
                <a:solidFill>
                  <a:srgbClr val="7030A0"/>
                </a:solidFill>
                <a:effectLst>
                  <a:outerShdw blurRad="38100" dist="38100" dir="2700000" algn="tl">
                    <a:srgbClr val="C0C0C0"/>
                  </a:outerShdw>
                </a:effectLst>
                <a:latin typeface="Times New Roman" panose="02020603050405020304" pitchFamily="18" charset="0"/>
                <a:sym typeface="+mn-ea"/>
              </a:rPr>
              <a:t>然而交流电动机需要输入三相正弦电流的最终目的是在电动机空间形成圆形旋转磁场，从而产生恒定的电磁转矩。</a:t>
            </a:r>
          </a:p>
        </p:txBody>
      </p:sp>
      <p:sp>
        <p:nvSpPr>
          <p:cNvPr id="16"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graphicFrame>
        <p:nvGraphicFramePr>
          <p:cNvPr id="2" name="Object 29"/>
          <p:cNvGraphicFramePr>
            <a:graphicFrameLocks/>
          </p:cNvGraphicFramePr>
          <p:nvPr/>
        </p:nvGraphicFramePr>
        <p:xfrm>
          <a:off x="6809732" y="5816169"/>
          <a:ext cx="1223962" cy="942975"/>
        </p:xfrm>
        <a:graphic>
          <a:graphicData uri="http://schemas.openxmlformats.org/presentationml/2006/ole">
            <p:oleObj spid="_x0000_s175108" r:id="rId10" imgW="507780" imgH="444307" progId="">
              <p:embed/>
            </p:oleObj>
          </a:graphicData>
        </a:graphic>
      </p:graphicFrame>
    </p:spTree>
  </p:cSld>
  <p:clrMapOvr>
    <a:masterClrMapping/>
  </p:clrMapOvr>
  <p:transition spd="med">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3"/>
          <p:cNvSpPr>
            <a:spLocks noGrp="1" noChangeArrowheads="1"/>
          </p:cNvSpPr>
          <p:nvPr>
            <p:ph type="body" sz="half" idx="1"/>
          </p:nvPr>
        </p:nvSpPr>
        <p:spPr>
          <a:xfrm>
            <a:off x="1906588" y="1184275"/>
            <a:ext cx="3365500" cy="373063"/>
          </a:xfrm>
        </p:spPr>
        <p:txBody>
          <a:bodyPr/>
          <a:lstStyle/>
          <a:p>
            <a:pPr eaLnBrk="1" hangingPunct="1"/>
            <a:r>
              <a:rPr lang="zh-CN" altLang="en-US" smtClean="0">
                <a:ea typeface="宋体" pitchFamily="2" charset="-122"/>
              </a:rPr>
              <a:t>对</a:t>
            </a:r>
            <a:r>
              <a:rPr lang="en-US" altLang="zh-CN" smtClean="0">
                <a:ea typeface="宋体" pitchFamily="2" charset="-122"/>
              </a:rPr>
              <a:t>s</a:t>
            </a:r>
            <a:r>
              <a:rPr lang="zh-CN" altLang="en-US" smtClean="0">
                <a:ea typeface="宋体" pitchFamily="2" charset="-122"/>
              </a:rPr>
              <a:t>求导，并令</a:t>
            </a:r>
            <a:r>
              <a:rPr lang="zh-CN" altLang="en-US" sz="1800" smtClean="0">
                <a:ea typeface="宋体" pitchFamily="2" charset="-122"/>
              </a:rPr>
              <a:t> </a:t>
            </a:r>
          </a:p>
        </p:txBody>
      </p:sp>
      <p:sp>
        <p:nvSpPr>
          <p:cNvPr id="4102" name="Rectangle 4"/>
          <p:cNvSpPr>
            <a:spLocks noChangeArrowheads="1"/>
          </p:cNvSpPr>
          <p:nvPr/>
        </p:nvSpPr>
        <p:spPr bwMode="auto">
          <a:xfrm>
            <a:off x="0" y="277653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4103" name="Rectangle 5"/>
          <p:cNvSpPr>
            <a:spLocks noChangeArrowheads="1"/>
          </p:cNvSpPr>
          <p:nvPr/>
        </p:nvSpPr>
        <p:spPr bwMode="auto">
          <a:xfrm>
            <a:off x="0" y="3224213"/>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4098" name="Object 6"/>
          <p:cNvGraphicFramePr>
            <a:graphicFrameLocks/>
          </p:cNvGraphicFramePr>
          <p:nvPr/>
        </p:nvGraphicFramePr>
        <p:xfrm>
          <a:off x="3760788" y="877888"/>
          <a:ext cx="1223962" cy="939800"/>
        </p:xfrm>
        <a:graphic>
          <a:graphicData uri="http://schemas.openxmlformats.org/presentationml/2006/ole">
            <p:oleObj spid="_x0000_s4098" r:id="rId3" imgW="533169" imgH="406224" progId="">
              <p:embed/>
            </p:oleObj>
          </a:graphicData>
        </a:graphic>
      </p:graphicFrame>
      <p:sp>
        <p:nvSpPr>
          <p:cNvPr id="262151" name="Rectangle 7"/>
          <p:cNvSpPr>
            <a:spLocks noChangeArrowheads="1"/>
          </p:cNvSpPr>
          <p:nvPr/>
        </p:nvSpPr>
        <p:spPr bwMode="auto">
          <a:xfrm>
            <a:off x="1801813" y="2181225"/>
            <a:ext cx="3441700" cy="719138"/>
          </a:xfrm>
          <a:prstGeom prst="rect">
            <a:avLst/>
          </a:prstGeom>
          <a:noFill/>
          <a:ln w="9525">
            <a:noFill/>
            <a:miter lim="800000"/>
          </a:ln>
          <a:effectLst/>
        </p:spPr>
        <p:txBody>
          <a:bodyPr/>
          <a:lstStyle/>
          <a:p>
            <a:pPr>
              <a:lnSpc>
                <a:spcPct val="100000"/>
              </a:lnSpc>
              <a:buClr>
                <a:srgbClr val="FF9933"/>
              </a:buClr>
              <a:defRPr/>
            </a:pPr>
            <a:r>
              <a:rPr lang="zh-CN" altLang="en-US" sz="2000">
                <a:solidFill>
                  <a:srgbClr val="FF0000"/>
                </a:solidFill>
                <a:effectLst>
                  <a:outerShdw blurRad="38100" dist="38100" dir="2700000" algn="tl">
                    <a:srgbClr val="C0C0C0"/>
                  </a:outerShdw>
                </a:effectLst>
                <a:latin typeface="Arial" pitchFamily="34" charset="0"/>
              </a:rPr>
              <a:t>最大转矩，又称临界转矩 </a:t>
            </a:r>
          </a:p>
        </p:txBody>
      </p:sp>
      <p:graphicFrame>
        <p:nvGraphicFramePr>
          <p:cNvPr id="4099" name="Object 8"/>
          <p:cNvGraphicFramePr>
            <a:graphicFrameLocks noGrp="1"/>
          </p:cNvGraphicFramePr>
          <p:nvPr>
            <p:ph sz="half" idx="2"/>
          </p:nvPr>
        </p:nvGraphicFramePr>
        <p:xfrm>
          <a:off x="1925638" y="2517775"/>
          <a:ext cx="7218362" cy="1412875"/>
        </p:xfrm>
        <a:graphic>
          <a:graphicData uri="http://schemas.openxmlformats.org/presentationml/2006/ole">
            <p:oleObj spid="_x0000_s4099" r:id="rId4" imgW="2247900" imgH="508000" progId="">
              <p:embed/>
            </p:oleObj>
          </a:graphicData>
        </a:graphic>
      </p:graphicFrame>
      <p:sp>
        <p:nvSpPr>
          <p:cNvPr id="262160" name="Rectangle 16"/>
          <p:cNvSpPr>
            <a:spLocks noGrp="1" noChangeArrowheads="1"/>
          </p:cNvSpPr>
          <p:nvPr>
            <p:ph type="title"/>
          </p:nvPr>
        </p:nvSpPr>
        <p:spPr/>
        <p:txBody>
          <a:bodyPr/>
          <a:lstStyle/>
          <a:p>
            <a:pPr eaLnBrk="1" hangingPunct="1">
              <a:defRPr/>
            </a:pPr>
            <a:r>
              <a:rPr lang="zh-CN" altLang="en-US" dirty="0" smtClean="0">
                <a:solidFill>
                  <a:srgbClr val="A50021"/>
                </a:solidFill>
                <a:effectLst>
                  <a:outerShdw blurRad="38100" dist="38100" dir="2700000" algn="tl">
                    <a:srgbClr val="C0C0C0"/>
                  </a:outerShdw>
                </a:effectLst>
                <a:ea typeface="宋体" panose="02010600030101010101" pitchFamily="2" charset="-122"/>
              </a:rPr>
              <a:t>异步电动机</a:t>
            </a:r>
            <a:r>
              <a:rPr lang="zh-CN" altLang="en-US" sz="3200" dirty="0" smtClean="0">
                <a:solidFill>
                  <a:srgbClr val="FF0000"/>
                </a:solidFill>
                <a:effectLst>
                  <a:outerShdw blurRad="38100" dist="38100" dir="2700000" algn="tl">
                    <a:srgbClr val="C0C0C0"/>
                  </a:outerShdw>
                </a:effectLst>
                <a:ea typeface="隶书" panose="02010509060101010101" pitchFamily="49" charset="-122"/>
              </a:rPr>
              <a:t>固有</a:t>
            </a:r>
            <a:r>
              <a:rPr lang="en-US" altLang="zh-CN" sz="3200" dirty="0" smtClean="0">
                <a:solidFill>
                  <a:srgbClr val="FF0000"/>
                </a:solidFill>
                <a:effectLst>
                  <a:outerShdw blurRad="38100" dist="38100" dir="2700000" algn="tl">
                    <a:srgbClr val="C0C0C0"/>
                  </a:outerShdw>
                </a:effectLst>
                <a:ea typeface="隶书" panose="02010509060101010101" pitchFamily="49" charset="-122"/>
              </a:rPr>
              <a:t>(</a:t>
            </a:r>
            <a:r>
              <a:rPr lang="zh-CN" altLang="en-US" sz="3200" dirty="0" smtClean="0">
                <a:solidFill>
                  <a:srgbClr val="FF0000"/>
                </a:solidFill>
                <a:effectLst>
                  <a:outerShdw blurRad="38100" dist="38100" dir="2700000" algn="tl">
                    <a:srgbClr val="C0C0C0"/>
                  </a:outerShdw>
                </a:effectLst>
                <a:ea typeface="隶书" panose="02010509060101010101" pitchFamily="49" charset="-122"/>
              </a:rPr>
              <a:t>自然）</a:t>
            </a:r>
            <a:r>
              <a:rPr lang="zh-CN" altLang="en-US" dirty="0" smtClean="0">
                <a:solidFill>
                  <a:srgbClr val="A50021"/>
                </a:solidFill>
                <a:effectLst>
                  <a:outerShdw blurRad="38100" dist="38100" dir="2700000" algn="tl">
                    <a:srgbClr val="C0C0C0"/>
                  </a:outerShdw>
                </a:effectLst>
                <a:ea typeface="宋体" panose="02010600030101010101" pitchFamily="2" charset="-122"/>
              </a:rPr>
              <a:t>的机械特性曲线及分析</a:t>
            </a:r>
          </a:p>
        </p:txBody>
      </p:sp>
      <p:sp>
        <p:nvSpPr>
          <p:cNvPr id="262161" name="Rectangle 17"/>
          <p:cNvSpPr>
            <a:spLocks noChangeArrowheads="1"/>
          </p:cNvSpPr>
          <p:nvPr/>
        </p:nvSpPr>
        <p:spPr bwMode="auto">
          <a:xfrm>
            <a:off x="1774825" y="4705350"/>
            <a:ext cx="5921375" cy="719138"/>
          </a:xfrm>
          <a:prstGeom prst="rect">
            <a:avLst/>
          </a:prstGeom>
          <a:noFill/>
          <a:ln w="9525">
            <a:noFill/>
            <a:miter lim="800000"/>
          </a:ln>
          <a:effectLst/>
        </p:spPr>
        <p:txBody>
          <a:bodyPr/>
          <a:lstStyle/>
          <a:p>
            <a:pPr>
              <a:lnSpc>
                <a:spcPct val="100000"/>
              </a:lnSpc>
              <a:buClr>
                <a:srgbClr val="FF9933"/>
              </a:buClr>
              <a:buFont typeface="Wingdings" panose="05000000000000000000" pitchFamily="2" charset="2"/>
              <a:buNone/>
              <a:defRPr/>
            </a:pPr>
            <a:r>
              <a:rPr lang="zh-CN" altLang="en-US" sz="2000" dirty="0">
                <a:solidFill>
                  <a:srgbClr val="FF0000"/>
                </a:solidFill>
                <a:effectLst>
                  <a:outerShdw blurRad="38100" dist="38100" dir="2700000" algn="tl">
                    <a:srgbClr val="C0C0C0"/>
                  </a:outerShdw>
                </a:effectLst>
                <a:latin typeface="Arial" panose="020B0604020202020204" pitchFamily="34" charset="0"/>
                <a:sym typeface="+mn-ea"/>
              </a:rPr>
              <a:t>临界转差率：对应临界转矩的转差率</a:t>
            </a:r>
          </a:p>
        </p:txBody>
      </p:sp>
      <p:graphicFrame>
        <p:nvGraphicFramePr>
          <p:cNvPr id="4100" name="Object 18"/>
          <p:cNvGraphicFramePr>
            <a:graphicFrameLocks/>
          </p:cNvGraphicFramePr>
          <p:nvPr/>
        </p:nvGraphicFramePr>
        <p:xfrm>
          <a:off x="1884363" y="5060950"/>
          <a:ext cx="5688012" cy="1614488"/>
        </p:xfrm>
        <a:graphic>
          <a:graphicData uri="http://schemas.openxmlformats.org/presentationml/2006/ole">
            <p:oleObj spid="_x0000_s4100" r:id="rId5" imgW="1548728" imgH="482391" progId="">
              <p:embed/>
            </p:oleObj>
          </a:graphicData>
        </a:graphic>
      </p:graphicFrame>
      <p:sp>
        <p:nvSpPr>
          <p:cNvPr id="4107" name="AutoShape 26"/>
          <p:cNvSpPr>
            <a:spLocks noChangeArrowheads="1"/>
          </p:cNvSpPr>
          <p:nvPr/>
        </p:nvSpPr>
        <p:spPr bwMode="auto">
          <a:xfrm>
            <a:off x="6340475" y="1265238"/>
            <a:ext cx="547688" cy="1096962"/>
          </a:xfrm>
          <a:prstGeom prst="curvedLeftArrow">
            <a:avLst>
              <a:gd name="adj1" fmla="val 40058"/>
              <a:gd name="adj2" fmla="val 80116"/>
              <a:gd name="adj3" fmla="val 33324"/>
            </a:avLst>
          </a:prstGeom>
          <a:solidFill>
            <a:schemeClr val="accent1"/>
          </a:solidFill>
          <a:ln w="9525">
            <a:noFill/>
            <a:miter lim="800000"/>
            <a:headEnd/>
            <a:tailEnd/>
          </a:ln>
        </p:spPr>
        <p:txBody>
          <a:bodyPr wrap="none" anchor="ctr"/>
          <a:lstStyle/>
          <a:p>
            <a:pPr algn="ctr"/>
            <a:endParaRPr lang="zh-CN" altLang="en-US"/>
          </a:p>
        </p:txBody>
      </p:sp>
      <p:sp>
        <p:nvSpPr>
          <p:cNvPr id="18"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4"/>
          <p:cNvSpPr>
            <a:spLocks noChangeArrowheads="1"/>
          </p:cNvSpPr>
          <p:nvPr/>
        </p:nvSpPr>
        <p:spPr bwMode="auto">
          <a:xfrm>
            <a:off x="0" y="1084263"/>
            <a:ext cx="1673225" cy="835025"/>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7"/>
          <p:cNvSpPr>
            <a:spLocks noChangeArrowheads="1"/>
          </p:cNvSpPr>
          <p:nvPr/>
        </p:nvSpPr>
        <p:spPr bwMode="auto">
          <a:xfrm>
            <a:off x="0" y="3535363"/>
            <a:ext cx="1673225" cy="585787"/>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p:nvPr>
        </p:nvSpPr>
        <p:spPr>
          <a:xfrm>
            <a:off x="1681163" y="198438"/>
            <a:ext cx="4287837" cy="762000"/>
          </a:xfrm>
        </p:spPr>
        <p:txBody>
          <a:bodyPr/>
          <a:lstStyle/>
          <a:p>
            <a:pPr marL="838200" indent="-838200" eaLnBrk="1" hangingPunct="1"/>
            <a:r>
              <a:rPr lang="zh-CN" altLang="en-US" dirty="0" smtClean="0">
                <a:effectLst>
                  <a:outerShdw blurRad="38100" dist="38100" dir="2700000" algn="tl">
                    <a:srgbClr val="000000">
                      <a:alpha val="43137"/>
                    </a:srgbClr>
                  </a:outerShdw>
                </a:effectLst>
                <a:ea typeface="宋体" pitchFamily="2" charset="-122"/>
              </a:rPr>
              <a:t>空间矢量的合成</a:t>
            </a:r>
          </a:p>
        </p:txBody>
      </p:sp>
      <p:sp>
        <p:nvSpPr>
          <p:cNvPr id="49157" name="Rectangle 3"/>
          <p:cNvSpPr>
            <a:spLocks noChangeArrowheads="1"/>
          </p:cNvSpPr>
          <p:nvPr/>
        </p:nvSpPr>
        <p:spPr bwMode="auto">
          <a:xfrm>
            <a:off x="1682750" y="1077913"/>
            <a:ext cx="4610100" cy="396875"/>
          </a:xfrm>
          <a:prstGeom prst="rect">
            <a:avLst/>
          </a:prstGeom>
          <a:noFill/>
          <a:ln w="9525">
            <a:noFill/>
            <a:miter lim="800000"/>
            <a:headEnd/>
            <a:tailEnd/>
          </a:ln>
        </p:spPr>
        <p:txBody>
          <a:bodyPr anchor="ctr">
            <a:spAutoFit/>
          </a:bodyPr>
          <a:lstStyle/>
          <a:p>
            <a:pPr algn="just">
              <a:lnSpc>
                <a:spcPct val="100000"/>
              </a:lnSpc>
              <a:buClr>
                <a:schemeClr val="folHlink"/>
              </a:buClr>
              <a:buSzPct val="75000"/>
              <a:buFont typeface="Wingdings" pitchFamily="2" charset="2"/>
              <a:buChar char="l"/>
            </a:pPr>
            <a:r>
              <a:rPr lang="zh-CN" altLang="en-US" sz="2000">
                <a:solidFill>
                  <a:schemeClr val="tx1"/>
                </a:solidFill>
                <a:latin typeface="Times New Roman" pitchFamily="18" charset="0"/>
              </a:rPr>
              <a:t>三相合成矢量</a:t>
            </a:r>
          </a:p>
        </p:txBody>
      </p:sp>
      <p:sp>
        <p:nvSpPr>
          <p:cNvPr id="49158" name="Rectangle 4"/>
          <p:cNvSpPr>
            <a:spLocks noChangeArrowheads="1"/>
          </p:cNvSpPr>
          <p:nvPr/>
        </p:nvSpPr>
        <p:spPr bwMode="auto">
          <a:xfrm>
            <a:off x="0" y="306228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49159" name="Rectangle 5"/>
          <p:cNvSpPr>
            <a:spLocks noChangeArrowheads="1"/>
          </p:cNvSpPr>
          <p:nvPr/>
        </p:nvSpPr>
        <p:spPr bwMode="auto">
          <a:xfrm>
            <a:off x="0" y="3309938"/>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49154" name="Object 6"/>
          <p:cNvGraphicFramePr>
            <a:graphicFrameLocks/>
          </p:cNvGraphicFramePr>
          <p:nvPr/>
        </p:nvGraphicFramePr>
        <p:xfrm>
          <a:off x="1760538" y="1557338"/>
          <a:ext cx="4752975" cy="1219200"/>
        </p:xfrm>
        <a:graphic>
          <a:graphicData uri="http://schemas.openxmlformats.org/presentationml/2006/ole">
            <p:oleObj spid="_x0000_s49154" r:id="rId3" imgW="1853396" imgH="482391" progId="">
              <p:embed/>
            </p:oleObj>
          </a:graphicData>
        </a:graphic>
      </p:graphicFrame>
      <p:pic>
        <p:nvPicPr>
          <p:cNvPr id="49160" name="Picture 8" descr="0521"/>
          <p:cNvPicPr>
            <a:picLocks noChangeAspect="1" noChangeArrowheads="1"/>
          </p:cNvPicPr>
          <p:nvPr/>
        </p:nvPicPr>
        <p:blipFill>
          <a:blip r:embed="rId4" cstate="print"/>
          <a:srcRect/>
          <a:stretch>
            <a:fillRect/>
          </a:stretch>
        </p:blipFill>
        <p:spPr bwMode="auto">
          <a:xfrm>
            <a:off x="3708400" y="2820988"/>
            <a:ext cx="3816350" cy="3670300"/>
          </a:xfrm>
          <a:prstGeom prst="rect">
            <a:avLst/>
          </a:prstGeom>
          <a:noFill/>
          <a:ln w="9525">
            <a:noFill/>
            <a:miter lim="800000"/>
            <a:headEnd/>
            <a:tailEnd/>
          </a:ln>
        </p:spPr>
      </p:pic>
      <p:graphicFrame>
        <p:nvGraphicFramePr>
          <p:cNvPr id="49155" name="Object 9"/>
          <p:cNvGraphicFramePr>
            <a:graphicFrameLocks/>
          </p:cNvGraphicFramePr>
          <p:nvPr/>
        </p:nvGraphicFramePr>
        <p:xfrm>
          <a:off x="7213600" y="1284288"/>
          <a:ext cx="1508125" cy="1473200"/>
        </p:xfrm>
        <a:graphic>
          <a:graphicData uri="http://schemas.openxmlformats.org/presentationml/2006/ole">
            <p:oleObj spid="_x0000_s49155" r:id="rId5" imgW="495085" imgH="685502" progId="">
              <p:embed/>
            </p:oleObj>
          </a:graphicData>
        </a:graphic>
      </p:graphicFrame>
      <p:sp>
        <p:nvSpPr>
          <p:cNvPr id="49161" name="Rectangle 7"/>
          <p:cNvSpPr>
            <a:spLocks noChangeArrowheads="1"/>
          </p:cNvSpPr>
          <p:nvPr/>
        </p:nvSpPr>
        <p:spPr bwMode="auto">
          <a:xfrm>
            <a:off x="4787900" y="6302375"/>
            <a:ext cx="2587625" cy="400050"/>
          </a:xfrm>
          <a:prstGeom prst="rect">
            <a:avLst/>
          </a:prstGeom>
          <a:noFill/>
          <a:ln w="9525">
            <a:noFill/>
            <a:miter lim="800000"/>
            <a:headEnd/>
            <a:tailEnd/>
          </a:ln>
        </p:spPr>
        <p:txBody>
          <a:bodyPr wrap="none" anchor="ctr">
            <a:spAutoFit/>
          </a:bodyPr>
          <a:lstStyle/>
          <a:p>
            <a:pPr algn="ctr">
              <a:lnSpc>
                <a:spcPct val="100000"/>
              </a:lnSpc>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6-21  </a:t>
            </a:r>
            <a:r>
              <a:rPr lang="zh-CN" altLang="en-US" sz="2000">
                <a:solidFill>
                  <a:schemeClr val="tx1"/>
                </a:solidFill>
                <a:latin typeface="Times New Roman" pitchFamily="18" charset="0"/>
              </a:rPr>
              <a:t>电压空间矢量</a:t>
            </a:r>
          </a:p>
        </p:txBody>
      </p:sp>
      <p:sp>
        <p:nvSpPr>
          <p:cNvPr id="16"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2"/>
          <p:cNvSpPr>
            <a:spLocks noGrp="1" noChangeArrowheads="1"/>
          </p:cNvSpPr>
          <p:nvPr>
            <p:ph type="title"/>
          </p:nvPr>
        </p:nvSpPr>
        <p:spPr>
          <a:xfrm>
            <a:off x="1709738" y="173038"/>
            <a:ext cx="4373562" cy="762000"/>
          </a:xfrm>
        </p:spPr>
        <p:txBody>
          <a:bodyPr/>
          <a:lstStyle/>
          <a:p>
            <a:pPr marL="838200" indent="-838200" eaLnBrk="1" hangingPunct="1"/>
            <a:r>
              <a:rPr lang="zh-CN" altLang="en-US" dirty="0" smtClean="0">
                <a:effectLst>
                  <a:outerShdw blurRad="38100" dist="38100" dir="2700000" algn="tl">
                    <a:srgbClr val="000000">
                      <a:alpha val="43137"/>
                    </a:srgbClr>
                  </a:outerShdw>
                </a:effectLst>
                <a:ea typeface="宋体" pitchFamily="2" charset="-122"/>
              </a:rPr>
              <a:t>空间矢量的定义</a:t>
            </a:r>
          </a:p>
        </p:txBody>
      </p:sp>
      <p:sp>
        <p:nvSpPr>
          <p:cNvPr id="353283" name="Rectangle 3"/>
          <p:cNvSpPr>
            <a:spLocks noChangeArrowheads="1"/>
          </p:cNvSpPr>
          <p:nvPr/>
        </p:nvSpPr>
        <p:spPr bwMode="auto">
          <a:xfrm>
            <a:off x="1708150" y="3111500"/>
            <a:ext cx="4191000" cy="396875"/>
          </a:xfrm>
          <a:prstGeom prst="rect">
            <a:avLst/>
          </a:prstGeom>
          <a:noFill/>
          <a:ln w="9525">
            <a:noFill/>
            <a:miter lim="800000"/>
          </a:ln>
          <a:effectLst/>
        </p:spPr>
        <p:txBody>
          <a:bodyPr anchor="ctr">
            <a:spAutoFit/>
          </a:bodyPr>
          <a:lstStyle/>
          <a:p>
            <a:pPr algn="just">
              <a:lnSpc>
                <a:spcPct val="100000"/>
              </a:lnSpc>
              <a:buClr>
                <a:schemeClr val="folHlink"/>
              </a:buClr>
              <a:buSzPct val="75000"/>
              <a:buFont typeface="Wingdings" pitchFamily="2" charset="2"/>
              <a:buChar char="l"/>
              <a:defRPr/>
            </a:pPr>
            <a:r>
              <a:rPr lang="zh-CN" altLang="en-US" sz="2000" dirty="0">
                <a:solidFill>
                  <a:srgbClr val="0000FF"/>
                </a:solidFill>
                <a:effectLst>
                  <a:outerShdw blurRad="38100" dist="38100" dir="2700000" algn="tl">
                    <a:srgbClr val="C0C0C0"/>
                  </a:outerShdw>
                </a:effectLst>
                <a:latin typeface="Times New Roman" pitchFamily="18" charset="0"/>
              </a:rPr>
              <a:t>定子</a:t>
            </a:r>
            <a:r>
              <a:rPr lang="zh-CN" altLang="en-US" sz="2000" dirty="0">
                <a:solidFill>
                  <a:srgbClr val="C00000"/>
                </a:solidFill>
                <a:effectLst>
                  <a:outerShdw blurRad="38100" dist="38100" dir="2700000" algn="tl">
                    <a:srgbClr val="C0C0C0"/>
                  </a:outerShdw>
                </a:effectLst>
                <a:latin typeface="Times New Roman" pitchFamily="18" charset="0"/>
              </a:rPr>
              <a:t>电流</a:t>
            </a:r>
            <a:r>
              <a:rPr lang="zh-CN" altLang="en-US" sz="2000" dirty="0">
                <a:solidFill>
                  <a:srgbClr val="0000FF"/>
                </a:solidFill>
                <a:effectLst>
                  <a:outerShdw blurRad="38100" dist="38100" dir="2700000" algn="tl">
                    <a:srgbClr val="C0C0C0"/>
                  </a:outerShdw>
                </a:effectLst>
                <a:latin typeface="Times New Roman" pitchFamily="18" charset="0"/>
              </a:rPr>
              <a:t>空间矢量</a:t>
            </a:r>
            <a:r>
              <a:rPr lang="zh-CN" altLang="en-US" sz="2000" b="0" dirty="0">
                <a:solidFill>
                  <a:srgbClr val="0000FF"/>
                </a:solidFill>
                <a:effectLst>
                  <a:outerShdw blurRad="38100" dist="38100" dir="2700000" algn="tl">
                    <a:srgbClr val="C0C0C0"/>
                  </a:outerShdw>
                </a:effectLst>
                <a:latin typeface="Times New Roman" pitchFamily="18" charset="0"/>
              </a:rPr>
              <a:t> </a:t>
            </a:r>
          </a:p>
        </p:txBody>
      </p:sp>
      <p:sp>
        <p:nvSpPr>
          <p:cNvPr id="50183" name="Rectangle 4"/>
          <p:cNvSpPr>
            <a:spLocks noChangeArrowheads="1"/>
          </p:cNvSpPr>
          <p:nvPr/>
        </p:nvSpPr>
        <p:spPr bwMode="auto">
          <a:xfrm>
            <a:off x="0" y="3062288"/>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50178" name="Object 5"/>
          <p:cNvGraphicFramePr>
            <a:graphicFrameLocks/>
          </p:cNvGraphicFramePr>
          <p:nvPr/>
        </p:nvGraphicFramePr>
        <p:xfrm>
          <a:off x="1949450" y="3503613"/>
          <a:ext cx="4916488" cy="1374775"/>
        </p:xfrm>
        <a:graphic>
          <a:graphicData uri="http://schemas.openxmlformats.org/presentationml/2006/ole">
            <p:oleObj spid="_x0000_s50178" r:id="rId3" imgW="1701062" imgH="482391" progId="">
              <p:embed/>
            </p:oleObj>
          </a:graphicData>
        </a:graphic>
      </p:graphicFrame>
      <p:graphicFrame>
        <p:nvGraphicFramePr>
          <p:cNvPr id="50179" name="Object 6"/>
          <p:cNvGraphicFramePr>
            <a:graphicFrameLocks/>
          </p:cNvGraphicFramePr>
          <p:nvPr/>
        </p:nvGraphicFramePr>
        <p:xfrm>
          <a:off x="2030413" y="5307013"/>
          <a:ext cx="5543550" cy="1343025"/>
        </p:xfrm>
        <a:graphic>
          <a:graphicData uri="http://schemas.openxmlformats.org/presentationml/2006/ole">
            <p:oleObj spid="_x0000_s50179" r:id="rId4" imgW="1967646" imgH="482391" progId="">
              <p:embed/>
            </p:oleObj>
          </a:graphicData>
        </a:graphic>
      </p:graphicFrame>
      <p:sp>
        <p:nvSpPr>
          <p:cNvPr id="353287" name="Rectangle 7"/>
          <p:cNvSpPr>
            <a:spLocks noChangeArrowheads="1"/>
          </p:cNvSpPr>
          <p:nvPr/>
        </p:nvSpPr>
        <p:spPr bwMode="auto">
          <a:xfrm>
            <a:off x="1722438" y="4972050"/>
            <a:ext cx="4230687" cy="396875"/>
          </a:xfrm>
          <a:prstGeom prst="rect">
            <a:avLst/>
          </a:prstGeom>
          <a:noFill/>
          <a:ln w="9525">
            <a:noFill/>
            <a:miter lim="800000"/>
          </a:ln>
          <a:effectLst/>
        </p:spPr>
        <p:txBody>
          <a:bodyPr anchor="ctr">
            <a:spAutoFit/>
          </a:bodyPr>
          <a:lstStyle/>
          <a:p>
            <a:pPr algn="just">
              <a:lnSpc>
                <a:spcPct val="100000"/>
              </a:lnSpc>
              <a:buClr>
                <a:schemeClr val="folHlink"/>
              </a:buClr>
              <a:buSzPct val="75000"/>
              <a:buFont typeface="Wingdings" pitchFamily="2" charset="2"/>
              <a:buChar char="l"/>
              <a:defRPr/>
            </a:pPr>
            <a:r>
              <a:rPr lang="zh-CN" altLang="en-US" sz="2000" dirty="0">
                <a:solidFill>
                  <a:srgbClr val="0000FF"/>
                </a:solidFill>
                <a:effectLst>
                  <a:outerShdw blurRad="38100" dist="38100" dir="2700000" algn="tl">
                    <a:srgbClr val="C0C0C0"/>
                  </a:outerShdw>
                </a:effectLst>
                <a:latin typeface="Times New Roman" pitchFamily="18" charset="0"/>
              </a:rPr>
              <a:t>定子</a:t>
            </a:r>
            <a:r>
              <a:rPr lang="zh-CN" altLang="en-US" sz="2000" dirty="0">
                <a:solidFill>
                  <a:srgbClr val="C00000"/>
                </a:solidFill>
                <a:effectLst>
                  <a:outerShdw blurRad="38100" dist="38100" dir="2700000" algn="tl">
                    <a:srgbClr val="C0C0C0"/>
                  </a:outerShdw>
                </a:effectLst>
                <a:latin typeface="Times New Roman" pitchFamily="18" charset="0"/>
              </a:rPr>
              <a:t>磁链</a:t>
            </a:r>
            <a:r>
              <a:rPr lang="zh-CN" altLang="en-US" sz="2000" dirty="0">
                <a:solidFill>
                  <a:srgbClr val="0000FF"/>
                </a:solidFill>
                <a:effectLst>
                  <a:outerShdw blurRad="38100" dist="38100" dir="2700000" algn="tl">
                    <a:srgbClr val="C0C0C0"/>
                  </a:outerShdw>
                </a:effectLst>
                <a:latin typeface="Times New Roman" pitchFamily="18" charset="0"/>
              </a:rPr>
              <a:t>空间矢量</a:t>
            </a:r>
            <a:r>
              <a:rPr lang="zh-CN" altLang="en-US" sz="2000" b="0" dirty="0">
                <a:solidFill>
                  <a:srgbClr val="0000FF"/>
                </a:solidFill>
                <a:effectLst>
                  <a:outerShdw blurRad="38100" dist="38100" dir="2700000" algn="tl">
                    <a:srgbClr val="C0C0C0"/>
                  </a:outerShdw>
                </a:effectLst>
                <a:latin typeface="Times New Roman" pitchFamily="18" charset="0"/>
              </a:rPr>
              <a:t> </a:t>
            </a:r>
          </a:p>
        </p:txBody>
      </p:sp>
      <p:sp>
        <p:nvSpPr>
          <p:cNvPr id="353298" name="Rectangle 18"/>
          <p:cNvSpPr>
            <a:spLocks noChangeArrowheads="1"/>
          </p:cNvSpPr>
          <p:nvPr/>
        </p:nvSpPr>
        <p:spPr bwMode="auto">
          <a:xfrm>
            <a:off x="1743023" y="1069975"/>
            <a:ext cx="2440092" cy="375103"/>
          </a:xfrm>
          <a:prstGeom prst="rect">
            <a:avLst/>
          </a:prstGeom>
          <a:noFill/>
          <a:ln w="9525">
            <a:noFill/>
            <a:miter lim="800000"/>
          </a:ln>
          <a:effectLst/>
        </p:spPr>
        <p:txBody>
          <a:bodyPr wrap="none">
            <a:spAutoFit/>
          </a:bodyPr>
          <a:lstStyle/>
          <a:p>
            <a:pPr algn="ctr">
              <a:buFont typeface="Wingdings" panose="05000000000000000000" pitchFamily="2" charset="2"/>
              <a:buChar char="l"/>
              <a:defRPr/>
            </a:pPr>
            <a:r>
              <a:rPr kumimoji="1" lang="zh-CN" altLang="en-US" sz="2000" dirty="0">
                <a:solidFill>
                  <a:srgbClr val="0000FF"/>
                </a:solidFill>
                <a:effectLst>
                  <a:outerShdw blurRad="38100" dist="38100" dir="2700000" algn="tl">
                    <a:srgbClr val="C0C0C0"/>
                  </a:outerShdw>
                </a:effectLst>
                <a:sym typeface="+mn-ea"/>
              </a:rPr>
              <a:t>定子</a:t>
            </a:r>
            <a:r>
              <a:rPr kumimoji="1" lang="zh-CN" altLang="en-US" sz="2000" dirty="0">
                <a:solidFill>
                  <a:srgbClr val="C00000"/>
                </a:solidFill>
                <a:effectLst>
                  <a:outerShdw blurRad="38100" dist="38100" dir="2700000" algn="tl">
                    <a:srgbClr val="C0C0C0"/>
                  </a:outerShdw>
                </a:effectLst>
                <a:sym typeface="+mn-ea"/>
              </a:rPr>
              <a:t>电压</a:t>
            </a:r>
            <a:r>
              <a:rPr kumimoji="1" lang="zh-CN" altLang="en-US" sz="2000" dirty="0">
                <a:solidFill>
                  <a:srgbClr val="0000FF"/>
                </a:solidFill>
                <a:effectLst>
                  <a:outerShdw blurRad="38100" dist="38100" dir="2700000" algn="tl">
                    <a:srgbClr val="C0C0C0"/>
                  </a:outerShdw>
                </a:effectLst>
                <a:sym typeface="+mn-ea"/>
              </a:rPr>
              <a:t>空间矢量</a:t>
            </a:r>
          </a:p>
        </p:txBody>
      </p:sp>
      <p:graphicFrame>
        <p:nvGraphicFramePr>
          <p:cNvPr id="50180" name="Object 19"/>
          <p:cNvGraphicFramePr>
            <a:graphicFrameLocks noGrp="1"/>
          </p:cNvGraphicFramePr>
          <p:nvPr>
            <p:ph idx="1"/>
          </p:nvPr>
        </p:nvGraphicFramePr>
        <p:xfrm>
          <a:off x="1811338" y="1581150"/>
          <a:ext cx="5524500" cy="1463675"/>
        </p:xfrm>
        <a:graphic>
          <a:graphicData uri="http://schemas.openxmlformats.org/presentationml/2006/ole">
            <p:oleObj spid="_x0000_s50180" r:id="rId5" imgW="1853396" imgH="482391" progId="">
              <p:embed/>
            </p:oleObj>
          </a:graphicData>
        </a:graphic>
      </p:graphicFrame>
      <p:sp>
        <p:nvSpPr>
          <p:cNvPr id="16"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0" name="Object 7"/>
          <p:cNvGraphicFramePr>
            <a:graphicFrameLocks/>
          </p:cNvGraphicFramePr>
          <p:nvPr/>
        </p:nvGraphicFramePr>
        <p:xfrm>
          <a:off x="1962150" y="904875"/>
          <a:ext cx="5184775" cy="1176338"/>
        </p:xfrm>
        <a:graphic>
          <a:graphicData uri="http://schemas.openxmlformats.org/presentationml/2006/ole">
            <p:oleObj spid="_x0000_s53250" r:id="rId3" imgW="1968500" imgH="444500" progId="">
              <p:embed/>
            </p:oleObj>
          </a:graphicData>
        </a:graphic>
      </p:graphicFrame>
      <p:graphicFrame>
        <p:nvGraphicFramePr>
          <p:cNvPr id="53251" name="Object 9"/>
          <p:cNvGraphicFramePr>
            <a:graphicFrameLocks/>
          </p:cNvGraphicFramePr>
          <p:nvPr/>
        </p:nvGraphicFramePr>
        <p:xfrm>
          <a:off x="1917700" y="4460875"/>
          <a:ext cx="5472113" cy="1346200"/>
        </p:xfrm>
        <a:graphic>
          <a:graphicData uri="http://schemas.openxmlformats.org/presentationml/2006/ole">
            <p:oleObj spid="_x0000_s53251" r:id="rId4" imgW="1815312" imgH="444307" progId="">
              <p:embed/>
            </p:oleObj>
          </a:graphicData>
        </a:graphic>
      </p:graphicFrame>
      <p:graphicFrame>
        <p:nvGraphicFramePr>
          <p:cNvPr id="53252" name="Object 11"/>
          <p:cNvGraphicFramePr>
            <a:graphicFrameLocks/>
          </p:cNvGraphicFramePr>
          <p:nvPr/>
        </p:nvGraphicFramePr>
        <p:xfrm>
          <a:off x="1854200" y="5594350"/>
          <a:ext cx="5832475" cy="1263650"/>
        </p:xfrm>
        <a:graphic>
          <a:graphicData uri="http://schemas.openxmlformats.org/presentationml/2006/ole">
            <p:oleObj spid="_x0000_s53252" r:id="rId5" imgW="2070100" imgH="444500" progId="">
              <p:embed/>
            </p:oleObj>
          </a:graphicData>
        </a:graphic>
      </p:graphicFrame>
      <p:sp>
        <p:nvSpPr>
          <p:cNvPr id="53254" name="Rectangle 25"/>
          <p:cNvSpPr>
            <a:spLocks noChangeArrowheads="1"/>
          </p:cNvSpPr>
          <p:nvPr/>
        </p:nvSpPr>
        <p:spPr bwMode="auto">
          <a:xfrm>
            <a:off x="1789113" y="2108200"/>
            <a:ext cx="6269037" cy="396875"/>
          </a:xfrm>
          <a:prstGeom prst="rect">
            <a:avLst/>
          </a:prstGeom>
          <a:noFill/>
          <a:ln w="9525">
            <a:noFill/>
            <a:miter lim="800000"/>
            <a:headEnd/>
            <a:tailEnd/>
          </a:ln>
        </p:spPr>
        <p:txBody>
          <a:bodyPr anchor="ctr">
            <a:spAutoFit/>
          </a:bodyPr>
          <a:lstStyle/>
          <a:p>
            <a:pPr algn="just">
              <a:lnSpc>
                <a:spcPct val="100000"/>
              </a:lnSpc>
              <a:buClr>
                <a:schemeClr val="folHlink"/>
              </a:buClr>
              <a:buSzPct val="75000"/>
              <a:buFont typeface="Wingdings" pitchFamily="2" charset="2"/>
              <a:buChar char="l"/>
            </a:pPr>
            <a:r>
              <a:rPr lang="zh-CN" altLang="en-US" sz="2000" dirty="0">
                <a:solidFill>
                  <a:srgbClr val="C00000"/>
                </a:solidFill>
                <a:effectLst>
                  <a:outerShdw blurRad="38100" dist="38100" dir="2700000" algn="tl">
                    <a:srgbClr val="000000">
                      <a:alpha val="43137"/>
                    </a:srgbClr>
                  </a:outerShdw>
                </a:effectLst>
                <a:latin typeface="Times New Roman" pitchFamily="18" charset="0"/>
              </a:rPr>
              <a:t>当定子相电压为三相平衡正弦电压时，三相合成矢量</a:t>
            </a:r>
          </a:p>
        </p:txBody>
      </p:sp>
      <p:graphicFrame>
        <p:nvGraphicFramePr>
          <p:cNvPr id="53253" name="Object 26"/>
          <p:cNvGraphicFramePr>
            <a:graphicFrameLocks/>
          </p:cNvGraphicFramePr>
          <p:nvPr/>
        </p:nvGraphicFramePr>
        <p:xfrm>
          <a:off x="1887538" y="2578100"/>
          <a:ext cx="7132637" cy="2065338"/>
        </p:xfrm>
        <a:graphic>
          <a:graphicData uri="http://schemas.openxmlformats.org/presentationml/2006/ole">
            <p:oleObj spid="_x0000_s53253" r:id="rId6" imgW="3911600" imgH="1130300" progId="">
              <p:embed/>
            </p:oleObj>
          </a:graphicData>
        </a:graphic>
      </p:graphicFrame>
      <p:sp>
        <p:nvSpPr>
          <p:cNvPr id="14"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8"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53261" name="标题 19"/>
          <p:cNvSpPr>
            <a:spLocks noGrp="1" noChangeArrowheads="1"/>
          </p:cNvSpPr>
          <p:nvPr>
            <p:ph type="title"/>
          </p:nvPr>
        </p:nvSpPr>
        <p:spPr/>
        <p:txBody>
          <a:bodyPr/>
          <a:lstStyle/>
          <a:p>
            <a:endParaRPr lang="zh-CN" altLang="en-US" dirty="0" smtClean="0">
              <a:ea typeface="宋体" pitchFamily="2" charset="-122"/>
            </a:endParaRPr>
          </a:p>
        </p:txBody>
      </p:sp>
    </p:spTree>
  </p:cSld>
  <p:clrMapOvr>
    <a:masterClrMapping/>
  </p:clrMapOvr>
  <p:transition spd="med">
    <p:wipe dir="d"/>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1827213" y="266700"/>
            <a:ext cx="3854450" cy="603250"/>
          </a:xfrm>
          <a:solidFill>
            <a:srgbClr val="FFCC00"/>
          </a:solidFill>
        </p:spPr>
        <p:txBody>
          <a:bodyPr/>
          <a:lstStyle/>
          <a:p>
            <a:pPr marL="838200" indent="-838200" eaLnBrk="1" hangingPunct="1">
              <a:defRPr/>
            </a:pPr>
            <a:r>
              <a:rPr lang="zh-CN" altLang="en-US" dirty="0" smtClean="0">
                <a:effectLst>
                  <a:outerShdw blurRad="38100" dist="38100" dir="2700000" algn="tl">
                    <a:srgbClr val="FFFFFF"/>
                  </a:outerShdw>
                </a:effectLst>
                <a:ea typeface="宋体" pitchFamily="2" charset="-122"/>
              </a:rPr>
              <a:t>电压与磁链空间矢量的关系 </a:t>
            </a:r>
          </a:p>
        </p:txBody>
      </p:sp>
      <p:sp>
        <p:nvSpPr>
          <p:cNvPr id="359427" name="Rectangle 3"/>
          <p:cNvSpPr>
            <a:spLocks noChangeArrowheads="1"/>
          </p:cNvSpPr>
          <p:nvPr/>
        </p:nvSpPr>
        <p:spPr bwMode="auto">
          <a:xfrm>
            <a:off x="1693863" y="949325"/>
            <a:ext cx="6737350" cy="396875"/>
          </a:xfrm>
          <a:prstGeom prst="rect">
            <a:avLst/>
          </a:prstGeom>
          <a:noFill/>
          <a:ln w="9525">
            <a:noFill/>
            <a:miter lim="800000"/>
          </a:ln>
          <a:effectLst/>
        </p:spPr>
        <p:txBody>
          <a:bodyPr anchor="ctr">
            <a:spAutoFit/>
          </a:bodyPr>
          <a:lstStyle/>
          <a:p>
            <a:pPr algn="just">
              <a:lnSpc>
                <a:spcPct val="100000"/>
              </a:lnSpc>
              <a:buClr>
                <a:schemeClr val="folHlink"/>
              </a:buClr>
              <a:buSzPct val="75000"/>
              <a:buFont typeface="Wingdings" pitchFamily="2" charset="2"/>
              <a:buChar char="l"/>
              <a:defRPr/>
            </a:pPr>
            <a:r>
              <a:rPr lang="zh-CN" altLang="en-US" sz="2000">
                <a:solidFill>
                  <a:schemeClr val="tx1"/>
                </a:solidFill>
                <a:latin typeface="Times New Roman" pitchFamily="18" charset="0"/>
              </a:rPr>
              <a:t>合成空间矢量表示的定子</a:t>
            </a:r>
            <a:r>
              <a:rPr lang="zh-CN" altLang="en-US" sz="2000">
                <a:solidFill>
                  <a:srgbClr val="CC0000"/>
                </a:solidFill>
                <a:effectLst>
                  <a:outerShdw blurRad="38100" dist="38100" dir="2700000" algn="tl">
                    <a:srgbClr val="C0C0C0"/>
                  </a:outerShdw>
                </a:effectLst>
                <a:latin typeface="Times New Roman" pitchFamily="18" charset="0"/>
              </a:rPr>
              <a:t>电压方程式</a:t>
            </a:r>
            <a:r>
              <a:rPr lang="zh-CN" altLang="en-US" sz="2000" b="0">
                <a:solidFill>
                  <a:srgbClr val="FF3300"/>
                </a:solidFill>
                <a:latin typeface="Times New Roman" pitchFamily="18" charset="0"/>
              </a:rPr>
              <a:t> </a:t>
            </a:r>
          </a:p>
        </p:txBody>
      </p:sp>
      <p:sp>
        <p:nvSpPr>
          <p:cNvPr id="55305" name="Rectangle 4"/>
          <p:cNvSpPr>
            <a:spLocks noChangeArrowheads="1"/>
          </p:cNvSpPr>
          <p:nvPr/>
        </p:nvSpPr>
        <p:spPr bwMode="auto">
          <a:xfrm>
            <a:off x="0" y="3070225"/>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359429" name="Rectangle 5"/>
          <p:cNvSpPr>
            <a:spLocks noChangeArrowheads="1"/>
          </p:cNvSpPr>
          <p:nvPr/>
        </p:nvSpPr>
        <p:spPr bwMode="auto">
          <a:xfrm>
            <a:off x="1783906" y="2289117"/>
            <a:ext cx="7208837" cy="707886"/>
          </a:xfrm>
          <a:prstGeom prst="rect">
            <a:avLst/>
          </a:prstGeom>
          <a:noFill/>
          <a:ln w="9525">
            <a:noFill/>
            <a:miter lim="800000"/>
          </a:ln>
          <a:effectLst/>
        </p:spPr>
        <p:txBody>
          <a:bodyPr anchor="ctr">
            <a:spAutoFit/>
          </a:bodyPr>
          <a:lstStyle/>
          <a:p>
            <a:pPr>
              <a:lnSpc>
                <a:spcPct val="100000"/>
              </a:lnSpc>
              <a:buClr>
                <a:schemeClr val="folHlink"/>
              </a:buClr>
              <a:buSzPct val="75000"/>
              <a:buFont typeface="Wingdings" panose="05000000000000000000" pitchFamily="2" charset="2"/>
              <a:buChar char="l"/>
              <a:defRPr/>
            </a:pPr>
            <a:r>
              <a:rPr kumimoji="1" lang="zh-CN" altLang="en-US" sz="2000" dirty="0">
                <a:solidFill>
                  <a:srgbClr val="C00000"/>
                </a:solidFill>
                <a:effectLst>
                  <a:outerShdw blurRad="38100" dist="38100" dir="2700000" algn="tl">
                    <a:srgbClr val="C0C0C0"/>
                  </a:outerShdw>
                </a:effectLst>
                <a:latin typeface="Times New Roman" panose="02020603050405020304" pitchFamily="18" charset="0"/>
                <a:sym typeface="+mn-ea"/>
              </a:rPr>
              <a:t>电动机转速不是很低时</a:t>
            </a:r>
            <a:r>
              <a:rPr kumimoji="1" lang="zh-CN" altLang="en-US" sz="2000" dirty="0">
                <a:solidFill>
                  <a:schemeClr val="tx1"/>
                </a:solidFill>
                <a:effectLst>
                  <a:outerShdw blurRad="38100" dist="38100" dir="2700000" algn="tl">
                    <a:srgbClr val="C0C0C0"/>
                  </a:outerShdw>
                </a:effectLst>
                <a:latin typeface="Times New Roman" panose="02020603050405020304" pitchFamily="18" charset="0"/>
                <a:sym typeface="+mn-ea"/>
              </a:rPr>
              <a:t>，</a:t>
            </a:r>
            <a:r>
              <a:rPr kumimoji="1" lang="zh-CN" altLang="en-US" sz="2000" dirty="0">
                <a:solidFill>
                  <a:srgbClr val="0000FF"/>
                </a:solidFill>
                <a:effectLst>
                  <a:outerShdw blurRad="38100" dist="38100" dir="2700000" algn="tl">
                    <a:srgbClr val="C0C0C0"/>
                  </a:outerShdw>
                </a:effectLst>
                <a:latin typeface="Times New Roman" panose="02020603050405020304" pitchFamily="18" charset="0"/>
                <a:sym typeface="+mn-ea"/>
              </a:rPr>
              <a:t>定子电阻压降所占成分很小</a:t>
            </a:r>
            <a:r>
              <a:rPr kumimoji="1" lang="zh-CN" altLang="en-US" sz="2000" dirty="0">
                <a:solidFill>
                  <a:schemeClr val="tx1"/>
                </a:solidFill>
                <a:effectLst>
                  <a:outerShdw blurRad="38100" dist="38100" dir="2700000" algn="tl">
                    <a:srgbClr val="C0C0C0"/>
                  </a:outerShdw>
                </a:effectLst>
                <a:latin typeface="Times New Roman" panose="02020603050405020304" pitchFamily="18" charset="0"/>
                <a:sym typeface="+mn-ea"/>
              </a:rPr>
              <a:t>，</a:t>
            </a:r>
            <a:r>
              <a:rPr kumimoji="1" lang="zh-CN" altLang="en-US" sz="2000" dirty="0">
                <a:solidFill>
                  <a:srgbClr val="C00000"/>
                </a:solidFill>
                <a:effectLst>
                  <a:outerShdw blurRad="38100" dist="38100" dir="2700000" algn="tl">
                    <a:srgbClr val="C0C0C0"/>
                  </a:outerShdw>
                </a:effectLst>
                <a:latin typeface="Times New Roman" panose="02020603050405020304" pitchFamily="18" charset="0"/>
                <a:sym typeface="+mn-ea"/>
              </a:rPr>
              <a:t>可忽略</a:t>
            </a:r>
            <a:r>
              <a:rPr kumimoji="1" lang="zh-CN" altLang="en-US" sz="2000" dirty="0">
                <a:solidFill>
                  <a:schemeClr val="tx1"/>
                </a:solidFill>
                <a:effectLst>
                  <a:outerShdw blurRad="38100" dist="38100" dir="2700000" algn="tl">
                    <a:srgbClr val="C0C0C0"/>
                  </a:outerShdw>
                </a:effectLst>
                <a:latin typeface="Times New Roman" panose="02020603050405020304" pitchFamily="18" charset="0"/>
                <a:sym typeface="+mn-ea"/>
              </a:rPr>
              <a:t>，定子合成电压与合成磁链</a:t>
            </a:r>
            <a:r>
              <a:rPr kumimoji="1" lang="zh-CN" altLang="en-US" sz="2000" dirty="0" smtClean="0">
                <a:solidFill>
                  <a:schemeClr val="tx1"/>
                </a:solidFill>
                <a:effectLst>
                  <a:outerShdw blurRad="38100" dist="38100" dir="2700000" algn="tl">
                    <a:srgbClr val="C0C0C0"/>
                  </a:outerShdw>
                </a:effectLst>
                <a:latin typeface="Times New Roman" panose="02020603050405020304" pitchFamily="18" charset="0"/>
                <a:sym typeface="+mn-ea"/>
              </a:rPr>
              <a:t>空间矢量</a:t>
            </a:r>
            <a:r>
              <a:rPr kumimoji="1" lang="zh-CN" altLang="en-US" sz="2000" dirty="0">
                <a:solidFill>
                  <a:schemeClr val="tx1"/>
                </a:solidFill>
                <a:effectLst>
                  <a:outerShdw blurRad="38100" dist="38100" dir="2700000" algn="tl">
                    <a:srgbClr val="C0C0C0"/>
                  </a:outerShdw>
                </a:effectLst>
                <a:latin typeface="Times New Roman" panose="02020603050405020304" pitchFamily="18" charset="0"/>
                <a:sym typeface="+mn-ea"/>
              </a:rPr>
              <a:t>的近似关系为</a:t>
            </a:r>
          </a:p>
        </p:txBody>
      </p:sp>
      <p:graphicFrame>
        <p:nvGraphicFramePr>
          <p:cNvPr id="55298" name="Object 6"/>
          <p:cNvGraphicFramePr>
            <a:graphicFrameLocks/>
          </p:cNvGraphicFramePr>
          <p:nvPr/>
        </p:nvGraphicFramePr>
        <p:xfrm>
          <a:off x="2214563" y="1389063"/>
          <a:ext cx="2946400" cy="960437"/>
        </p:xfrm>
        <a:graphic>
          <a:graphicData uri="http://schemas.openxmlformats.org/presentationml/2006/ole">
            <p:oleObj spid="_x0000_s55298" r:id="rId3" imgW="1002865" imgH="393529" progId="">
              <p:embed/>
            </p:oleObj>
          </a:graphicData>
        </a:graphic>
      </p:graphicFrame>
      <p:graphicFrame>
        <p:nvGraphicFramePr>
          <p:cNvPr id="55299" name="Object 7"/>
          <p:cNvGraphicFramePr>
            <a:graphicFrameLocks/>
          </p:cNvGraphicFramePr>
          <p:nvPr/>
        </p:nvGraphicFramePr>
        <p:xfrm>
          <a:off x="2262188" y="2960561"/>
          <a:ext cx="1527175" cy="981075"/>
        </p:xfrm>
        <a:graphic>
          <a:graphicData uri="http://schemas.openxmlformats.org/presentationml/2006/ole">
            <p:oleObj spid="_x0000_s55299" r:id="rId4" imgW="622030" imgH="393529" progId="">
              <p:embed/>
            </p:oleObj>
          </a:graphicData>
        </a:graphic>
      </p:graphicFrame>
      <p:graphicFrame>
        <p:nvGraphicFramePr>
          <p:cNvPr id="55300" name="Object 8"/>
          <p:cNvGraphicFramePr>
            <a:graphicFrameLocks/>
          </p:cNvGraphicFramePr>
          <p:nvPr/>
        </p:nvGraphicFramePr>
        <p:xfrm>
          <a:off x="4886325" y="3033586"/>
          <a:ext cx="2252663" cy="742950"/>
        </p:xfrm>
        <a:graphic>
          <a:graphicData uri="http://schemas.openxmlformats.org/presentationml/2006/ole">
            <p:oleObj spid="_x0000_s55300" r:id="rId5" imgW="710891" imgH="279279" progId="">
              <p:embed/>
            </p:oleObj>
          </a:graphicData>
        </a:graphic>
      </p:graphicFrame>
      <p:sp>
        <p:nvSpPr>
          <p:cNvPr id="55307" name="Rectangle 9"/>
          <p:cNvSpPr>
            <a:spLocks noChangeArrowheads="1"/>
          </p:cNvSpPr>
          <p:nvPr/>
        </p:nvSpPr>
        <p:spPr bwMode="auto">
          <a:xfrm>
            <a:off x="4014788" y="3239961"/>
            <a:ext cx="439737" cy="396875"/>
          </a:xfrm>
          <a:prstGeom prst="rect">
            <a:avLst/>
          </a:prstGeom>
          <a:noFill/>
          <a:ln w="9525">
            <a:noFill/>
            <a:miter lim="800000"/>
            <a:headEnd/>
            <a:tailEnd/>
          </a:ln>
        </p:spPr>
        <p:txBody>
          <a:bodyPr wrap="none" anchor="ctr">
            <a:spAutoFit/>
          </a:bodyPr>
          <a:lstStyle/>
          <a:p>
            <a:pPr>
              <a:lnSpc>
                <a:spcPct val="100000"/>
              </a:lnSpc>
            </a:pPr>
            <a:r>
              <a:rPr lang="zh-CN" altLang="en-US" sz="2000">
                <a:solidFill>
                  <a:schemeClr val="tx1"/>
                </a:solidFill>
                <a:latin typeface="Times New Roman" pitchFamily="18" charset="0"/>
              </a:rPr>
              <a:t>或</a:t>
            </a:r>
          </a:p>
        </p:txBody>
      </p:sp>
      <p:sp>
        <p:nvSpPr>
          <p:cNvPr id="55308" name="Rectangle 23"/>
          <p:cNvSpPr>
            <a:spLocks noChangeArrowheads="1"/>
          </p:cNvSpPr>
          <p:nvPr/>
        </p:nvSpPr>
        <p:spPr bwMode="auto">
          <a:xfrm>
            <a:off x="1758950" y="3947732"/>
            <a:ext cx="3702050"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dirty="0">
                <a:solidFill>
                  <a:schemeClr val="tx1"/>
                </a:solidFill>
                <a:latin typeface="Times New Roman" pitchFamily="18" charset="0"/>
              </a:rPr>
              <a:t>定子磁链矢量</a:t>
            </a:r>
          </a:p>
        </p:txBody>
      </p:sp>
      <p:graphicFrame>
        <p:nvGraphicFramePr>
          <p:cNvPr id="55301" name="Object 24"/>
          <p:cNvGraphicFramePr>
            <a:graphicFrameLocks/>
          </p:cNvGraphicFramePr>
          <p:nvPr/>
        </p:nvGraphicFramePr>
        <p:xfrm>
          <a:off x="2252409" y="4249039"/>
          <a:ext cx="2614612" cy="630238"/>
        </p:xfrm>
        <a:graphic>
          <a:graphicData uri="http://schemas.openxmlformats.org/presentationml/2006/ole">
            <p:oleObj spid="_x0000_s55301" r:id="rId6" imgW="939392" imgH="241195" progId="">
              <p:embed/>
            </p:oleObj>
          </a:graphicData>
        </a:graphic>
      </p:graphicFrame>
      <p:sp>
        <p:nvSpPr>
          <p:cNvPr id="55309" name="Rectangle 25"/>
          <p:cNvSpPr>
            <a:spLocks noChangeArrowheads="1"/>
          </p:cNvSpPr>
          <p:nvPr/>
        </p:nvSpPr>
        <p:spPr bwMode="auto">
          <a:xfrm>
            <a:off x="1810449" y="4863211"/>
            <a:ext cx="2447925"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zh-CN" altLang="en-US" sz="2000" dirty="0">
                <a:solidFill>
                  <a:schemeClr val="tx1"/>
                </a:solidFill>
                <a:latin typeface="Times New Roman" pitchFamily="18" charset="0"/>
              </a:rPr>
              <a:t>定子电压矢量</a:t>
            </a:r>
          </a:p>
        </p:txBody>
      </p:sp>
      <p:graphicFrame>
        <p:nvGraphicFramePr>
          <p:cNvPr id="55302" name="Object 26"/>
          <p:cNvGraphicFramePr>
            <a:graphicFrameLocks/>
          </p:cNvGraphicFramePr>
          <p:nvPr/>
        </p:nvGraphicFramePr>
        <p:xfrm>
          <a:off x="2303082" y="5116957"/>
          <a:ext cx="4183062" cy="1692275"/>
        </p:xfrm>
        <a:graphic>
          <a:graphicData uri="http://schemas.openxmlformats.org/presentationml/2006/ole">
            <p:oleObj spid="_x0000_s55302" r:id="rId7" imgW="2094591" imgH="761669" progId="">
              <p:embed/>
            </p:oleObj>
          </a:graphicData>
        </a:graphic>
      </p:graphicFrame>
      <p:sp>
        <p:nvSpPr>
          <p:cNvPr id="20"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6" name="矩形 25"/>
          <p:cNvSpPr/>
          <p:nvPr/>
        </p:nvSpPr>
        <p:spPr>
          <a:xfrm>
            <a:off x="5742432" y="4181076"/>
            <a:ext cx="2877312" cy="1593321"/>
          </a:xfrm>
          <a:prstGeom prst="rect">
            <a:avLst/>
          </a:prstGeom>
        </p:spPr>
        <p:txBody>
          <a:bodyPr wrap="square">
            <a:spAutoFit/>
          </a:bodyPr>
          <a:lstStyle/>
          <a:p>
            <a:r>
              <a:rPr lang="zh-CN" altLang="zh-CN" sz="1800" dirty="0" smtClean="0">
                <a:solidFill>
                  <a:srgbClr val="C00000"/>
                </a:solidFill>
                <a:effectLst>
                  <a:outerShdw blurRad="38100" dist="38100" dir="2700000" algn="tl">
                    <a:srgbClr val="000000">
                      <a:alpha val="43137"/>
                    </a:srgbClr>
                  </a:outerShdw>
                </a:effectLst>
              </a:rPr>
              <a:t>表明</a:t>
            </a:r>
            <a:r>
              <a:rPr lang="zh-CN" altLang="en-US" sz="1800" dirty="0" smtClean="0">
                <a:solidFill>
                  <a:schemeClr val="tx1"/>
                </a:solidFill>
                <a:effectLst>
                  <a:outerShdw blurRad="38100" dist="38100" dir="2700000" algn="tl">
                    <a:srgbClr val="000000">
                      <a:alpha val="43137"/>
                    </a:srgbClr>
                  </a:outerShdw>
                </a:effectLst>
              </a:rPr>
              <a:t>：</a:t>
            </a:r>
            <a:endParaRPr lang="en-US" altLang="zh-CN" sz="1800" dirty="0" smtClean="0">
              <a:solidFill>
                <a:schemeClr val="tx1"/>
              </a:solidFill>
              <a:effectLst>
                <a:outerShdw blurRad="38100" dist="38100" dir="2700000" algn="tl">
                  <a:srgbClr val="000000">
                    <a:alpha val="43137"/>
                  </a:srgbClr>
                </a:outerShdw>
              </a:effectLst>
            </a:endParaRPr>
          </a:p>
          <a:p>
            <a:r>
              <a:rPr lang="zh-CN" altLang="zh-CN" sz="1800" dirty="0" smtClean="0">
                <a:solidFill>
                  <a:schemeClr val="tx1"/>
                </a:solidFill>
                <a:effectLst>
                  <a:outerShdw blurRad="38100" dist="38100" dir="2700000" algn="tl">
                    <a:srgbClr val="000000">
                      <a:alpha val="43137"/>
                    </a:srgbClr>
                  </a:outerShdw>
                </a:effectLst>
              </a:rPr>
              <a:t>当磁链幅值</a:t>
            </a:r>
            <a:r>
              <a:rPr lang="el-GR" altLang="zh-CN" sz="1800" dirty="0" smtClean="0">
                <a:solidFill>
                  <a:schemeClr val="tx1"/>
                </a:solidFill>
                <a:effectLst>
                  <a:outerShdw blurRad="38100" dist="38100" dir="2700000" algn="tl">
                    <a:srgbClr val="000000">
                      <a:alpha val="43137"/>
                    </a:srgbClr>
                  </a:outerShdw>
                </a:effectLst>
              </a:rPr>
              <a:t>Ψ</a:t>
            </a:r>
            <a:r>
              <a:rPr lang="en-US" altLang="zh-CN" sz="1800" dirty="0" smtClean="0">
                <a:solidFill>
                  <a:schemeClr val="tx1"/>
                </a:solidFill>
                <a:effectLst>
                  <a:outerShdw blurRad="38100" dist="38100" dir="2700000" algn="tl">
                    <a:srgbClr val="000000">
                      <a:alpha val="43137"/>
                    </a:srgbClr>
                  </a:outerShdw>
                </a:effectLst>
              </a:rPr>
              <a:t>m </a:t>
            </a:r>
            <a:r>
              <a:rPr lang="zh-CN" altLang="zh-CN" sz="1800" dirty="0" smtClean="0">
                <a:solidFill>
                  <a:schemeClr val="tx1"/>
                </a:solidFill>
                <a:effectLst>
                  <a:outerShdw blurRad="38100" dist="38100" dir="2700000" algn="tl">
                    <a:srgbClr val="000000">
                      <a:alpha val="43137"/>
                    </a:srgbClr>
                  </a:outerShdw>
                </a:effectLst>
              </a:rPr>
              <a:t>一定时</a:t>
            </a:r>
            <a:r>
              <a:rPr lang="en-US" altLang="zh-CN" sz="1800" dirty="0" smtClean="0">
                <a:solidFill>
                  <a:schemeClr val="tx1"/>
                </a:solidFill>
                <a:effectLst>
                  <a:outerShdw blurRad="38100" dist="38100" dir="2700000" algn="tl">
                    <a:srgbClr val="000000">
                      <a:alpha val="43137"/>
                    </a:srgbClr>
                  </a:outerShdw>
                </a:effectLst>
              </a:rPr>
              <a:t>,us</a:t>
            </a:r>
            <a:r>
              <a:rPr lang="zh-CN" altLang="zh-CN" sz="1800" dirty="0" smtClean="0">
                <a:solidFill>
                  <a:schemeClr val="tx1"/>
                </a:solidFill>
                <a:effectLst>
                  <a:outerShdw blurRad="38100" dist="38100" dir="2700000" algn="tl">
                    <a:srgbClr val="000000">
                      <a:alpha val="43137"/>
                    </a:srgbClr>
                  </a:outerShdw>
                </a:effectLst>
              </a:rPr>
              <a:t>的大小与</a:t>
            </a:r>
            <a:r>
              <a:rPr lang="el-GR" altLang="zh-CN" sz="1800" dirty="0" smtClean="0">
                <a:solidFill>
                  <a:schemeClr val="tx1"/>
                </a:solidFill>
                <a:effectLst>
                  <a:outerShdw blurRad="38100" dist="38100" dir="2700000" algn="tl">
                    <a:srgbClr val="000000">
                      <a:alpha val="43137"/>
                    </a:srgbClr>
                  </a:outerShdw>
                </a:effectLst>
              </a:rPr>
              <a:t>ω</a:t>
            </a:r>
            <a:r>
              <a:rPr lang="en-US" altLang="zh-CN" sz="1800" dirty="0" smtClean="0">
                <a:solidFill>
                  <a:schemeClr val="tx1"/>
                </a:solidFill>
                <a:effectLst>
                  <a:outerShdw blurRad="38100" dist="38100" dir="2700000" algn="tl">
                    <a:srgbClr val="000000">
                      <a:alpha val="43137"/>
                    </a:srgbClr>
                  </a:outerShdw>
                </a:effectLst>
              </a:rPr>
              <a:t>1</a:t>
            </a:r>
            <a:r>
              <a:rPr lang="zh-CN" altLang="zh-CN" sz="1800" dirty="0" smtClean="0">
                <a:solidFill>
                  <a:schemeClr val="tx1"/>
                </a:solidFill>
                <a:effectLst>
                  <a:outerShdw blurRad="38100" dist="38100" dir="2700000" algn="tl">
                    <a:srgbClr val="000000">
                      <a:alpha val="43137"/>
                    </a:srgbClr>
                  </a:outerShdw>
                </a:effectLst>
              </a:rPr>
              <a:t>（或供电电压频率</a:t>
            </a:r>
            <a:r>
              <a:rPr lang="en-US" altLang="zh-CN" sz="1800" dirty="0" smtClean="0">
                <a:solidFill>
                  <a:schemeClr val="tx1"/>
                </a:solidFill>
                <a:effectLst>
                  <a:outerShdw blurRad="38100" dist="38100" dir="2700000" algn="tl">
                    <a:srgbClr val="000000">
                      <a:alpha val="43137"/>
                    </a:srgbClr>
                  </a:outerShdw>
                </a:effectLst>
              </a:rPr>
              <a:t> </a:t>
            </a:r>
            <a:r>
              <a:rPr lang="zh-CN" altLang="zh-CN" sz="1800" dirty="0" smtClean="0">
                <a:solidFill>
                  <a:schemeClr val="tx1"/>
                </a:solidFill>
                <a:effectLst>
                  <a:outerShdw blurRad="38100" dist="38100" dir="2700000" algn="tl">
                    <a:srgbClr val="000000">
                      <a:alpha val="43137"/>
                    </a:srgbClr>
                  </a:outerShdw>
                </a:effectLst>
              </a:rPr>
              <a:t>）成正比，其方向则与磁链矢量</a:t>
            </a:r>
            <a:r>
              <a:rPr lang="en-US" altLang="zh-CN" sz="1800" dirty="0" smtClean="0">
                <a:solidFill>
                  <a:schemeClr val="tx1"/>
                </a:solidFill>
                <a:effectLst>
                  <a:outerShdw blurRad="38100" dist="38100" dir="2700000" algn="tl">
                    <a:srgbClr val="000000">
                      <a:alpha val="43137"/>
                    </a:srgbClr>
                  </a:outerShdw>
                </a:effectLst>
              </a:rPr>
              <a:t> </a:t>
            </a:r>
            <a:r>
              <a:rPr lang="zh-CN" altLang="zh-CN" sz="1800" dirty="0" smtClean="0">
                <a:solidFill>
                  <a:schemeClr val="tx1"/>
                </a:solidFill>
                <a:effectLst>
                  <a:outerShdw blurRad="38100" dist="38100" dir="2700000" algn="tl">
                    <a:srgbClr val="000000">
                      <a:alpha val="43137"/>
                    </a:srgbClr>
                  </a:outerShdw>
                </a:effectLst>
              </a:rPr>
              <a:t>正交，即磁链圆的切线方向。</a:t>
            </a:r>
            <a:endParaRPr lang="zh-CN" altLang="en-US" sz="1800" dirty="0">
              <a:solidFill>
                <a:schemeClr val="tx1"/>
              </a:solidFill>
              <a:effectLst>
                <a:outerShdw blurRad="38100" dist="38100" dir="2700000" algn="tl">
                  <a:srgbClr val="000000">
                    <a:alpha val="43137"/>
                  </a:srgbClr>
                </a:outerShdw>
              </a:effectLst>
            </a:endParaRPr>
          </a:p>
        </p:txBody>
      </p:sp>
    </p:spTree>
  </p:cSld>
  <p:clrMapOvr>
    <a:masterClrMapping/>
  </p:clrMapOvr>
  <p:transition spd="med">
    <p:wipe dir="d"/>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3"/>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36195" name="Rectangle 4"/>
          <p:cNvSpPr>
            <a:spLocks noChangeArrowheads="1"/>
          </p:cNvSpPr>
          <p:nvPr/>
        </p:nvSpPr>
        <p:spPr bwMode="auto">
          <a:xfrm>
            <a:off x="0" y="3224213"/>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36196" name="Rectangle 5"/>
          <p:cNvSpPr>
            <a:spLocks noChangeArrowheads="1"/>
          </p:cNvSpPr>
          <p:nvPr/>
        </p:nvSpPr>
        <p:spPr bwMode="auto">
          <a:xfrm>
            <a:off x="0" y="3224213"/>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36197" name="Rectangle 6"/>
          <p:cNvSpPr>
            <a:spLocks noChangeArrowheads="1"/>
          </p:cNvSpPr>
          <p:nvPr/>
        </p:nvSpPr>
        <p:spPr bwMode="auto">
          <a:xfrm>
            <a:off x="0" y="329088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36198" name="Rectangle 7"/>
          <p:cNvSpPr>
            <a:spLocks noChangeArrowheads="1"/>
          </p:cNvSpPr>
          <p:nvPr/>
        </p:nvSpPr>
        <p:spPr bwMode="auto">
          <a:xfrm>
            <a:off x="1903413" y="5403850"/>
            <a:ext cx="3702050" cy="701675"/>
          </a:xfrm>
          <a:prstGeom prst="rect">
            <a:avLst/>
          </a:prstGeom>
          <a:noFill/>
          <a:ln w="9525">
            <a:noFill/>
            <a:miter lim="800000"/>
            <a:headEnd/>
            <a:tailEnd/>
          </a:ln>
        </p:spPr>
        <p:txBody>
          <a:bodyPr anchor="ctr">
            <a:spAutoFit/>
          </a:bodyPr>
          <a:lstStyle/>
          <a:p>
            <a:pPr algn="ctr">
              <a:lnSpc>
                <a:spcPct val="100000"/>
              </a:lnSpc>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6-22  </a:t>
            </a:r>
            <a:r>
              <a:rPr lang="zh-CN" altLang="en-US" sz="2000">
                <a:solidFill>
                  <a:schemeClr val="tx1"/>
                </a:solidFill>
                <a:latin typeface="Times New Roman" pitchFamily="18" charset="0"/>
              </a:rPr>
              <a:t>旋转磁场与电压空间矢量的运动轨迹</a:t>
            </a:r>
          </a:p>
        </p:txBody>
      </p:sp>
      <p:sp>
        <p:nvSpPr>
          <p:cNvPr id="136199"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136200" name="Rectangle 9"/>
          <p:cNvSpPr>
            <a:spLocks noChangeArrowheads="1"/>
          </p:cNvSpPr>
          <p:nvPr/>
        </p:nvSpPr>
        <p:spPr bwMode="auto">
          <a:xfrm>
            <a:off x="5819775" y="5395913"/>
            <a:ext cx="2971800" cy="396875"/>
          </a:xfrm>
          <a:prstGeom prst="rect">
            <a:avLst/>
          </a:prstGeom>
          <a:noFill/>
          <a:ln w="9525">
            <a:noFill/>
            <a:miter lim="800000"/>
            <a:headEnd/>
            <a:tailEnd/>
          </a:ln>
        </p:spPr>
        <p:txBody>
          <a:bodyPr anchor="ctr">
            <a:spAutoFit/>
          </a:bodyPr>
          <a:lstStyle/>
          <a:p>
            <a:pPr>
              <a:lnSpc>
                <a:spcPct val="100000"/>
              </a:lnSpc>
            </a:pPr>
            <a:r>
              <a:rPr lang="zh-CN" altLang="en-US" sz="2000">
                <a:solidFill>
                  <a:schemeClr val="tx1"/>
                </a:solidFill>
                <a:latin typeface="Times New Roman" pitchFamily="18" charset="0"/>
              </a:rPr>
              <a:t>图</a:t>
            </a:r>
            <a:r>
              <a:rPr lang="en-US" altLang="zh-CN" sz="2000">
                <a:solidFill>
                  <a:schemeClr val="tx1"/>
                </a:solidFill>
                <a:latin typeface="Times New Roman" pitchFamily="18" charset="0"/>
              </a:rPr>
              <a:t>6-23  </a:t>
            </a:r>
            <a:r>
              <a:rPr lang="zh-CN" altLang="en-US" sz="2000">
                <a:solidFill>
                  <a:schemeClr val="tx1"/>
                </a:solidFill>
                <a:latin typeface="Times New Roman" pitchFamily="18" charset="0"/>
              </a:rPr>
              <a:t>电压矢量圆轨迹</a:t>
            </a:r>
          </a:p>
        </p:txBody>
      </p:sp>
      <p:pic>
        <p:nvPicPr>
          <p:cNvPr id="136201" name="Picture 10" descr="0522"/>
          <p:cNvPicPr>
            <a:picLocks noChangeAspect="1" noChangeArrowheads="1"/>
          </p:cNvPicPr>
          <p:nvPr/>
        </p:nvPicPr>
        <p:blipFill>
          <a:blip r:embed="rId2" cstate="print"/>
          <a:srcRect/>
          <a:stretch>
            <a:fillRect/>
          </a:stretch>
        </p:blipFill>
        <p:spPr bwMode="auto">
          <a:xfrm>
            <a:off x="1811338" y="1503363"/>
            <a:ext cx="3600450" cy="3235325"/>
          </a:xfrm>
          <a:prstGeom prst="rect">
            <a:avLst/>
          </a:prstGeom>
          <a:noFill/>
          <a:ln w="9525">
            <a:noFill/>
            <a:miter lim="800000"/>
            <a:headEnd/>
            <a:tailEnd/>
          </a:ln>
        </p:spPr>
      </p:pic>
      <p:pic>
        <p:nvPicPr>
          <p:cNvPr id="136202" name="Picture 11" descr="0523"/>
          <p:cNvPicPr>
            <a:picLocks noChangeAspect="1" noChangeArrowheads="1"/>
          </p:cNvPicPr>
          <p:nvPr/>
        </p:nvPicPr>
        <p:blipFill>
          <a:blip r:embed="rId3" cstate="print"/>
          <a:srcRect/>
          <a:stretch>
            <a:fillRect/>
          </a:stretch>
        </p:blipFill>
        <p:spPr bwMode="auto">
          <a:xfrm>
            <a:off x="5715000" y="1790700"/>
            <a:ext cx="3168650" cy="3017838"/>
          </a:xfrm>
          <a:prstGeom prst="rect">
            <a:avLst/>
          </a:prstGeom>
          <a:noFill/>
          <a:ln w="9525">
            <a:noFill/>
            <a:miter lim="800000"/>
            <a:headEnd/>
            <a:tailEnd/>
          </a:ln>
        </p:spPr>
      </p:pic>
      <p:sp>
        <p:nvSpPr>
          <p:cNvPr id="18"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9"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0"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1"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9"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2"/>
          <p:cNvSpPr>
            <a:spLocks noGrp="1" noChangeArrowheads="1"/>
          </p:cNvSpPr>
          <p:nvPr>
            <p:ph type="title"/>
          </p:nvPr>
        </p:nvSpPr>
        <p:spPr>
          <a:xfrm>
            <a:off x="1827213" y="266700"/>
            <a:ext cx="3854450" cy="603250"/>
          </a:xfrm>
          <a:solidFill>
            <a:srgbClr val="FFCC00"/>
          </a:solidFill>
        </p:spPr>
        <p:txBody>
          <a:bodyPr/>
          <a:lstStyle/>
          <a:p>
            <a:pPr>
              <a:defRPr/>
            </a:pPr>
            <a:r>
              <a:rPr kumimoji="1" lang="zh-CN" altLang="en-US" dirty="0" smtClean="0">
                <a:effectLst>
                  <a:outerShdw blurRad="38100" dist="38100" dir="2700000" algn="tl">
                    <a:srgbClr val="C0C0C0"/>
                  </a:outerShdw>
                </a:effectLst>
                <a:sym typeface="+mn-ea"/>
              </a:rPr>
              <a:t>电压空间矢量的运动轨迹</a:t>
            </a:r>
            <a:endParaRPr kumimoji="1" lang="zh-CN" altLang="en-US" dirty="0">
              <a:effectLst>
                <a:outerShdw blurRad="38100" dist="38100" dir="2700000" algn="tl">
                  <a:srgbClr val="C0C0C0"/>
                </a:outerShdw>
              </a:effectLst>
              <a:sym typeface="+mn-ea"/>
            </a:endParaRPr>
          </a:p>
        </p:txBody>
      </p:sp>
    </p:spTree>
  </p:cSld>
  <p:clrMapOvr>
    <a:masterClrMapping/>
  </p:clrMapOvr>
  <p:transition spd="med">
    <p:wipe dir="d"/>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a:xfrm>
            <a:off x="5046663" y="366713"/>
            <a:ext cx="2506662" cy="420687"/>
          </a:xfrm>
          <a:solidFill>
            <a:srgbClr val="FFCC00"/>
          </a:solidFill>
        </p:spPr>
        <p:txBody>
          <a:bodyPr/>
          <a:lstStyle/>
          <a:p>
            <a:pPr marL="838200" indent="-838200" algn="ctr" eaLnBrk="1" hangingPunct="1">
              <a:defRPr/>
            </a:pPr>
            <a:r>
              <a:rPr lang="en-US" altLang="zh-CN" smtClean="0">
                <a:effectLst>
                  <a:outerShdw blurRad="38100" dist="38100" dir="2700000" algn="tl">
                    <a:srgbClr val="FFFFFF"/>
                  </a:outerShdw>
                </a:effectLst>
                <a:ea typeface="宋体" panose="02010600030101010101" pitchFamily="2" charset="-122"/>
              </a:rPr>
              <a:t>8</a:t>
            </a:r>
            <a:r>
              <a:rPr lang="zh-CN" altLang="en-US" smtClean="0">
                <a:effectLst>
                  <a:outerShdw blurRad="38100" dist="38100" dir="2700000" algn="tl">
                    <a:srgbClr val="FFFFFF"/>
                  </a:outerShdw>
                </a:effectLst>
                <a:ea typeface="宋体" panose="02010600030101010101" pitchFamily="2" charset="-122"/>
              </a:rPr>
              <a:t>个基本空间矢量</a:t>
            </a:r>
          </a:p>
        </p:txBody>
      </p:sp>
      <p:sp>
        <p:nvSpPr>
          <p:cNvPr id="56329"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56330" name="Rectangle 4"/>
          <p:cNvSpPr>
            <a:spLocks noChangeArrowheads="1"/>
          </p:cNvSpPr>
          <p:nvPr/>
        </p:nvSpPr>
        <p:spPr bwMode="auto">
          <a:xfrm>
            <a:off x="1725613" y="987425"/>
            <a:ext cx="4360862" cy="396875"/>
          </a:xfrm>
          <a:prstGeom prst="rect">
            <a:avLst/>
          </a:prstGeom>
          <a:noFill/>
          <a:ln w="9525">
            <a:noFill/>
            <a:miter lim="800000"/>
            <a:headEnd/>
            <a:tailEnd/>
          </a:ln>
        </p:spPr>
        <p:txBody>
          <a:bodyPr anchor="ctr">
            <a:spAutoFit/>
          </a:bodyPr>
          <a:lstStyle/>
          <a:p>
            <a:pPr>
              <a:lnSpc>
                <a:spcPct val="100000"/>
              </a:lnSpc>
              <a:buClr>
                <a:schemeClr val="folHlink"/>
              </a:buClr>
              <a:buSzPct val="75000"/>
              <a:buFont typeface="Wingdings" pitchFamily="2" charset="2"/>
              <a:buChar char="l"/>
            </a:pPr>
            <a:r>
              <a:rPr lang="en-US" altLang="zh-CN" sz="2000">
                <a:solidFill>
                  <a:schemeClr val="tx1"/>
                </a:solidFill>
                <a:latin typeface="Times New Roman" pitchFamily="18" charset="0"/>
              </a:rPr>
              <a:t>PWM</a:t>
            </a:r>
            <a:r>
              <a:rPr lang="zh-CN" altLang="en-US" sz="2000">
                <a:solidFill>
                  <a:schemeClr val="tx1"/>
                </a:solidFill>
                <a:latin typeface="Times New Roman" pitchFamily="18" charset="0"/>
              </a:rPr>
              <a:t>逆变器共有</a:t>
            </a:r>
            <a:r>
              <a:rPr lang="en-US" altLang="zh-CN" sz="2000">
                <a:solidFill>
                  <a:schemeClr val="tx1"/>
                </a:solidFill>
                <a:latin typeface="Times New Roman" pitchFamily="18" charset="0"/>
              </a:rPr>
              <a:t>8</a:t>
            </a:r>
            <a:r>
              <a:rPr lang="zh-CN" altLang="en-US" sz="2000">
                <a:solidFill>
                  <a:schemeClr val="tx1"/>
                </a:solidFill>
                <a:latin typeface="Times New Roman" pitchFamily="18" charset="0"/>
              </a:rPr>
              <a:t>种工作状态</a:t>
            </a:r>
            <a:r>
              <a:rPr lang="zh-CN" altLang="en-US" sz="2000" b="0">
                <a:solidFill>
                  <a:schemeClr val="tx1"/>
                </a:solidFill>
                <a:latin typeface="Times New Roman" pitchFamily="18" charset="0"/>
              </a:rPr>
              <a:t> </a:t>
            </a:r>
          </a:p>
        </p:txBody>
      </p:sp>
      <p:sp>
        <p:nvSpPr>
          <p:cNvPr id="56331" name="Rectangle 5"/>
          <p:cNvSpPr>
            <a:spLocks noChangeArrowheads="1"/>
          </p:cNvSpPr>
          <p:nvPr/>
        </p:nvSpPr>
        <p:spPr bwMode="auto">
          <a:xfrm>
            <a:off x="1811338" y="1379538"/>
            <a:ext cx="1635125" cy="396875"/>
          </a:xfrm>
          <a:prstGeom prst="rect">
            <a:avLst/>
          </a:prstGeom>
          <a:noFill/>
          <a:ln w="9525">
            <a:noFill/>
            <a:miter lim="800000"/>
            <a:headEnd/>
            <a:tailEnd/>
          </a:ln>
        </p:spPr>
        <p:txBody>
          <a:bodyPr anchor="ctr">
            <a:spAutoFit/>
          </a:bodyPr>
          <a:lstStyle/>
          <a:p>
            <a:pPr>
              <a:lnSpc>
                <a:spcPct val="100000"/>
              </a:lnSpc>
            </a:pPr>
            <a:r>
              <a:rPr lang="zh-CN" altLang="en-US" sz="2000">
                <a:solidFill>
                  <a:schemeClr val="tx1"/>
                </a:solidFill>
                <a:latin typeface="Times New Roman" pitchFamily="18" charset="0"/>
              </a:rPr>
              <a:t>由来</a:t>
            </a:r>
            <a:r>
              <a:rPr lang="en-US" altLang="zh-CN" sz="2000">
                <a:solidFill>
                  <a:schemeClr val="tx1"/>
                </a:solidFill>
                <a:latin typeface="Times New Roman" pitchFamily="18" charset="0"/>
              </a:rPr>
              <a:t>(</a:t>
            </a:r>
            <a:r>
              <a:rPr lang="zh-CN" altLang="en-US" sz="2000">
                <a:solidFill>
                  <a:schemeClr val="tx1"/>
                </a:solidFill>
                <a:latin typeface="Times New Roman" pitchFamily="18" charset="0"/>
              </a:rPr>
              <a:t>举例</a:t>
            </a:r>
            <a:r>
              <a:rPr lang="en-US" altLang="zh-CN" sz="2000">
                <a:solidFill>
                  <a:schemeClr val="tx1"/>
                </a:solidFill>
                <a:latin typeface="Times New Roman" pitchFamily="18" charset="0"/>
              </a:rPr>
              <a:t>) </a:t>
            </a:r>
          </a:p>
        </p:txBody>
      </p:sp>
      <p:sp>
        <p:nvSpPr>
          <p:cNvPr id="56332" name="Rectangle 6"/>
          <p:cNvSpPr>
            <a:spLocks noChangeArrowheads="1"/>
          </p:cNvSpPr>
          <p:nvPr/>
        </p:nvSpPr>
        <p:spPr bwMode="auto">
          <a:xfrm>
            <a:off x="0" y="3233738"/>
            <a:ext cx="9144000" cy="0"/>
          </a:xfrm>
          <a:prstGeom prst="rect">
            <a:avLst/>
          </a:prstGeom>
          <a:noFill/>
          <a:ln w="9525">
            <a:noFill/>
            <a:miter lim="800000"/>
            <a:headEnd/>
            <a:tailEnd/>
          </a:ln>
        </p:spPr>
        <p:txBody>
          <a:bodyPr wrap="none" anchor="ctr">
            <a:spAutoFit/>
          </a:bodyPr>
          <a:lstStyle/>
          <a:p>
            <a:pPr algn="ctr"/>
            <a:endParaRPr lang="zh-CN" altLang="en-US"/>
          </a:p>
        </p:txBody>
      </p:sp>
      <p:sp>
        <p:nvSpPr>
          <p:cNvPr id="56333" name="Rectangle 7"/>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56322" name="Object 8"/>
          <p:cNvGraphicFramePr>
            <a:graphicFrameLocks/>
          </p:cNvGraphicFramePr>
          <p:nvPr/>
        </p:nvGraphicFramePr>
        <p:xfrm>
          <a:off x="2141538" y="1735138"/>
          <a:ext cx="2439987" cy="444500"/>
        </p:xfrm>
        <a:graphic>
          <a:graphicData uri="http://schemas.openxmlformats.org/presentationml/2006/ole">
            <p:oleObj spid="_x0000_s56322" r:id="rId3" imgW="1674946" imgH="253780" progId="">
              <p:embed/>
            </p:oleObj>
          </a:graphicData>
        </a:graphic>
      </p:graphicFrame>
      <p:sp>
        <p:nvSpPr>
          <p:cNvPr id="56334" name="Rectangle 9"/>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56323" name="Object 10"/>
          <p:cNvGraphicFramePr>
            <a:graphicFrameLocks/>
          </p:cNvGraphicFramePr>
          <p:nvPr/>
        </p:nvGraphicFramePr>
        <p:xfrm>
          <a:off x="5105400" y="1549400"/>
          <a:ext cx="3292475" cy="823913"/>
        </p:xfrm>
        <a:graphic>
          <a:graphicData uri="http://schemas.openxmlformats.org/presentationml/2006/ole">
            <p:oleObj spid="_x0000_s56323" r:id="rId4" imgW="2336800" imgH="431800" progId="">
              <p:embed/>
            </p:oleObj>
          </a:graphicData>
        </a:graphic>
      </p:graphicFrame>
      <p:graphicFrame>
        <p:nvGraphicFramePr>
          <p:cNvPr id="56324" name="Object 11"/>
          <p:cNvGraphicFramePr>
            <a:graphicFrameLocks/>
          </p:cNvGraphicFramePr>
          <p:nvPr/>
        </p:nvGraphicFramePr>
        <p:xfrm>
          <a:off x="2287588" y="2216150"/>
          <a:ext cx="4784725" cy="1409700"/>
        </p:xfrm>
        <a:graphic>
          <a:graphicData uri="http://schemas.openxmlformats.org/presentationml/2006/ole">
            <p:oleObj spid="_x0000_s56324" r:id="rId5" imgW="3746500" imgH="889000" progId="">
              <p:embed/>
            </p:oleObj>
          </a:graphicData>
        </a:graphic>
      </p:graphicFrame>
      <p:graphicFrame>
        <p:nvGraphicFramePr>
          <p:cNvPr id="56325" name="Object 25"/>
          <p:cNvGraphicFramePr>
            <a:graphicFrameLocks/>
          </p:cNvGraphicFramePr>
          <p:nvPr/>
        </p:nvGraphicFramePr>
        <p:xfrm>
          <a:off x="2173288" y="3868738"/>
          <a:ext cx="2430462" cy="411162"/>
        </p:xfrm>
        <a:graphic>
          <a:graphicData uri="http://schemas.openxmlformats.org/presentationml/2006/ole">
            <p:oleObj spid="_x0000_s56325" r:id="rId6" imgW="1649568" imgH="253780" progId="">
              <p:embed/>
            </p:oleObj>
          </a:graphicData>
        </a:graphic>
      </p:graphicFrame>
      <p:graphicFrame>
        <p:nvGraphicFramePr>
          <p:cNvPr id="56326" name="Object 26"/>
          <p:cNvGraphicFramePr>
            <a:graphicFrameLocks/>
          </p:cNvGraphicFramePr>
          <p:nvPr/>
        </p:nvGraphicFramePr>
        <p:xfrm>
          <a:off x="5154613" y="3635375"/>
          <a:ext cx="3505200" cy="793750"/>
        </p:xfrm>
        <a:graphic>
          <a:graphicData uri="http://schemas.openxmlformats.org/presentationml/2006/ole">
            <p:oleObj spid="_x0000_s56326" r:id="rId7" imgW="2234230" imgH="431613" progId="">
              <p:embed/>
            </p:oleObj>
          </a:graphicData>
        </a:graphic>
      </p:graphicFrame>
      <p:graphicFrame>
        <p:nvGraphicFramePr>
          <p:cNvPr id="56327" name="Object 27"/>
          <p:cNvGraphicFramePr>
            <a:graphicFrameLocks/>
          </p:cNvGraphicFramePr>
          <p:nvPr/>
        </p:nvGraphicFramePr>
        <p:xfrm>
          <a:off x="2344738" y="4271963"/>
          <a:ext cx="4957762" cy="2133600"/>
        </p:xfrm>
        <a:graphic>
          <a:graphicData uri="http://schemas.openxmlformats.org/presentationml/2006/ole">
            <p:oleObj spid="_x0000_s56327" r:id="rId8" imgW="3225800" imgH="1358900" progId="">
              <p:embed/>
            </p:oleObj>
          </a:graphicData>
        </a:graphic>
      </p:graphicFrame>
      <p:sp>
        <p:nvSpPr>
          <p:cNvPr id="56335" name="Rectangle 28"/>
          <p:cNvSpPr>
            <a:spLocks noChangeArrowheads="1"/>
          </p:cNvSpPr>
          <p:nvPr/>
        </p:nvSpPr>
        <p:spPr bwMode="auto">
          <a:xfrm>
            <a:off x="1982788" y="6410325"/>
            <a:ext cx="4302125" cy="398463"/>
          </a:xfrm>
          <a:prstGeom prst="rect">
            <a:avLst/>
          </a:prstGeom>
          <a:noFill/>
          <a:ln w="9525">
            <a:noFill/>
            <a:miter lim="800000"/>
            <a:headEnd/>
            <a:tailEnd/>
          </a:ln>
        </p:spPr>
        <p:txBody>
          <a:bodyPr anchor="ctr">
            <a:spAutoFit/>
          </a:bodyPr>
          <a:lstStyle/>
          <a:p>
            <a:pPr>
              <a:lnSpc>
                <a:spcPct val="100000"/>
              </a:lnSpc>
            </a:pPr>
            <a:r>
              <a:rPr lang="zh-CN" altLang="en-US" sz="2000">
                <a:solidFill>
                  <a:schemeClr val="tx1"/>
                </a:solidFill>
                <a:latin typeface="Times New Roman" pitchFamily="18" charset="0"/>
              </a:rPr>
              <a:t>依此类推，可得</a:t>
            </a:r>
            <a:r>
              <a:rPr lang="en-US" altLang="zh-CN" sz="2000">
                <a:solidFill>
                  <a:schemeClr val="tx1"/>
                </a:solidFill>
                <a:latin typeface="Times New Roman" pitchFamily="18" charset="0"/>
              </a:rPr>
              <a:t>8</a:t>
            </a:r>
            <a:r>
              <a:rPr lang="zh-CN" altLang="en-US" sz="2000">
                <a:solidFill>
                  <a:schemeClr val="tx1"/>
                </a:solidFill>
                <a:latin typeface="Times New Roman" pitchFamily="18" charset="0"/>
              </a:rPr>
              <a:t>个基本空间矢量</a:t>
            </a:r>
            <a:r>
              <a:rPr lang="zh-CN" altLang="en-US" sz="2000" b="0">
                <a:solidFill>
                  <a:schemeClr val="tx1"/>
                </a:solidFill>
                <a:latin typeface="Times New Roman" pitchFamily="18" charset="0"/>
              </a:rPr>
              <a:t> 。</a:t>
            </a:r>
          </a:p>
        </p:txBody>
      </p:sp>
      <p:sp>
        <p:nvSpPr>
          <p:cNvPr id="363549" name="Text Box 29"/>
          <p:cNvSpPr txBox="1">
            <a:spLocks noChangeArrowheads="1"/>
          </p:cNvSpPr>
          <p:nvPr/>
        </p:nvSpPr>
        <p:spPr bwMode="auto">
          <a:xfrm>
            <a:off x="1855788" y="369888"/>
            <a:ext cx="2768600" cy="420687"/>
          </a:xfrm>
          <a:prstGeom prst="rect">
            <a:avLst/>
          </a:prstGeom>
          <a:solidFill>
            <a:srgbClr val="FFCC00"/>
          </a:solidFill>
          <a:ln w="9525">
            <a:noFill/>
            <a:miter lim="800000"/>
          </a:ln>
          <a:effectLst/>
        </p:spPr>
        <p:txBody>
          <a:bodyPr>
            <a:spAutoFit/>
          </a:bodyPr>
          <a:lstStyle/>
          <a:p>
            <a:pPr algn="ctr">
              <a:spcBef>
                <a:spcPct val="50000"/>
              </a:spcBef>
              <a:buFontTx/>
              <a:buNone/>
              <a:defRPr/>
            </a:pPr>
            <a:r>
              <a:rPr lang="zh-CN" altLang="en-US">
                <a:solidFill>
                  <a:schemeClr val="tx1"/>
                </a:solidFill>
                <a:effectLst>
                  <a:outerShdw blurRad="38100" dist="38100" dir="2700000" algn="tl">
                    <a:srgbClr val="FFFFFF"/>
                  </a:outerShdw>
                </a:effectLst>
                <a:sym typeface="+mn-ea"/>
              </a:rPr>
              <a:t>正六边形旋转磁场</a:t>
            </a:r>
          </a:p>
        </p:txBody>
      </p:sp>
      <p:grpSp>
        <p:nvGrpSpPr>
          <p:cNvPr id="2" name="Group 34"/>
          <p:cNvGrpSpPr>
            <a:grpSpLocks/>
          </p:cNvGrpSpPr>
          <p:nvPr/>
        </p:nvGrpSpPr>
        <p:grpSpPr bwMode="auto">
          <a:xfrm>
            <a:off x="1692275" y="1447800"/>
            <a:ext cx="7451725" cy="4267200"/>
            <a:chOff x="1066" y="912"/>
            <a:chExt cx="4694" cy="2688"/>
          </a:xfrm>
        </p:grpSpPr>
        <p:sp>
          <p:nvSpPr>
            <p:cNvPr id="56344" name="Rectangle 35"/>
            <p:cNvSpPr>
              <a:spLocks noChangeArrowheads="1"/>
            </p:cNvSpPr>
            <p:nvPr/>
          </p:nvSpPr>
          <p:spPr bwMode="auto">
            <a:xfrm>
              <a:off x="1066" y="912"/>
              <a:ext cx="4694" cy="2688"/>
            </a:xfrm>
            <a:prstGeom prst="rect">
              <a:avLst/>
            </a:prstGeom>
            <a:solidFill>
              <a:schemeClr val="bg1"/>
            </a:solidFill>
            <a:ln w="9525">
              <a:noFill/>
              <a:miter lim="800000"/>
              <a:headEnd/>
              <a:tailEnd/>
            </a:ln>
          </p:spPr>
          <p:txBody>
            <a:bodyPr wrap="none" anchor="ctr"/>
            <a:lstStyle/>
            <a:p>
              <a:pPr algn="ctr"/>
              <a:endParaRPr lang="zh-CN" altLang="en-US"/>
            </a:p>
          </p:txBody>
        </p:sp>
        <p:pic>
          <p:nvPicPr>
            <p:cNvPr id="56345" name="Picture 36"/>
            <p:cNvPicPr>
              <a:picLocks noChangeAspect="1" noChangeArrowheads="1"/>
            </p:cNvPicPr>
            <p:nvPr/>
          </p:nvPicPr>
          <p:blipFill>
            <a:blip r:embed="rId9" cstate="print"/>
            <a:srcRect/>
            <a:stretch>
              <a:fillRect/>
            </a:stretch>
          </p:blipFill>
          <p:spPr bwMode="auto">
            <a:xfrm>
              <a:off x="1217" y="1478"/>
              <a:ext cx="4367" cy="1522"/>
            </a:xfrm>
            <a:prstGeom prst="rect">
              <a:avLst/>
            </a:prstGeom>
            <a:solidFill>
              <a:schemeClr val="bg1"/>
            </a:solidFill>
            <a:ln w="9525">
              <a:noFill/>
              <a:miter lim="800000"/>
              <a:headEnd/>
              <a:tailEnd/>
            </a:ln>
          </p:spPr>
        </p:pic>
      </p:grpSp>
      <p:sp>
        <p:nvSpPr>
          <p:cNvPr id="26"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0"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7"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1"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8"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2"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9"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3"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0"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4"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31"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15"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2"/>
                                        </p:tgtEl>
                                        <p:attrNameLst>
                                          <p:attrName>ppt_x</p:attrName>
                                        </p:attrNameLst>
                                      </p:cBhvr>
                                      <p:tavLst>
                                        <p:tav tm="0">
                                          <p:val>
                                            <p:strVal val="ppt_x"/>
                                          </p:val>
                                        </p:tav>
                                        <p:tav tm="100000">
                                          <p:val>
                                            <p:strVal val="ppt_x"/>
                                          </p:val>
                                        </p:tav>
                                      </p:tavLst>
                                    </p:anim>
                                    <p:anim calcmode="lin" valueType="num">
                                      <p:cBhvr additive="base">
                                        <p:cTn id="11" dur="500"/>
                                        <p:tgtEl>
                                          <p:spTgt spid="2"/>
                                        </p:tgtEl>
                                        <p:attrNameLst>
                                          <p:attrName>ppt_y</p:attrName>
                                        </p:attrNameLst>
                                      </p:cBhvr>
                                      <p:tavLst>
                                        <p:tav tm="0">
                                          <p:val>
                                            <p:strVal val="ppt_y"/>
                                          </p:val>
                                        </p:tav>
                                        <p:tav tm="100000">
                                          <p:val>
                                            <p:strVal val="1+ppt_h/2"/>
                                          </p:val>
                                        </p:tav>
                                      </p:tavLst>
                                    </p:anim>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a:xfrm>
            <a:off x="1695450" y="314325"/>
            <a:ext cx="2454275" cy="579438"/>
          </a:xfrm>
        </p:spPr>
        <p:txBody>
          <a:bodyPr/>
          <a:lstStyle/>
          <a:p>
            <a:pPr eaLnBrk="1" hangingPunct="1">
              <a:defRPr/>
            </a:pPr>
            <a:r>
              <a:rPr lang="zh-CN" altLang="en-US" smtClean="0">
                <a:latin typeface="Times New Roman" pitchFamily="18" charset="0"/>
                <a:ea typeface="宋体" pitchFamily="2" charset="-122"/>
              </a:rPr>
              <a:t>开关状态表</a:t>
            </a:r>
            <a:r>
              <a:rPr lang="en-US" altLang="zh-CN" smtClean="0">
                <a:latin typeface="Times New Roman" pitchFamily="18" charset="0"/>
                <a:ea typeface="宋体" pitchFamily="2" charset="-122"/>
              </a:rPr>
              <a:t>(</a:t>
            </a:r>
            <a:r>
              <a:rPr lang="zh-CN" altLang="en-US" smtClean="0">
                <a:solidFill>
                  <a:srgbClr val="FF0000"/>
                </a:solidFill>
                <a:effectLst>
                  <a:outerShdw blurRad="38100" dist="38100" dir="2700000" algn="tl">
                    <a:srgbClr val="C0C0C0"/>
                  </a:outerShdw>
                </a:effectLst>
                <a:latin typeface="Times New Roman" pitchFamily="18" charset="0"/>
                <a:ea typeface="宋体" pitchFamily="2" charset="-122"/>
              </a:rPr>
              <a:t>导通</a:t>
            </a:r>
            <a:r>
              <a:rPr lang="en-US" altLang="zh-CN" smtClean="0">
                <a:latin typeface="Times New Roman" pitchFamily="18" charset="0"/>
                <a:ea typeface="宋体" pitchFamily="2" charset="-122"/>
              </a:rPr>
              <a:t>)</a:t>
            </a:r>
          </a:p>
        </p:txBody>
      </p:sp>
      <p:sp>
        <p:nvSpPr>
          <p:cNvPr id="512003" name="Text Box 3"/>
          <p:cNvSpPr txBox="1">
            <a:spLocks noChangeArrowheads="1"/>
          </p:cNvSpPr>
          <p:nvPr/>
        </p:nvSpPr>
        <p:spPr bwMode="auto">
          <a:xfrm>
            <a:off x="1795463" y="995363"/>
            <a:ext cx="6584950" cy="365125"/>
          </a:xfrm>
          <a:prstGeom prst="rect">
            <a:avLst/>
          </a:prstGeom>
          <a:noFill/>
          <a:ln w="9525">
            <a:noFill/>
            <a:miter lim="800000"/>
          </a:ln>
          <a:effectLst/>
        </p:spPr>
        <p:txBody>
          <a:bodyPr>
            <a:spAutoFit/>
          </a:bodyPr>
          <a:lstStyle/>
          <a:p>
            <a:pPr>
              <a:lnSpc>
                <a:spcPct val="100000"/>
              </a:lnSpc>
              <a:spcBef>
                <a:spcPct val="50000"/>
              </a:spcBef>
              <a:buFontTx/>
              <a:buNone/>
              <a:defRPr/>
            </a:pPr>
            <a:r>
              <a:rPr lang="en-US" altLang="zh-CN" sz="1800" dirty="0">
                <a:solidFill>
                  <a:srgbClr val="CC0000"/>
                </a:solidFill>
                <a:effectLst>
                  <a:outerShdw blurRad="38100" dist="38100" dir="2700000" algn="tl">
                    <a:srgbClr val="C0C0C0"/>
                  </a:outerShdw>
                </a:effectLst>
                <a:latin typeface="Comic Sans MS" panose="030F0702030302020204" pitchFamily="66" charset="0"/>
                <a:sym typeface="+mn-ea"/>
              </a:rPr>
              <a:t>180</a:t>
            </a:r>
            <a:r>
              <a:rPr lang="en-US" altLang="zh-CN" sz="1800" baseline="30000" dirty="0">
                <a:solidFill>
                  <a:srgbClr val="CC0000"/>
                </a:solidFill>
                <a:effectLst>
                  <a:outerShdw blurRad="38100" dist="38100" dir="2700000" algn="tl">
                    <a:srgbClr val="C0C0C0"/>
                  </a:outerShdw>
                </a:effectLst>
                <a:latin typeface="Comic Sans MS" panose="030F0702030302020204" pitchFamily="66" charset="0"/>
                <a:sym typeface="+mn-ea"/>
              </a:rPr>
              <a:t>0</a:t>
            </a:r>
            <a:r>
              <a:rPr lang="zh-CN" altLang="en-US" sz="1800" dirty="0">
                <a:solidFill>
                  <a:srgbClr val="CC0000"/>
                </a:solidFill>
                <a:effectLst>
                  <a:outerShdw blurRad="38100" dist="38100" dir="2700000" algn="tl">
                    <a:srgbClr val="C0C0C0"/>
                  </a:outerShdw>
                </a:effectLst>
                <a:latin typeface="Comic Sans MS" panose="030F0702030302020204" pitchFamily="66" charset="0"/>
                <a:sym typeface="+mn-ea"/>
              </a:rPr>
              <a:t>导通型控制方式，按</a:t>
            </a:r>
            <a:r>
              <a:rPr lang="en-US" altLang="zh-CN" sz="1800" dirty="0">
                <a:solidFill>
                  <a:srgbClr val="CC0000"/>
                </a:solidFill>
                <a:effectLst>
                  <a:outerShdw blurRad="38100" dist="38100" dir="2700000" algn="tl">
                    <a:srgbClr val="C0C0C0"/>
                  </a:outerShdw>
                </a:effectLst>
                <a:latin typeface="Comic Sans MS" panose="030F0702030302020204" pitchFamily="66" charset="0"/>
                <a:sym typeface="+mn-ea"/>
              </a:rPr>
              <a:t>ABC</a:t>
            </a:r>
            <a:r>
              <a:rPr lang="zh-CN" altLang="en-US" sz="1800" dirty="0">
                <a:solidFill>
                  <a:srgbClr val="CC0000"/>
                </a:solidFill>
                <a:effectLst>
                  <a:outerShdw blurRad="38100" dist="38100" dir="2700000" algn="tl">
                    <a:srgbClr val="C0C0C0"/>
                  </a:outerShdw>
                </a:effectLst>
                <a:latin typeface="Comic Sans MS" panose="030F0702030302020204" pitchFamily="66" charset="0"/>
                <a:sym typeface="+mn-ea"/>
              </a:rPr>
              <a:t>相序</a:t>
            </a:r>
          </a:p>
        </p:txBody>
      </p:sp>
      <p:sp>
        <p:nvSpPr>
          <p:cNvPr id="512004" name="Rectangle 4"/>
          <p:cNvSpPr>
            <a:spLocks noChangeArrowheads="1"/>
          </p:cNvSpPr>
          <p:nvPr/>
        </p:nvSpPr>
        <p:spPr bwMode="auto">
          <a:xfrm>
            <a:off x="1698625" y="5321300"/>
            <a:ext cx="7445375" cy="1371600"/>
          </a:xfrm>
          <a:prstGeom prst="rect">
            <a:avLst/>
          </a:prstGeom>
          <a:noFill/>
          <a:ln w="9525">
            <a:noFill/>
            <a:miter lim="800000"/>
          </a:ln>
          <a:effectLst/>
        </p:spPr>
        <p:txBody>
          <a:bodyPr>
            <a:spAutoFit/>
          </a:bodyPr>
          <a:lstStyle/>
          <a:p>
            <a:pPr>
              <a:lnSpc>
                <a:spcPct val="100000"/>
              </a:lnSpc>
              <a:spcBef>
                <a:spcPct val="20000"/>
              </a:spcBef>
              <a:buFontTx/>
              <a:buNone/>
              <a:defRPr/>
            </a:pPr>
            <a:r>
              <a:rPr lang="en-US" altLang="zh-CN" sz="2000">
                <a:solidFill>
                  <a:srgbClr val="CC0000"/>
                </a:solidFill>
                <a:effectLst>
                  <a:outerShdw blurRad="38100" dist="38100" dir="2700000" algn="tl">
                    <a:srgbClr val="C0C0C0"/>
                  </a:outerShdw>
                </a:effectLst>
                <a:latin typeface="Times New Roman" panose="02020603050405020304" pitchFamily="18" charset="0"/>
                <a:sym typeface="+mn-ea"/>
              </a:rPr>
              <a:t>180°</a:t>
            </a:r>
            <a:r>
              <a:rPr lang="zh-CN" altLang="en-US" sz="2000">
                <a:solidFill>
                  <a:srgbClr val="CC0000"/>
                </a:solidFill>
                <a:effectLst>
                  <a:outerShdw blurRad="38100" dist="38100" dir="2700000" algn="tl">
                    <a:srgbClr val="C0C0C0"/>
                  </a:outerShdw>
                </a:effectLst>
                <a:latin typeface="Times New Roman" panose="02020603050405020304" pitchFamily="18" charset="0"/>
                <a:sym typeface="+mn-ea"/>
              </a:rPr>
              <a:t>导通型控制方式：同一桥臂上、下两管之间互相换流的逆变器称作</a:t>
            </a:r>
            <a:r>
              <a:rPr lang="en-US" altLang="zh-CN" sz="2000">
                <a:solidFill>
                  <a:srgbClr val="CC0000"/>
                </a:solidFill>
                <a:effectLst>
                  <a:outerShdw blurRad="38100" dist="38100" dir="2700000" algn="tl">
                    <a:srgbClr val="C0C0C0"/>
                  </a:outerShdw>
                </a:effectLst>
                <a:latin typeface="Times New Roman" panose="02020603050405020304" pitchFamily="18" charset="0"/>
                <a:sym typeface="+mn-ea"/>
              </a:rPr>
              <a:t>180°</a:t>
            </a:r>
            <a:r>
              <a:rPr lang="zh-CN" altLang="en-US" sz="2000">
                <a:solidFill>
                  <a:srgbClr val="CC0000"/>
                </a:solidFill>
                <a:effectLst>
                  <a:outerShdw blurRad="38100" dist="38100" dir="2700000" algn="tl">
                    <a:srgbClr val="C0C0C0"/>
                  </a:outerShdw>
                </a:effectLst>
                <a:latin typeface="Times New Roman" panose="02020603050405020304" pitchFamily="18" charset="0"/>
                <a:sym typeface="+mn-ea"/>
              </a:rPr>
              <a:t>导通型逆变器，每一时刻有三个器件导通。</a:t>
            </a:r>
          </a:p>
          <a:p>
            <a:pPr>
              <a:lnSpc>
                <a:spcPct val="100000"/>
              </a:lnSpc>
              <a:spcBef>
                <a:spcPct val="20000"/>
              </a:spcBef>
              <a:buFontTx/>
              <a:buNone/>
              <a:defRPr/>
            </a:pPr>
            <a:r>
              <a:rPr lang="en-US" altLang="zh-CN" sz="2000">
                <a:solidFill>
                  <a:schemeClr val="tx1"/>
                </a:solidFill>
                <a:latin typeface="Times New Roman" panose="02020603050405020304" pitchFamily="18" charset="0"/>
                <a:sym typeface="+mn-ea"/>
              </a:rPr>
              <a:t>120°</a:t>
            </a:r>
            <a:r>
              <a:rPr lang="zh-CN" altLang="en-US" sz="2000">
                <a:solidFill>
                  <a:schemeClr val="tx1"/>
                </a:solidFill>
                <a:latin typeface="Times New Roman" panose="02020603050405020304" pitchFamily="18" charset="0"/>
                <a:sym typeface="+mn-ea"/>
              </a:rPr>
              <a:t>导通型控制方式：不同桥臂中同一排左、右两管之间进行的。</a:t>
            </a:r>
          </a:p>
        </p:txBody>
      </p:sp>
      <p:pic>
        <p:nvPicPr>
          <p:cNvPr id="137221" name="Picture 11"/>
          <p:cNvPicPr>
            <a:picLocks noChangeAspect="1" noChangeArrowheads="1"/>
          </p:cNvPicPr>
          <p:nvPr/>
        </p:nvPicPr>
        <p:blipFill>
          <a:blip r:embed="rId2" cstate="print"/>
          <a:srcRect/>
          <a:stretch>
            <a:fillRect/>
          </a:stretch>
        </p:blipFill>
        <p:spPr bwMode="auto">
          <a:xfrm>
            <a:off x="2324100" y="1366838"/>
            <a:ext cx="5632450" cy="3981450"/>
          </a:xfrm>
          <a:prstGeom prst="rect">
            <a:avLst/>
          </a:prstGeom>
          <a:noFill/>
          <a:ln w="9525">
            <a:noFill/>
            <a:miter lim="800000"/>
            <a:headEnd/>
            <a:tailEnd/>
          </a:ln>
        </p:spPr>
      </p:pic>
      <p:sp>
        <p:nvSpPr>
          <p:cNvPr id="12"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3"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4"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5"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6"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17"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4"/>
          <p:cNvSpPr>
            <a:spLocks noChangeArrowheads="1"/>
          </p:cNvSpPr>
          <p:nvPr/>
        </p:nvSpPr>
        <p:spPr bwMode="auto">
          <a:xfrm>
            <a:off x="1914525" y="5537200"/>
            <a:ext cx="7127875" cy="396875"/>
          </a:xfrm>
          <a:prstGeom prst="rect">
            <a:avLst/>
          </a:prstGeom>
          <a:noFill/>
          <a:ln w="9525">
            <a:noFill/>
            <a:miter lim="800000"/>
            <a:headEnd/>
            <a:tailEnd/>
          </a:ln>
        </p:spPr>
        <p:txBody>
          <a:bodyPr anchor="ctr">
            <a:spAutoFit/>
          </a:bodyPr>
          <a:lstStyle/>
          <a:p>
            <a:pPr algn="ctr">
              <a:lnSpc>
                <a:spcPct val="100000"/>
              </a:lnSpc>
            </a:pPr>
            <a:r>
              <a:rPr lang="zh-CN" altLang="en-US" sz="2000">
                <a:solidFill>
                  <a:schemeClr val="tx1"/>
                </a:solidFill>
                <a:latin typeface="Times New Roman" pitchFamily="18" charset="0"/>
              </a:rPr>
              <a:t>三相逆变器</a:t>
            </a:r>
            <a:r>
              <a:rPr lang="en-US" altLang="zh-CN" sz="2000">
                <a:solidFill>
                  <a:schemeClr val="tx1"/>
                </a:solidFill>
                <a:latin typeface="Times New Roman" pitchFamily="18" charset="0"/>
              </a:rPr>
              <a:t>-</a:t>
            </a:r>
            <a:r>
              <a:rPr lang="zh-CN" altLang="en-US" sz="2000">
                <a:solidFill>
                  <a:schemeClr val="tx1"/>
                </a:solidFill>
                <a:latin typeface="Times New Roman" pitchFamily="18" charset="0"/>
              </a:rPr>
              <a:t>异步电动机调速主电路原理图</a:t>
            </a:r>
          </a:p>
        </p:txBody>
      </p:sp>
      <p:pic>
        <p:nvPicPr>
          <p:cNvPr id="138243" name="Picture 14"/>
          <p:cNvPicPr>
            <a:picLocks noChangeAspect="1" noChangeArrowheads="1"/>
          </p:cNvPicPr>
          <p:nvPr/>
        </p:nvPicPr>
        <p:blipFill>
          <a:blip r:embed="rId2" cstate="print"/>
          <a:srcRect/>
          <a:stretch>
            <a:fillRect/>
          </a:stretch>
        </p:blipFill>
        <p:spPr bwMode="auto">
          <a:xfrm>
            <a:off x="1992313" y="1965325"/>
            <a:ext cx="6932612" cy="2416175"/>
          </a:xfrm>
          <a:prstGeom prst="rect">
            <a:avLst/>
          </a:prstGeom>
          <a:noFill/>
          <a:ln w="9525">
            <a:noFill/>
            <a:miter lim="800000"/>
            <a:headEnd/>
            <a:tailEnd/>
          </a:ln>
        </p:spPr>
      </p:pic>
      <p:sp>
        <p:nvSpPr>
          <p:cNvPr id="505872" name="Line 16"/>
          <p:cNvSpPr>
            <a:spLocks noChangeShapeType="1"/>
          </p:cNvSpPr>
          <p:nvPr/>
        </p:nvSpPr>
        <p:spPr bwMode="auto">
          <a:xfrm>
            <a:off x="2859088" y="2017713"/>
            <a:ext cx="2540000" cy="0"/>
          </a:xfrm>
          <a:prstGeom prst="line">
            <a:avLst/>
          </a:prstGeom>
          <a:noFill/>
          <a:ln w="38100">
            <a:solidFill>
              <a:srgbClr val="FF0000"/>
            </a:solidFill>
            <a:round/>
            <a:headEnd/>
            <a:tailEnd/>
          </a:ln>
        </p:spPr>
        <p:txBody>
          <a:bodyPr/>
          <a:lstStyle/>
          <a:p>
            <a:endParaRPr lang="zh-CN" altLang="en-US"/>
          </a:p>
        </p:txBody>
      </p:sp>
      <p:sp>
        <p:nvSpPr>
          <p:cNvPr id="505874" name="Line 18"/>
          <p:cNvSpPr>
            <a:spLocks noChangeShapeType="1"/>
          </p:cNvSpPr>
          <p:nvPr/>
        </p:nvSpPr>
        <p:spPr bwMode="auto">
          <a:xfrm>
            <a:off x="5413375" y="2887663"/>
            <a:ext cx="3106738" cy="15875"/>
          </a:xfrm>
          <a:prstGeom prst="line">
            <a:avLst/>
          </a:prstGeom>
          <a:noFill/>
          <a:ln w="38100">
            <a:solidFill>
              <a:srgbClr val="FF0000"/>
            </a:solidFill>
            <a:round/>
            <a:headEnd/>
            <a:tailEnd/>
          </a:ln>
        </p:spPr>
        <p:txBody>
          <a:bodyPr/>
          <a:lstStyle/>
          <a:p>
            <a:endParaRPr lang="zh-CN" altLang="en-US"/>
          </a:p>
        </p:txBody>
      </p:sp>
      <p:sp>
        <p:nvSpPr>
          <p:cNvPr id="505875" name="Line 19"/>
          <p:cNvSpPr>
            <a:spLocks noChangeShapeType="1"/>
          </p:cNvSpPr>
          <p:nvPr/>
        </p:nvSpPr>
        <p:spPr bwMode="auto">
          <a:xfrm>
            <a:off x="8534400" y="2903538"/>
            <a:ext cx="14288" cy="246062"/>
          </a:xfrm>
          <a:prstGeom prst="line">
            <a:avLst/>
          </a:prstGeom>
          <a:noFill/>
          <a:ln w="38100">
            <a:solidFill>
              <a:srgbClr val="FF0000"/>
            </a:solidFill>
            <a:round/>
            <a:headEnd/>
            <a:tailEnd/>
          </a:ln>
        </p:spPr>
        <p:txBody>
          <a:bodyPr/>
          <a:lstStyle/>
          <a:p>
            <a:endParaRPr lang="zh-CN" altLang="en-US"/>
          </a:p>
        </p:txBody>
      </p:sp>
      <p:sp>
        <p:nvSpPr>
          <p:cNvPr id="505876" name="Line 20"/>
          <p:cNvSpPr>
            <a:spLocks noChangeShapeType="1"/>
          </p:cNvSpPr>
          <p:nvPr/>
        </p:nvSpPr>
        <p:spPr bwMode="auto">
          <a:xfrm flipH="1">
            <a:off x="6183313" y="3163888"/>
            <a:ext cx="2365375" cy="0"/>
          </a:xfrm>
          <a:prstGeom prst="line">
            <a:avLst/>
          </a:prstGeom>
          <a:noFill/>
          <a:ln w="38100">
            <a:solidFill>
              <a:srgbClr val="FF0000"/>
            </a:solidFill>
            <a:round/>
            <a:headEnd/>
            <a:tailEnd/>
          </a:ln>
        </p:spPr>
        <p:txBody>
          <a:bodyPr/>
          <a:lstStyle/>
          <a:p>
            <a:endParaRPr lang="zh-CN" altLang="en-US"/>
          </a:p>
        </p:txBody>
      </p:sp>
      <p:sp>
        <p:nvSpPr>
          <p:cNvPr id="505877" name="Line 21"/>
          <p:cNvSpPr>
            <a:spLocks noChangeShapeType="1"/>
          </p:cNvSpPr>
          <p:nvPr/>
        </p:nvSpPr>
        <p:spPr bwMode="auto">
          <a:xfrm>
            <a:off x="8534400" y="3178175"/>
            <a:ext cx="14288" cy="247650"/>
          </a:xfrm>
          <a:prstGeom prst="line">
            <a:avLst/>
          </a:prstGeom>
          <a:noFill/>
          <a:ln w="38100">
            <a:solidFill>
              <a:srgbClr val="FF0000"/>
            </a:solidFill>
            <a:round/>
            <a:headEnd/>
            <a:tailEnd/>
          </a:ln>
        </p:spPr>
        <p:txBody>
          <a:bodyPr/>
          <a:lstStyle/>
          <a:p>
            <a:endParaRPr lang="zh-CN" altLang="en-US"/>
          </a:p>
        </p:txBody>
      </p:sp>
      <p:sp>
        <p:nvSpPr>
          <p:cNvPr id="505878" name="Line 22"/>
          <p:cNvSpPr>
            <a:spLocks noChangeShapeType="1"/>
          </p:cNvSpPr>
          <p:nvPr/>
        </p:nvSpPr>
        <p:spPr bwMode="auto">
          <a:xfrm flipH="1">
            <a:off x="6981825" y="3425825"/>
            <a:ext cx="1552575" cy="0"/>
          </a:xfrm>
          <a:prstGeom prst="line">
            <a:avLst/>
          </a:prstGeom>
          <a:noFill/>
          <a:ln w="38100">
            <a:solidFill>
              <a:srgbClr val="FF0000"/>
            </a:solidFill>
            <a:round/>
            <a:headEnd/>
            <a:tailEnd/>
          </a:ln>
        </p:spPr>
        <p:txBody>
          <a:bodyPr/>
          <a:lstStyle/>
          <a:p>
            <a:endParaRPr lang="zh-CN" altLang="en-US"/>
          </a:p>
        </p:txBody>
      </p:sp>
      <p:sp>
        <p:nvSpPr>
          <p:cNvPr id="505882" name="Line 26"/>
          <p:cNvSpPr>
            <a:spLocks noChangeShapeType="1"/>
          </p:cNvSpPr>
          <p:nvPr/>
        </p:nvSpPr>
        <p:spPr bwMode="auto">
          <a:xfrm>
            <a:off x="2895600" y="4244975"/>
            <a:ext cx="4068763" cy="15875"/>
          </a:xfrm>
          <a:prstGeom prst="line">
            <a:avLst/>
          </a:prstGeom>
          <a:noFill/>
          <a:ln w="38100">
            <a:solidFill>
              <a:srgbClr val="FF0000"/>
            </a:solidFill>
            <a:round/>
            <a:headEnd type="triangle" w="med" len="med"/>
            <a:tailEnd/>
          </a:ln>
        </p:spPr>
        <p:txBody>
          <a:bodyPr/>
          <a:lstStyle/>
          <a:p>
            <a:endParaRPr lang="zh-CN" altLang="en-US"/>
          </a:p>
        </p:txBody>
      </p:sp>
      <p:sp>
        <p:nvSpPr>
          <p:cNvPr id="505883" name="Line 27"/>
          <p:cNvSpPr>
            <a:spLocks noChangeShapeType="1"/>
          </p:cNvSpPr>
          <p:nvPr/>
        </p:nvSpPr>
        <p:spPr bwMode="auto">
          <a:xfrm>
            <a:off x="5387975" y="2011363"/>
            <a:ext cx="0" cy="885825"/>
          </a:xfrm>
          <a:prstGeom prst="line">
            <a:avLst/>
          </a:prstGeom>
          <a:noFill/>
          <a:ln w="38100">
            <a:solidFill>
              <a:srgbClr val="FF0000"/>
            </a:solidFill>
            <a:round/>
            <a:headEnd/>
            <a:tailEnd type="triangle" w="med" len="med"/>
          </a:ln>
        </p:spPr>
        <p:txBody>
          <a:bodyPr/>
          <a:lstStyle/>
          <a:p>
            <a:endParaRPr lang="zh-CN" altLang="en-US"/>
          </a:p>
        </p:txBody>
      </p:sp>
      <p:sp>
        <p:nvSpPr>
          <p:cNvPr id="505884" name="Line 28"/>
          <p:cNvSpPr>
            <a:spLocks noChangeShapeType="1"/>
          </p:cNvSpPr>
          <p:nvPr/>
        </p:nvSpPr>
        <p:spPr bwMode="auto">
          <a:xfrm flipH="1">
            <a:off x="6183313" y="3154363"/>
            <a:ext cx="15875" cy="1096962"/>
          </a:xfrm>
          <a:prstGeom prst="line">
            <a:avLst/>
          </a:prstGeom>
          <a:noFill/>
          <a:ln w="38100">
            <a:solidFill>
              <a:srgbClr val="FF0000"/>
            </a:solidFill>
            <a:round/>
            <a:headEnd/>
            <a:tailEnd type="triangle" w="med" len="med"/>
          </a:ln>
        </p:spPr>
        <p:txBody>
          <a:bodyPr/>
          <a:lstStyle/>
          <a:p>
            <a:endParaRPr lang="zh-CN" altLang="en-US"/>
          </a:p>
        </p:txBody>
      </p:sp>
      <p:sp>
        <p:nvSpPr>
          <p:cNvPr id="505885" name="Line 29"/>
          <p:cNvSpPr>
            <a:spLocks noChangeShapeType="1"/>
          </p:cNvSpPr>
          <p:nvPr/>
        </p:nvSpPr>
        <p:spPr bwMode="auto">
          <a:xfrm>
            <a:off x="7007225" y="3429000"/>
            <a:ext cx="0" cy="838200"/>
          </a:xfrm>
          <a:prstGeom prst="line">
            <a:avLst/>
          </a:prstGeom>
          <a:noFill/>
          <a:ln w="38100">
            <a:solidFill>
              <a:srgbClr val="FF0000"/>
            </a:solidFill>
            <a:round/>
            <a:headEnd/>
            <a:tailEnd type="triangle" w="med" len="med"/>
          </a:ln>
        </p:spPr>
        <p:txBody>
          <a:bodyPr/>
          <a:lstStyle/>
          <a:p>
            <a:endParaRPr lang="zh-CN" altLang="en-US"/>
          </a:p>
        </p:txBody>
      </p:sp>
      <p:sp>
        <p:nvSpPr>
          <p:cNvPr id="505886" name="Rectangle 30"/>
          <p:cNvSpPr>
            <a:spLocks noChangeArrowheads="1"/>
          </p:cNvSpPr>
          <p:nvPr/>
        </p:nvSpPr>
        <p:spPr bwMode="auto">
          <a:xfrm>
            <a:off x="3771900" y="1117600"/>
            <a:ext cx="1814513" cy="420688"/>
          </a:xfrm>
          <a:prstGeom prst="rect">
            <a:avLst/>
          </a:prstGeom>
          <a:noFill/>
          <a:ln w="9525">
            <a:noFill/>
            <a:miter lim="800000"/>
          </a:ln>
          <a:effectLst/>
        </p:spPr>
        <p:txBody>
          <a:bodyPr wrap="none">
            <a:spAutoFit/>
          </a:bodyPr>
          <a:lstStyle/>
          <a:p>
            <a:pPr algn="ctr">
              <a:buFontTx/>
              <a:buNone/>
              <a:defRPr/>
            </a:pPr>
            <a:r>
              <a:rPr lang="zh-CN" altLang="en-US">
                <a:solidFill>
                  <a:srgbClr val="FF0000"/>
                </a:solidFill>
                <a:effectLst>
                  <a:outerShdw blurRad="38100" dist="38100" dir="2700000" algn="tl">
                    <a:srgbClr val="C0C0C0"/>
                  </a:outerShdw>
                </a:effectLst>
                <a:sym typeface="+mn-ea"/>
              </a:rPr>
              <a:t>工作状态</a:t>
            </a:r>
            <a:r>
              <a:rPr lang="en-US" altLang="zh-CN">
                <a:solidFill>
                  <a:srgbClr val="FF0000"/>
                </a:solidFill>
                <a:effectLst>
                  <a:outerShdw blurRad="38100" dist="38100" dir="2700000" algn="tl">
                    <a:srgbClr val="C0C0C0"/>
                  </a:outerShdw>
                </a:effectLst>
                <a:sym typeface="+mn-ea"/>
              </a:rPr>
              <a:t>100</a:t>
            </a:r>
            <a:endParaRPr lang="zh-CN" altLang="en-US">
              <a:solidFill>
                <a:srgbClr val="FF0000"/>
              </a:solidFill>
              <a:effectLst>
                <a:outerShdw blurRad="38100" dist="38100" dir="2700000" algn="tl">
                  <a:srgbClr val="C0C0C0"/>
                </a:outerShdw>
              </a:effectLst>
              <a:sym typeface="+mn-ea"/>
            </a:endParaRPr>
          </a:p>
        </p:txBody>
      </p:sp>
      <p:sp>
        <p:nvSpPr>
          <p:cNvPr id="21"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6"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5872"/>
                                        </p:tgtEl>
                                        <p:attrNameLst>
                                          <p:attrName>style.visibility</p:attrName>
                                        </p:attrNameLst>
                                      </p:cBhvr>
                                      <p:to>
                                        <p:strVal val="visible"/>
                                      </p:to>
                                    </p:set>
                                    <p:animEffect transition="in" filter="wipe(left)">
                                      <p:cBhvr>
                                        <p:cTn id="7" dur="3000"/>
                                        <p:tgtEl>
                                          <p:spTgt spid="5058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05883"/>
                                        </p:tgtEl>
                                        <p:attrNameLst>
                                          <p:attrName>style.visibility</p:attrName>
                                        </p:attrNameLst>
                                      </p:cBhvr>
                                      <p:to>
                                        <p:strVal val="visible"/>
                                      </p:to>
                                    </p:set>
                                    <p:animEffect transition="in" filter="wipe(up)">
                                      <p:cBhvr>
                                        <p:cTn id="12" dur="3000"/>
                                        <p:tgtEl>
                                          <p:spTgt spid="5058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5874"/>
                                        </p:tgtEl>
                                        <p:attrNameLst>
                                          <p:attrName>style.visibility</p:attrName>
                                        </p:attrNameLst>
                                      </p:cBhvr>
                                      <p:to>
                                        <p:strVal val="visible"/>
                                      </p:to>
                                    </p:set>
                                    <p:animEffect transition="in" filter="wipe(left)">
                                      <p:cBhvr>
                                        <p:cTn id="17" dur="3000"/>
                                        <p:tgtEl>
                                          <p:spTgt spid="50587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05875"/>
                                        </p:tgtEl>
                                        <p:attrNameLst>
                                          <p:attrName>style.visibility</p:attrName>
                                        </p:attrNameLst>
                                      </p:cBhvr>
                                      <p:to>
                                        <p:strVal val="visible"/>
                                      </p:to>
                                    </p:set>
                                    <p:animEffect transition="in" filter="wipe(up)">
                                      <p:cBhvr>
                                        <p:cTn id="22" dur="3000"/>
                                        <p:tgtEl>
                                          <p:spTgt spid="505875"/>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505877"/>
                                        </p:tgtEl>
                                        <p:attrNameLst>
                                          <p:attrName>style.visibility</p:attrName>
                                        </p:attrNameLst>
                                      </p:cBhvr>
                                      <p:to>
                                        <p:strVal val="visible"/>
                                      </p:to>
                                    </p:set>
                                    <p:animEffect transition="in" filter="wipe(up)">
                                      <p:cBhvr>
                                        <p:cTn id="25" dur="3000"/>
                                        <p:tgtEl>
                                          <p:spTgt spid="50587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505876"/>
                                        </p:tgtEl>
                                        <p:attrNameLst>
                                          <p:attrName>style.visibility</p:attrName>
                                        </p:attrNameLst>
                                      </p:cBhvr>
                                      <p:to>
                                        <p:strVal val="visible"/>
                                      </p:to>
                                    </p:set>
                                    <p:animEffect transition="in" filter="wipe(right)">
                                      <p:cBhvr>
                                        <p:cTn id="30" dur="3000"/>
                                        <p:tgtEl>
                                          <p:spTgt spid="505876"/>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505878"/>
                                        </p:tgtEl>
                                        <p:attrNameLst>
                                          <p:attrName>style.visibility</p:attrName>
                                        </p:attrNameLst>
                                      </p:cBhvr>
                                      <p:to>
                                        <p:strVal val="visible"/>
                                      </p:to>
                                    </p:set>
                                    <p:animEffect transition="in" filter="wipe(right)">
                                      <p:cBhvr>
                                        <p:cTn id="33" dur="3000"/>
                                        <p:tgtEl>
                                          <p:spTgt spid="50587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505884"/>
                                        </p:tgtEl>
                                        <p:attrNameLst>
                                          <p:attrName>style.visibility</p:attrName>
                                        </p:attrNameLst>
                                      </p:cBhvr>
                                      <p:to>
                                        <p:strVal val="visible"/>
                                      </p:to>
                                    </p:set>
                                    <p:animEffect transition="in" filter="wipe(up)">
                                      <p:cBhvr>
                                        <p:cTn id="38" dur="3000"/>
                                        <p:tgtEl>
                                          <p:spTgt spid="50588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05885"/>
                                        </p:tgtEl>
                                        <p:attrNameLst>
                                          <p:attrName>style.visibility</p:attrName>
                                        </p:attrNameLst>
                                      </p:cBhvr>
                                      <p:to>
                                        <p:strVal val="visible"/>
                                      </p:to>
                                    </p:set>
                                    <p:animEffect transition="in" filter="wipe(up)">
                                      <p:cBhvr>
                                        <p:cTn id="41" dur="3000"/>
                                        <p:tgtEl>
                                          <p:spTgt spid="50588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grpId="0" nodeType="clickEffect">
                                  <p:stCondLst>
                                    <p:cond delay="0"/>
                                  </p:stCondLst>
                                  <p:childTnLst>
                                    <p:set>
                                      <p:cBhvr>
                                        <p:cTn id="45" dur="1" fill="hold">
                                          <p:stCondLst>
                                            <p:cond delay="0"/>
                                          </p:stCondLst>
                                        </p:cTn>
                                        <p:tgtEl>
                                          <p:spTgt spid="505882"/>
                                        </p:tgtEl>
                                        <p:attrNameLst>
                                          <p:attrName>style.visibility</p:attrName>
                                        </p:attrNameLst>
                                      </p:cBhvr>
                                      <p:to>
                                        <p:strVal val="visible"/>
                                      </p:to>
                                    </p:set>
                                    <p:animEffect transition="in" filter="wipe(right)">
                                      <p:cBhvr>
                                        <p:cTn id="46" dur="3000"/>
                                        <p:tgtEl>
                                          <p:spTgt spid="505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72" grpId="0" animBg="1"/>
      <p:bldP spid="505874" grpId="0" animBg="1"/>
      <p:bldP spid="505875" grpId="0" animBg="1"/>
      <p:bldP spid="505876" grpId="0" animBg="1"/>
      <p:bldP spid="505877" grpId="0" animBg="1"/>
      <p:bldP spid="505878" grpId="0" animBg="1"/>
      <p:bldP spid="505882" grpId="0" animBg="1"/>
      <p:bldP spid="505883" grpId="0" animBg="1"/>
      <p:bldP spid="505884" grpId="0" animBg="1"/>
      <p:bldP spid="50588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ChangeArrowheads="1"/>
          </p:cNvSpPr>
          <p:nvPr/>
        </p:nvSpPr>
        <p:spPr bwMode="auto">
          <a:xfrm>
            <a:off x="1914525" y="5537200"/>
            <a:ext cx="7127875" cy="396875"/>
          </a:xfrm>
          <a:prstGeom prst="rect">
            <a:avLst/>
          </a:prstGeom>
          <a:noFill/>
          <a:ln w="9525">
            <a:noFill/>
            <a:miter lim="800000"/>
            <a:headEnd/>
            <a:tailEnd/>
          </a:ln>
        </p:spPr>
        <p:txBody>
          <a:bodyPr anchor="ctr">
            <a:spAutoFit/>
          </a:bodyPr>
          <a:lstStyle/>
          <a:p>
            <a:pPr algn="ctr">
              <a:lnSpc>
                <a:spcPct val="100000"/>
              </a:lnSpc>
            </a:pPr>
            <a:r>
              <a:rPr lang="zh-CN" altLang="en-US" sz="2000">
                <a:solidFill>
                  <a:schemeClr val="tx1"/>
                </a:solidFill>
                <a:latin typeface="Times New Roman" pitchFamily="18" charset="0"/>
              </a:rPr>
              <a:t>三相逆变器</a:t>
            </a:r>
            <a:r>
              <a:rPr lang="en-US" altLang="zh-CN" sz="2000">
                <a:solidFill>
                  <a:schemeClr val="tx1"/>
                </a:solidFill>
                <a:latin typeface="Times New Roman" pitchFamily="18" charset="0"/>
              </a:rPr>
              <a:t>-</a:t>
            </a:r>
            <a:r>
              <a:rPr lang="zh-CN" altLang="en-US" sz="2000">
                <a:solidFill>
                  <a:schemeClr val="tx1"/>
                </a:solidFill>
                <a:latin typeface="Times New Roman" pitchFamily="18" charset="0"/>
              </a:rPr>
              <a:t>异步电动机调速主电路原理图</a:t>
            </a:r>
          </a:p>
        </p:txBody>
      </p:sp>
      <p:pic>
        <p:nvPicPr>
          <p:cNvPr id="139267" name="Picture 9"/>
          <p:cNvPicPr>
            <a:picLocks noChangeAspect="1" noChangeArrowheads="1"/>
          </p:cNvPicPr>
          <p:nvPr/>
        </p:nvPicPr>
        <p:blipFill>
          <a:blip r:embed="rId2" cstate="print"/>
          <a:srcRect/>
          <a:stretch>
            <a:fillRect/>
          </a:stretch>
        </p:blipFill>
        <p:spPr bwMode="auto">
          <a:xfrm>
            <a:off x="1992313" y="1965325"/>
            <a:ext cx="6932612" cy="2416175"/>
          </a:xfrm>
          <a:prstGeom prst="rect">
            <a:avLst/>
          </a:prstGeom>
          <a:noFill/>
          <a:ln w="9525">
            <a:noFill/>
            <a:miter lim="800000"/>
            <a:headEnd/>
            <a:tailEnd/>
          </a:ln>
        </p:spPr>
      </p:pic>
      <p:sp>
        <p:nvSpPr>
          <p:cNvPr id="570378" name="Line 10"/>
          <p:cNvSpPr>
            <a:spLocks noChangeShapeType="1"/>
          </p:cNvSpPr>
          <p:nvPr/>
        </p:nvSpPr>
        <p:spPr bwMode="auto">
          <a:xfrm flipV="1">
            <a:off x="2827338" y="2016125"/>
            <a:ext cx="3438525" cy="1588"/>
          </a:xfrm>
          <a:prstGeom prst="line">
            <a:avLst/>
          </a:prstGeom>
          <a:noFill/>
          <a:ln w="38100">
            <a:solidFill>
              <a:srgbClr val="0000FF"/>
            </a:solidFill>
            <a:round/>
            <a:headEnd/>
            <a:tailEnd/>
          </a:ln>
        </p:spPr>
        <p:txBody>
          <a:bodyPr/>
          <a:lstStyle/>
          <a:p>
            <a:endParaRPr lang="zh-CN" altLang="en-US"/>
          </a:p>
        </p:txBody>
      </p:sp>
      <p:sp>
        <p:nvSpPr>
          <p:cNvPr id="570379" name="Line 11"/>
          <p:cNvSpPr>
            <a:spLocks noChangeShapeType="1"/>
          </p:cNvSpPr>
          <p:nvPr/>
        </p:nvSpPr>
        <p:spPr bwMode="auto">
          <a:xfrm>
            <a:off x="5413375" y="2887663"/>
            <a:ext cx="3106738" cy="15875"/>
          </a:xfrm>
          <a:prstGeom prst="line">
            <a:avLst/>
          </a:prstGeom>
          <a:noFill/>
          <a:ln w="38100">
            <a:solidFill>
              <a:srgbClr val="0000FF"/>
            </a:solidFill>
            <a:round/>
            <a:headEnd/>
            <a:tailEnd/>
          </a:ln>
        </p:spPr>
        <p:txBody>
          <a:bodyPr/>
          <a:lstStyle/>
          <a:p>
            <a:endParaRPr lang="zh-CN" altLang="en-US"/>
          </a:p>
        </p:txBody>
      </p:sp>
      <p:sp>
        <p:nvSpPr>
          <p:cNvPr id="570380" name="Line 12"/>
          <p:cNvSpPr>
            <a:spLocks noChangeShapeType="1"/>
          </p:cNvSpPr>
          <p:nvPr/>
        </p:nvSpPr>
        <p:spPr bwMode="auto">
          <a:xfrm>
            <a:off x="8534400" y="2903538"/>
            <a:ext cx="14288" cy="246062"/>
          </a:xfrm>
          <a:prstGeom prst="line">
            <a:avLst/>
          </a:prstGeom>
          <a:noFill/>
          <a:ln w="38100">
            <a:solidFill>
              <a:srgbClr val="0000FF"/>
            </a:solidFill>
            <a:round/>
            <a:headEnd/>
            <a:tailEnd/>
          </a:ln>
        </p:spPr>
        <p:txBody>
          <a:bodyPr/>
          <a:lstStyle/>
          <a:p>
            <a:endParaRPr lang="zh-CN" altLang="en-US"/>
          </a:p>
        </p:txBody>
      </p:sp>
      <p:sp>
        <p:nvSpPr>
          <p:cNvPr id="570381" name="Line 13"/>
          <p:cNvSpPr>
            <a:spLocks noChangeShapeType="1"/>
          </p:cNvSpPr>
          <p:nvPr/>
        </p:nvSpPr>
        <p:spPr bwMode="auto">
          <a:xfrm flipH="1">
            <a:off x="6183313" y="3195638"/>
            <a:ext cx="2365375" cy="0"/>
          </a:xfrm>
          <a:prstGeom prst="line">
            <a:avLst/>
          </a:prstGeom>
          <a:noFill/>
          <a:ln w="38100">
            <a:solidFill>
              <a:srgbClr val="0000FF"/>
            </a:solidFill>
            <a:round/>
            <a:headEnd/>
            <a:tailEnd/>
          </a:ln>
        </p:spPr>
        <p:txBody>
          <a:bodyPr/>
          <a:lstStyle/>
          <a:p>
            <a:endParaRPr lang="zh-CN" altLang="en-US"/>
          </a:p>
        </p:txBody>
      </p:sp>
      <p:sp>
        <p:nvSpPr>
          <p:cNvPr id="570382" name="Line 14"/>
          <p:cNvSpPr>
            <a:spLocks noChangeShapeType="1"/>
          </p:cNvSpPr>
          <p:nvPr/>
        </p:nvSpPr>
        <p:spPr bwMode="auto">
          <a:xfrm>
            <a:off x="8534400" y="3178175"/>
            <a:ext cx="14288" cy="247650"/>
          </a:xfrm>
          <a:prstGeom prst="line">
            <a:avLst/>
          </a:prstGeom>
          <a:noFill/>
          <a:ln w="38100">
            <a:solidFill>
              <a:srgbClr val="0000FF"/>
            </a:solidFill>
            <a:round/>
            <a:headEnd/>
            <a:tailEnd/>
          </a:ln>
        </p:spPr>
        <p:txBody>
          <a:bodyPr/>
          <a:lstStyle/>
          <a:p>
            <a:endParaRPr lang="zh-CN" altLang="en-US"/>
          </a:p>
        </p:txBody>
      </p:sp>
      <p:sp>
        <p:nvSpPr>
          <p:cNvPr id="570383" name="Line 15"/>
          <p:cNvSpPr>
            <a:spLocks noChangeShapeType="1"/>
          </p:cNvSpPr>
          <p:nvPr/>
        </p:nvSpPr>
        <p:spPr bwMode="auto">
          <a:xfrm flipH="1">
            <a:off x="6981825" y="3425825"/>
            <a:ext cx="1552575" cy="0"/>
          </a:xfrm>
          <a:prstGeom prst="line">
            <a:avLst/>
          </a:prstGeom>
          <a:noFill/>
          <a:ln w="38100">
            <a:solidFill>
              <a:srgbClr val="0000FF"/>
            </a:solidFill>
            <a:round/>
            <a:headEnd/>
            <a:tailEnd/>
          </a:ln>
        </p:spPr>
        <p:txBody>
          <a:bodyPr/>
          <a:lstStyle/>
          <a:p>
            <a:endParaRPr lang="zh-CN" altLang="en-US"/>
          </a:p>
        </p:txBody>
      </p:sp>
      <p:sp>
        <p:nvSpPr>
          <p:cNvPr id="570384" name="Line 16"/>
          <p:cNvSpPr>
            <a:spLocks noChangeShapeType="1"/>
          </p:cNvSpPr>
          <p:nvPr/>
        </p:nvSpPr>
        <p:spPr bwMode="auto">
          <a:xfrm>
            <a:off x="2895600" y="4244975"/>
            <a:ext cx="4068763" cy="15875"/>
          </a:xfrm>
          <a:prstGeom prst="line">
            <a:avLst/>
          </a:prstGeom>
          <a:noFill/>
          <a:ln w="38100">
            <a:solidFill>
              <a:srgbClr val="0000FF"/>
            </a:solidFill>
            <a:round/>
            <a:headEnd type="triangle" w="med" len="med"/>
            <a:tailEnd/>
          </a:ln>
        </p:spPr>
        <p:txBody>
          <a:bodyPr/>
          <a:lstStyle/>
          <a:p>
            <a:endParaRPr lang="zh-CN" altLang="en-US"/>
          </a:p>
        </p:txBody>
      </p:sp>
      <p:sp>
        <p:nvSpPr>
          <p:cNvPr id="570385" name="Line 17"/>
          <p:cNvSpPr>
            <a:spLocks noChangeShapeType="1"/>
          </p:cNvSpPr>
          <p:nvPr/>
        </p:nvSpPr>
        <p:spPr bwMode="auto">
          <a:xfrm>
            <a:off x="5387975" y="2011363"/>
            <a:ext cx="0" cy="885825"/>
          </a:xfrm>
          <a:prstGeom prst="line">
            <a:avLst/>
          </a:prstGeom>
          <a:noFill/>
          <a:ln w="38100">
            <a:solidFill>
              <a:srgbClr val="0000FF"/>
            </a:solidFill>
            <a:round/>
            <a:headEnd/>
            <a:tailEnd type="triangle" w="med" len="med"/>
          </a:ln>
        </p:spPr>
        <p:txBody>
          <a:bodyPr/>
          <a:lstStyle/>
          <a:p>
            <a:endParaRPr lang="zh-CN" altLang="en-US"/>
          </a:p>
        </p:txBody>
      </p:sp>
      <p:sp>
        <p:nvSpPr>
          <p:cNvPr id="570387" name="Line 19"/>
          <p:cNvSpPr>
            <a:spLocks noChangeShapeType="1"/>
          </p:cNvSpPr>
          <p:nvPr/>
        </p:nvSpPr>
        <p:spPr bwMode="auto">
          <a:xfrm>
            <a:off x="7007225" y="3429000"/>
            <a:ext cx="0" cy="838200"/>
          </a:xfrm>
          <a:prstGeom prst="line">
            <a:avLst/>
          </a:prstGeom>
          <a:noFill/>
          <a:ln w="38100">
            <a:solidFill>
              <a:srgbClr val="0000FF"/>
            </a:solidFill>
            <a:round/>
            <a:headEnd/>
            <a:tailEnd type="triangle" w="med" len="med"/>
          </a:ln>
        </p:spPr>
        <p:txBody>
          <a:bodyPr/>
          <a:lstStyle/>
          <a:p>
            <a:endParaRPr lang="zh-CN" altLang="en-US"/>
          </a:p>
        </p:txBody>
      </p:sp>
      <p:sp>
        <p:nvSpPr>
          <p:cNvPr id="570388" name="Line 20"/>
          <p:cNvSpPr>
            <a:spLocks noChangeShapeType="1"/>
          </p:cNvSpPr>
          <p:nvPr/>
        </p:nvSpPr>
        <p:spPr bwMode="auto">
          <a:xfrm>
            <a:off x="6238875" y="2005013"/>
            <a:ext cx="0" cy="1189037"/>
          </a:xfrm>
          <a:prstGeom prst="line">
            <a:avLst/>
          </a:prstGeom>
          <a:noFill/>
          <a:ln w="38100">
            <a:solidFill>
              <a:srgbClr val="0000FF"/>
            </a:solidFill>
            <a:round/>
            <a:headEnd/>
            <a:tailEnd type="triangle" w="med" len="med"/>
          </a:ln>
        </p:spPr>
        <p:txBody>
          <a:bodyPr/>
          <a:lstStyle/>
          <a:p>
            <a:endParaRPr lang="zh-CN" altLang="en-US"/>
          </a:p>
        </p:txBody>
      </p:sp>
      <p:sp>
        <p:nvSpPr>
          <p:cNvPr id="570389" name="Rectangle 21"/>
          <p:cNvSpPr>
            <a:spLocks noChangeArrowheads="1"/>
          </p:cNvSpPr>
          <p:nvPr/>
        </p:nvSpPr>
        <p:spPr bwMode="auto">
          <a:xfrm>
            <a:off x="3771900" y="1117600"/>
            <a:ext cx="2073275" cy="420688"/>
          </a:xfrm>
          <a:prstGeom prst="rect">
            <a:avLst/>
          </a:prstGeom>
          <a:noFill/>
          <a:ln w="9525">
            <a:noFill/>
            <a:miter lim="800000"/>
          </a:ln>
          <a:effectLst/>
        </p:spPr>
        <p:txBody>
          <a:bodyPr>
            <a:spAutoFit/>
          </a:bodyPr>
          <a:lstStyle/>
          <a:p>
            <a:pPr algn="ctr">
              <a:buFontTx/>
              <a:buNone/>
              <a:defRPr/>
            </a:pPr>
            <a:r>
              <a:rPr lang="zh-CN" altLang="en-US">
                <a:solidFill>
                  <a:srgbClr val="0000FF"/>
                </a:solidFill>
                <a:effectLst>
                  <a:outerShdw blurRad="38100" dist="38100" dir="2700000" algn="tl">
                    <a:srgbClr val="C0C0C0"/>
                  </a:outerShdw>
                </a:effectLst>
                <a:sym typeface="+mn-ea"/>
              </a:rPr>
              <a:t>工作状态</a:t>
            </a:r>
            <a:r>
              <a:rPr lang="en-US" altLang="zh-CN">
                <a:solidFill>
                  <a:srgbClr val="0000FF"/>
                </a:solidFill>
                <a:effectLst>
                  <a:outerShdw blurRad="38100" dist="38100" dir="2700000" algn="tl">
                    <a:srgbClr val="C0C0C0"/>
                  </a:outerShdw>
                </a:effectLst>
                <a:sym typeface="+mn-ea"/>
              </a:rPr>
              <a:t>110</a:t>
            </a:r>
            <a:endParaRPr lang="zh-CN" altLang="en-US">
              <a:solidFill>
                <a:srgbClr val="0000FF"/>
              </a:solidFill>
              <a:effectLst>
                <a:outerShdw blurRad="38100" dist="38100" dir="2700000" algn="tl">
                  <a:srgbClr val="C0C0C0"/>
                </a:outerShdw>
              </a:effectLst>
              <a:sym typeface="+mn-ea"/>
            </a:endParaRPr>
          </a:p>
        </p:txBody>
      </p:sp>
      <p:sp>
        <p:nvSpPr>
          <p:cNvPr id="21"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2"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3"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4"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5"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26"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0378"/>
                                        </p:tgtEl>
                                        <p:attrNameLst>
                                          <p:attrName>style.visibility</p:attrName>
                                        </p:attrNameLst>
                                      </p:cBhvr>
                                      <p:to>
                                        <p:strVal val="visible"/>
                                      </p:to>
                                    </p:set>
                                    <p:animEffect transition="in" filter="wipe(left)">
                                      <p:cBhvr>
                                        <p:cTn id="7" dur="2000"/>
                                        <p:tgtEl>
                                          <p:spTgt spid="5703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1" nodeType="clickEffect">
                                  <p:stCondLst>
                                    <p:cond delay="0"/>
                                  </p:stCondLst>
                                  <p:childTnLst>
                                    <p:set>
                                      <p:cBhvr>
                                        <p:cTn id="11" dur="1" fill="hold">
                                          <p:stCondLst>
                                            <p:cond delay="0"/>
                                          </p:stCondLst>
                                        </p:cTn>
                                        <p:tgtEl>
                                          <p:spTgt spid="570378"/>
                                        </p:tgtEl>
                                        <p:attrNameLst>
                                          <p:attrName>style.visibility</p:attrName>
                                        </p:attrNameLst>
                                      </p:cBhvr>
                                      <p:to>
                                        <p:strVal val="visible"/>
                                      </p:to>
                                    </p:set>
                                    <p:animEffect transition="in" filter="wipe(down)">
                                      <p:cBhvr>
                                        <p:cTn id="12" dur="500"/>
                                        <p:tgtEl>
                                          <p:spTgt spid="570378"/>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570385"/>
                                        </p:tgtEl>
                                        <p:attrNameLst>
                                          <p:attrName>style.visibility</p:attrName>
                                        </p:attrNameLst>
                                      </p:cBhvr>
                                      <p:to>
                                        <p:strVal val="visible"/>
                                      </p:to>
                                    </p:set>
                                    <p:animEffect transition="in" filter="wipe(up)">
                                      <p:cBhvr>
                                        <p:cTn id="15" dur="2000"/>
                                        <p:tgtEl>
                                          <p:spTgt spid="570385"/>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70388"/>
                                        </p:tgtEl>
                                        <p:attrNameLst>
                                          <p:attrName>style.visibility</p:attrName>
                                        </p:attrNameLst>
                                      </p:cBhvr>
                                      <p:to>
                                        <p:strVal val="visible"/>
                                      </p:to>
                                    </p:set>
                                    <p:animEffect transition="in" filter="wipe(up)">
                                      <p:cBhvr>
                                        <p:cTn id="18" dur="2000"/>
                                        <p:tgtEl>
                                          <p:spTgt spid="57038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70379"/>
                                        </p:tgtEl>
                                        <p:attrNameLst>
                                          <p:attrName>style.visibility</p:attrName>
                                        </p:attrNameLst>
                                      </p:cBhvr>
                                      <p:to>
                                        <p:strVal val="visible"/>
                                      </p:to>
                                    </p:set>
                                    <p:animEffect transition="in" filter="wipe(left)">
                                      <p:cBhvr>
                                        <p:cTn id="23" dur="2000"/>
                                        <p:tgtEl>
                                          <p:spTgt spid="57037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70381"/>
                                        </p:tgtEl>
                                        <p:attrNameLst>
                                          <p:attrName>style.visibility</p:attrName>
                                        </p:attrNameLst>
                                      </p:cBhvr>
                                      <p:to>
                                        <p:strVal val="visible"/>
                                      </p:to>
                                    </p:set>
                                    <p:animEffect transition="in" filter="wipe(left)">
                                      <p:cBhvr>
                                        <p:cTn id="26" dur="2000"/>
                                        <p:tgtEl>
                                          <p:spTgt spid="57038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570380"/>
                                        </p:tgtEl>
                                        <p:attrNameLst>
                                          <p:attrName>style.visibility</p:attrName>
                                        </p:attrNameLst>
                                      </p:cBhvr>
                                      <p:to>
                                        <p:strVal val="visible"/>
                                      </p:to>
                                    </p:set>
                                    <p:animEffect transition="in" filter="wipe(up)">
                                      <p:cBhvr>
                                        <p:cTn id="31" dur="2000"/>
                                        <p:tgtEl>
                                          <p:spTgt spid="570380"/>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570382"/>
                                        </p:tgtEl>
                                        <p:attrNameLst>
                                          <p:attrName>style.visibility</p:attrName>
                                        </p:attrNameLst>
                                      </p:cBhvr>
                                      <p:to>
                                        <p:strVal val="visible"/>
                                      </p:to>
                                    </p:set>
                                    <p:animEffect transition="in" filter="wipe(up)">
                                      <p:cBhvr>
                                        <p:cTn id="34" dur="2000"/>
                                        <p:tgtEl>
                                          <p:spTgt spid="57038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570383"/>
                                        </p:tgtEl>
                                        <p:attrNameLst>
                                          <p:attrName>style.visibility</p:attrName>
                                        </p:attrNameLst>
                                      </p:cBhvr>
                                      <p:to>
                                        <p:strVal val="visible"/>
                                      </p:to>
                                    </p:set>
                                    <p:animEffect transition="in" filter="wipe(right)">
                                      <p:cBhvr>
                                        <p:cTn id="39" dur="2000"/>
                                        <p:tgtEl>
                                          <p:spTgt spid="57038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570387"/>
                                        </p:tgtEl>
                                        <p:attrNameLst>
                                          <p:attrName>style.visibility</p:attrName>
                                        </p:attrNameLst>
                                      </p:cBhvr>
                                      <p:to>
                                        <p:strVal val="visible"/>
                                      </p:to>
                                    </p:set>
                                    <p:animEffect transition="in" filter="wipe(up)">
                                      <p:cBhvr>
                                        <p:cTn id="44" dur="2000"/>
                                        <p:tgtEl>
                                          <p:spTgt spid="57038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grpId="0" nodeType="clickEffect">
                                  <p:stCondLst>
                                    <p:cond delay="0"/>
                                  </p:stCondLst>
                                  <p:childTnLst>
                                    <p:set>
                                      <p:cBhvr>
                                        <p:cTn id="48" dur="1" fill="hold">
                                          <p:stCondLst>
                                            <p:cond delay="0"/>
                                          </p:stCondLst>
                                        </p:cTn>
                                        <p:tgtEl>
                                          <p:spTgt spid="570384"/>
                                        </p:tgtEl>
                                        <p:attrNameLst>
                                          <p:attrName>style.visibility</p:attrName>
                                        </p:attrNameLst>
                                      </p:cBhvr>
                                      <p:to>
                                        <p:strVal val="visible"/>
                                      </p:to>
                                    </p:set>
                                    <p:animEffect transition="in" filter="wipe(right)">
                                      <p:cBhvr>
                                        <p:cTn id="49" dur="2000"/>
                                        <p:tgtEl>
                                          <p:spTgt spid="570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8" grpId="0" animBg="1"/>
      <p:bldP spid="570378" grpId="1" animBg="1"/>
      <p:bldP spid="570379" grpId="0" animBg="1"/>
      <p:bldP spid="570380" grpId="0" animBg="1"/>
      <p:bldP spid="570381" grpId="0" animBg="1"/>
      <p:bldP spid="570382" grpId="0" animBg="1"/>
      <p:bldP spid="570383" grpId="0" animBg="1"/>
      <p:bldP spid="570384" grpId="0" animBg="1"/>
      <p:bldP spid="570385" grpId="0" animBg="1"/>
      <p:bldP spid="570387" grpId="0" animBg="1"/>
      <p:bldP spid="57038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a:xfrm>
            <a:off x="1701800" y="288925"/>
            <a:ext cx="4306888" cy="579438"/>
          </a:xfrm>
        </p:spPr>
        <p:txBody>
          <a:bodyPr/>
          <a:lstStyle/>
          <a:p>
            <a:pPr eaLnBrk="1" hangingPunct="1">
              <a:defRPr/>
            </a:pPr>
            <a:r>
              <a:rPr lang="zh-CN" altLang="en-US" sz="2800" smtClean="0">
                <a:effectLst>
                  <a:outerShdw blurRad="38100" dist="38100" dir="2700000" algn="tl">
                    <a:srgbClr val="C0C0C0"/>
                  </a:outerShdw>
                </a:effectLst>
                <a:latin typeface="Times New Roman" pitchFamily="18" charset="0"/>
                <a:ea typeface="宋体" pitchFamily="2" charset="-122"/>
              </a:rPr>
              <a:t> （</a:t>
            </a:r>
            <a:r>
              <a:rPr lang="en-US" altLang="zh-CN" sz="2800" smtClean="0">
                <a:effectLst>
                  <a:outerShdw blurRad="38100" dist="38100" dir="2700000" algn="tl">
                    <a:srgbClr val="C0C0C0"/>
                  </a:outerShdw>
                </a:effectLst>
                <a:latin typeface="Times New Roman" pitchFamily="18" charset="0"/>
                <a:ea typeface="宋体" pitchFamily="2" charset="-122"/>
              </a:rPr>
              <a:t>a</a:t>
            </a:r>
            <a:r>
              <a:rPr lang="zh-CN" altLang="en-US" sz="2800" smtClean="0">
                <a:effectLst>
                  <a:outerShdw blurRad="38100" dist="38100" dir="2700000" algn="tl">
                    <a:srgbClr val="C0C0C0"/>
                  </a:outerShdw>
                </a:effectLst>
                <a:latin typeface="Times New Roman" pitchFamily="18" charset="0"/>
                <a:ea typeface="宋体" pitchFamily="2" charset="-122"/>
              </a:rPr>
              <a:t>）开关模式分析</a:t>
            </a:r>
            <a:r>
              <a:rPr lang="zh-CN" altLang="en-US" sz="2800" smtClean="0">
                <a:effectLst>
                  <a:outerShdw blurRad="38100" dist="38100" dir="2700000" algn="tl">
                    <a:srgbClr val="C0C0C0"/>
                  </a:outerShdw>
                </a:effectLst>
                <a:ea typeface="宋体" pitchFamily="2" charset="-122"/>
              </a:rPr>
              <a:t> </a:t>
            </a:r>
          </a:p>
        </p:txBody>
      </p:sp>
      <p:sp>
        <p:nvSpPr>
          <p:cNvPr id="506883" name="Rectangle 3"/>
          <p:cNvSpPr>
            <a:spLocks noGrp="1" noChangeArrowheads="1"/>
          </p:cNvSpPr>
          <p:nvPr>
            <p:ph idx="1"/>
          </p:nvPr>
        </p:nvSpPr>
        <p:spPr>
          <a:xfrm>
            <a:off x="1724025" y="1122363"/>
            <a:ext cx="3376613" cy="3887787"/>
          </a:xfrm>
        </p:spPr>
        <p:txBody>
          <a:bodyPr/>
          <a:lstStyle/>
          <a:p>
            <a:pPr eaLnBrk="1" hangingPunct="1">
              <a:lnSpc>
                <a:spcPct val="120000"/>
              </a:lnSpc>
              <a:spcBef>
                <a:spcPct val="50000"/>
              </a:spcBef>
              <a:buSzPct val="70000"/>
              <a:defRPr/>
            </a:pPr>
            <a:r>
              <a:rPr lang="zh-CN" altLang="en-US" smtClean="0">
                <a:latin typeface="Times New Roman" pitchFamily="18" charset="0"/>
                <a:ea typeface="宋体" pitchFamily="2" charset="-122"/>
              </a:rPr>
              <a:t>设工作周期从</a:t>
            </a:r>
            <a:r>
              <a:rPr lang="en-US" altLang="zh-CN" smtClean="0">
                <a:solidFill>
                  <a:srgbClr val="CC0000"/>
                </a:solidFill>
                <a:effectLst>
                  <a:outerShdw blurRad="38100" dist="38100" dir="2700000" algn="tl">
                    <a:srgbClr val="C0C0C0"/>
                  </a:outerShdw>
                </a:effectLst>
                <a:latin typeface="Times New Roman" pitchFamily="18" charset="0"/>
                <a:ea typeface="宋体" pitchFamily="2" charset="-122"/>
              </a:rPr>
              <a:t>100</a:t>
            </a:r>
            <a:r>
              <a:rPr lang="zh-CN" altLang="en-US" smtClean="0">
                <a:solidFill>
                  <a:srgbClr val="CC0000"/>
                </a:solidFill>
                <a:effectLst>
                  <a:outerShdw blurRad="38100" dist="38100" dir="2700000" algn="tl">
                    <a:srgbClr val="C0C0C0"/>
                  </a:outerShdw>
                </a:effectLst>
                <a:latin typeface="Times New Roman" pitchFamily="18" charset="0"/>
                <a:ea typeface="宋体" pitchFamily="2" charset="-122"/>
              </a:rPr>
              <a:t>状态</a:t>
            </a:r>
            <a:r>
              <a:rPr lang="zh-CN" altLang="en-US" smtClean="0">
                <a:latin typeface="Times New Roman" pitchFamily="18" charset="0"/>
                <a:ea typeface="宋体" pitchFamily="2" charset="-122"/>
              </a:rPr>
              <a:t>开始</a:t>
            </a:r>
          </a:p>
          <a:p>
            <a:pPr eaLnBrk="1" hangingPunct="1">
              <a:lnSpc>
                <a:spcPct val="120000"/>
              </a:lnSpc>
              <a:spcBef>
                <a:spcPct val="50000"/>
              </a:spcBef>
              <a:buSzPct val="70000"/>
              <a:defRPr/>
            </a:pPr>
            <a:r>
              <a:rPr lang="zh-CN" altLang="en-US" smtClean="0">
                <a:latin typeface="Times New Roman" pitchFamily="18" charset="0"/>
                <a:ea typeface="宋体" pitchFamily="2" charset="-122"/>
              </a:rPr>
              <a:t>这时</a:t>
            </a:r>
            <a:r>
              <a:rPr lang="en-US" altLang="zh-CN" smtClean="0">
                <a:latin typeface="Times New Roman" pitchFamily="18" charset="0"/>
                <a:ea typeface="宋体" pitchFamily="2" charset="-122"/>
              </a:rPr>
              <a:t>VT</a:t>
            </a:r>
            <a:r>
              <a:rPr lang="en-US" altLang="zh-CN" baseline="-25000" smtClean="0">
                <a:latin typeface="Times New Roman" pitchFamily="18" charset="0"/>
                <a:ea typeface="宋体" pitchFamily="2" charset="-122"/>
              </a:rPr>
              <a:t>6</a:t>
            </a:r>
            <a:r>
              <a:rPr lang="zh-CN" altLang="en-US" smtClean="0">
                <a:latin typeface="Times New Roman" pitchFamily="18" charset="0"/>
                <a:ea typeface="宋体" pitchFamily="2" charset="-122"/>
              </a:rPr>
              <a:t>、</a:t>
            </a:r>
            <a:r>
              <a:rPr lang="en-US" altLang="zh-CN" smtClean="0">
                <a:latin typeface="Times New Roman" pitchFamily="18" charset="0"/>
                <a:ea typeface="宋体" pitchFamily="2" charset="-122"/>
              </a:rPr>
              <a:t>VT</a:t>
            </a:r>
            <a:r>
              <a:rPr lang="en-US" altLang="zh-CN" baseline="-25000" smtClean="0">
                <a:latin typeface="Times New Roman" pitchFamily="18" charset="0"/>
                <a:ea typeface="宋体" pitchFamily="2" charset="-122"/>
              </a:rPr>
              <a:t>1</a:t>
            </a:r>
            <a:r>
              <a:rPr lang="zh-CN" altLang="en-US" smtClean="0">
                <a:latin typeface="Times New Roman" pitchFamily="18" charset="0"/>
                <a:ea typeface="宋体" pitchFamily="2" charset="-122"/>
              </a:rPr>
              <a:t>、</a:t>
            </a:r>
            <a:r>
              <a:rPr lang="en-US" altLang="zh-CN" smtClean="0">
                <a:latin typeface="Times New Roman" pitchFamily="18" charset="0"/>
                <a:ea typeface="宋体" pitchFamily="2" charset="-122"/>
              </a:rPr>
              <a:t>VT</a:t>
            </a:r>
            <a:r>
              <a:rPr lang="en-US" altLang="zh-CN" baseline="-25000" smtClean="0">
                <a:latin typeface="Times New Roman" pitchFamily="18" charset="0"/>
                <a:ea typeface="宋体" pitchFamily="2" charset="-122"/>
              </a:rPr>
              <a:t>2</a:t>
            </a:r>
            <a:r>
              <a:rPr lang="zh-CN" altLang="en-US" smtClean="0">
                <a:latin typeface="Times New Roman" pitchFamily="18" charset="0"/>
                <a:ea typeface="宋体" pitchFamily="2" charset="-122"/>
              </a:rPr>
              <a:t>导通</a:t>
            </a:r>
          </a:p>
          <a:p>
            <a:pPr eaLnBrk="1" hangingPunct="1">
              <a:lnSpc>
                <a:spcPct val="120000"/>
              </a:lnSpc>
              <a:spcBef>
                <a:spcPct val="50000"/>
              </a:spcBef>
              <a:buSzPct val="70000"/>
              <a:defRPr/>
            </a:pPr>
            <a:r>
              <a:rPr lang="zh-CN" altLang="en-US" smtClean="0">
                <a:latin typeface="Times New Roman" pitchFamily="18" charset="0"/>
                <a:ea typeface="宋体" pitchFamily="2" charset="-122"/>
              </a:rPr>
              <a:t>各相对直流电源中点的电压都是幅值为 </a:t>
            </a:r>
          </a:p>
          <a:p>
            <a:pPr eaLnBrk="1" hangingPunct="1">
              <a:lnSpc>
                <a:spcPct val="120000"/>
              </a:lnSpc>
              <a:spcBef>
                <a:spcPct val="50000"/>
              </a:spcBef>
              <a:defRPr/>
            </a:pPr>
            <a:r>
              <a:rPr lang="zh-CN" altLang="en-US" smtClean="0">
                <a:latin typeface="Times New Roman" pitchFamily="18" charset="0"/>
                <a:ea typeface="宋体" pitchFamily="2" charset="-122"/>
              </a:rPr>
              <a:t>     </a:t>
            </a:r>
            <a:r>
              <a:rPr lang="en-US" altLang="zh-CN" i="1" smtClean="0">
                <a:latin typeface="Times New Roman" pitchFamily="18" charset="0"/>
                <a:ea typeface="宋体" pitchFamily="2" charset="-122"/>
              </a:rPr>
              <a:t>U</a:t>
            </a:r>
            <a:r>
              <a:rPr lang="en-US" altLang="zh-CN" baseline="-25000" smtClean="0">
                <a:latin typeface="Times New Roman" pitchFamily="18" charset="0"/>
                <a:ea typeface="宋体" pitchFamily="2" charset="-122"/>
              </a:rPr>
              <a:t>AO’ </a:t>
            </a:r>
            <a:r>
              <a:rPr lang="en-US" altLang="zh-CN" smtClean="0">
                <a:latin typeface="Times New Roman" pitchFamily="18" charset="0"/>
                <a:ea typeface="宋体" pitchFamily="2" charset="-122"/>
              </a:rPr>
              <a:t>= </a:t>
            </a:r>
            <a:r>
              <a:rPr lang="en-US" altLang="zh-CN" i="1" smtClean="0">
                <a:latin typeface="Times New Roman" pitchFamily="18" charset="0"/>
                <a:ea typeface="宋体" pitchFamily="2" charset="-122"/>
              </a:rPr>
              <a:t>U</a:t>
            </a:r>
            <a:r>
              <a:rPr lang="en-US" altLang="zh-CN" baseline="-25000" smtClean="0">
                <a:latin typeface="Times New Roman" pitchFamily="18" charset="0"/>
                <a:ea typeface="宋体" pitchFamily="2" charset="-122"/>
              </a:rPr>
              <a:t>d</a:t>
            </a:r>
            <a:r>
              <a:rPr lang="en-US" altLang="zh-CN" smtClean="0">
                <a:latin typeface="Times New Roman" pitchFamily="18" charset="0"/>
                <a:ea typeface="宋体" pitchFamily="2" charset="-122"/>
              </a:rPr>
              <a:t> / 2</a:t>
            </a:r>
          </a:p>
          <a:p>
            <a:pPr eaLnBrk="1" hangingPunct="1">
              <a:lnSpc>
                <a:spcPct val="120000"/>
              </a:lnSpc>
              <a:spcBef>
                <a:spcPct val="50000"/>
              </a:spcBef>
              <a:defRPr/>
            </a:pPr>
            <a:r>
              <a:rPr lang="en-US" altLang="zh-CN" i="1" smtClean="0">
                <a:latin typeface="Times New Roman" pitchFamily="18" charset="0"/>
                <a:ea typeface="宋体" pitchFamily="2" charset="-122"/>
              </a:rPr>
              <a:t>     U</a:t>
            </a:r>
            <a:r>
              <a:rPr lang="en-US" altLang="zh-CN" baseline="-25000" smtClean="0">
                <a:latin typeface="Times New Roman" pitchFamily="18" charset="0"/>
                <a:ea typeface="宋体" pitchFamily="2" charset="-122"/>
              </a:rPr>
              <a:t>BO’ </a:t>
            </a:r>
            <a:r>
              <a:rPr lang="en-US" altLang="zh-CN" smtClean="0">
                <a:latin typeface="Times New Roman" pitchFamily="18" charset="0"/>
                <a:ea typeface="宋体" pitchFamily="2" charset="-122"/>
              </a:rPr>
              <a:t>=</a:t>
            </a:r>
            <a:r>
              <a:rPr lang="en-US" altLang="zh-CN" i="1" smtClean="0">
                <a:latin typeface="Times New Roman" pitchFamily="18" charset="0"/>
                <a:ea typeface="宋体" pitchFamily="2" charset="-122"/>
              </a:rPr>
              <a:t> U</a:t>
            </a:r>
            <a:r>
              <a:rPr lang="en-US" altLang="zh-CN" baseline="-25000" smtClean="0">
                <a:latin typeface="Times New Roman" pitchFamily="18" charset="0"/>
                <a:ea typeface="宋体" pitchFamily="2" charset="-122"/>
              </a:rPr>
              <a:t>CO’ </a:t>
            </a:r>
            <a:r>
              <a:rPr lang="en-US" altLang="zh-CN" smtClean="0">
                <a:latin typeface="Times New Roman" pitchFamily="18" charset="0"/>
                <a:ea typeface="宋体" pitchFamily="2" charset="-122"/>
              </a:rPr>
              <a:t>= - </a:t>
            </a:r>
            <a:r>
              <a:rPr lang="en-US" altLang="zh-CN" i="1" smtClean="0">
                <a:latin typeface="Times New Roman" pitchFamily="18" charset="0"/>
                <a:ea typeface="宋体" pitchFamily="2" charset="-122"/>
              </a:rPr>
              <a:t>U</a:t>
            </a:r>
            <a:r>
              <a:rPr lang="en-US" altLang="zh-CN" baseline="-25000" smtClean="0">
                <a:latin typeface="Times New Roman" pitchFamily="18" charset="0"/>
                <a:ea typeface="宋体" pitchFamily="2" charset="-122"/>
              </a:rPr>
              <a:t>d</a:t>
            </a:r>
            <a:r>
              <a:rPr lang="en-US" altLang="zh-CN" smtClean="0">
                <a:latin typeface="Times New Roman" pitchFamily="18" charset="0"/>
                <a:ea typeface="宋体" pitchFamily="2" charset="-122"/>
              </a:rPr>
              <a:t> /2</a:t>
            </a:r>
          </a:p>
        </p:txBody>
      </p:sp>
      <p:grpSp>
        <p:nvGrpSpPr>
          <p:cNvPr id="57350" name="Group 4"/>
          <p:cNvGrpSpPr>
            <a:grpSpLocks/>
          </p:cNvGrpSpPr>
          <p:nvPr/>
        </p:nvGrpSpPr>
        <p:grpSpPr bwMode="auto">
          <a:xfrm>
            <a:off x="4572000" y="1169988"/>
            <a:ext cx="4572000" cy="4724400"/>
            <a:chOff x="48" y="1200"/>
            <a:chExt cx="2880" cy="2976"/>
          </a:xfrm>
        </p:grpSpPr>
        <p:sp>
          <p:nvSpPr>
            <p:cNvPr id="57359" name="Rectangle 5"/>
            <p:cNvSpPr>
              <a:spLocks noChangeArrowheads="1"/>
            </p:cNvSpPr>
            <p:nvPr/>
          </p:nvSpPr>
          <p:spPr bwMode="auto">
            <a:xfrm>
              <a:off x="48" y="1200"/>
              <a:ext cx="2880" cy="2976"/>
            </a:xfrm>
            <a:prstGeom prst="rect">
              <a:avLst/>
            </a:prstGeom>
            <a:noFill/>
            <a:ln w="9525">
              <a:noFill/>
              <a:miter lim="800000"/>
              <a:headEnd/>
              <a:tailEnd/>
            </a:ln>
          </p:spPr>
          <p:txBody>
            <a:bodyPr wrap="none" anchor="ctr"/>
            <a:lstStyle/>
            <a:p>
              <a:pPr algn="ctr"/>
              <a:endParaRPr lang="zh-CN" altLang="en-US"/>
            </a:p>
          </p:txBody>
        </p:sp>
        <p:sp>
          <p:nvSpPr>
            <p:cNvPr id="57360" name="Line 6"/>
            <p:cNvSpPr>
              <a:spLocks noChangeShapeType="1"/>
            </p:cNvSpPr>
            <p:nvPr/>
          </p:nvSpPr>
          <p:spPr bwMode="auto">
            <a:xfrm>
              <a:off x="2232" y="1488"/>
              <a:ext cx="0" cy="624"/>
            </a:xfrm>
            <a:prstGeom prst="line">
              <a:avLst/>
            </a:prstGeom>
            <a:noFill/>
            <a:ln w="20638">
              <a:solidFill>
                <a:srgbClr val="000000"/>
              </a:solidFill>
              <a:round/>
              <a:headEnd/>
              <a:tailEnd/>
            </a:ln>
          </p:spPr>
          <p:txBody>
            <a:bodyPr/>
            <a:lstStyle/>
            <a:p>
              <a:endParaRPr lang="zh-CN" altLang="en-US"/>
            </a:p>
          </p:txBody>
        </p:sp>
        <p:sp>
          <p:nvSpPr>
            <p:cNvPr id="57361" name="Line 7"/>
            <p:cNvSpPr>
              <a:spLocks noChangeShapeType="1"/>
            </p:cNvSpPr>
            <p:nvPr/>
          </p:nvSpPr>
          <p:spPr bwMode="auto">
            <a:xfrm>
              <a:off x="2244" y="3168"/>
              <a:ext cx="0" cy="672"/>
            </a:xfrm>
            <a:prstGeom prst="line">
              <a:avLst/>
            </a:prstGeom>
            <a:noFill/>
            <a:ln w="20638">
              <a:solidFill>
                <a:srgbClr val="000000"/>
              </a:solidFill>
              <a:round/>
              <a:headEnd/>
              <a:tailEnd/>
            </a:ln>
          </p:spPr>
          <p:txBody>
            <a:bodyPr/>
            <a:lstStyle/>
            <a:p>
              <a:endParaRPr lang="zh-CN" altLang="en-US"/>
            </a:p>
          </p:txBody>
        </p:sp>
        <p:sp>
          <p:nvSpPr>
            <p:cNvPr id="57362" name="Line 8"/>
            <p:cNvSpPr>
              <a:spLocks noChangeShapeType="1"/>
            </p:cNvSpPr>
            <p:nvPr/>
          </p:nvSpPr>
          <p:spPr bwMode="auto">
            <a:xfrm flipH="1" flipV="1">
              <a:off x="1344" y="2640"/>
              <a:ext cx="1" cy="192"/>
            </a:xfrm>
            <a:prstGeom prst="line">
              <a:avLst/>
            </a:prstGeom>
            <a:noFill/>
            <a:ln w="20638">
              <a:solidFill>
                <a:srgbClr val="000000"/>
              </a:solidFill>
              <a:round/>
              <a:headEnd/>
              <a:tailEnd/>
            </a:ln>
          </p:spPr>
          <p:txBody>
            <a:bodyPr/>
            <a:lstStyle/>
            <a:p>
              <a:endParaRPr lang="zh-CN" altLang="en-US"/>
            </a:p>
          </p:txBody>
        </p:sp>
        <p:sp>
          <p:nvSpPr>
            <p:cNvPr id="57363" name="Line 9"/>
            <p:cNvSpPr>
              <a:spLocks noChangeShapeType="1"/>
            </p:cNvSpPr>
            <p:nvPr/>
          </p:nvSpPr>
          <p:spPr bwMode="auto">
            <a:xfrm flipV="1">
              <a:off x="2230" y="2264"/>
              <a:ext cx="1" cy="781"/>
            </a:xfrm>
            <a:prstGeom prst="line">
              <a:avLst/>
            </a:prstGeom>
            <a:noFill/>
            <a:ln w="20638">
              <a:solidFill>
                <a:srgbClr val="000000"/>
              </a:solidFill>
              <a:round/>
              <a:headEnd/>
              <a:tailEnd/>
            </a:ln>
          </p:spPr>
          <p:txBody>
            <a:bodyPr/>
            <a:lstStyle/>
            <a:p>
              <a:endParaRPr lang="zh-CN" altLang="en-US"/>
            </a:p>
          </p:txBody>
        </p:sp>
        <p:sp>
          <p:nvSpPr>
            <p:cNvPr id="57364" name="Rectangle 10"/>
            <p:cNvSpPr>
              <a:spLocks noChangeArrowheads="1"/>
            </p:cNvSpPr>
            <p:nvPr/>
          </p:nvSpPr>
          <p:spPr bwMode="auto">
            <a:xfrm rot="-5400000">
              <a:off x="1183" y="2960"/>
              <a:ext cx="334" cy="82"/>
            </a:xfrm>
            <a:prstGeom prst="rect">
              <a:avLst/>
            </a:prstGeom>
            <a:noFill/>
            <a:ln w="20638">
              <a:solidFill>
                <a:srgbClr val="000000"/>
              </a:solidFill>
              <a:miter lim="800000"/>
              <a:headEnd/>
              <a:tailEnd/>
            </a:ln>
          </p:spPr>
          <p:txBody>
            <a:bodyPr/>
            <a:lstStyle/>
            <a:p>
              <a:pPr algn="ctr"/>
              <a:endParaRPr lang="zh-CN" altLang="en-US"/>
            </a:p>
          </p:txBody>
        </p:sp>
        <p:sp>
          <p:nvSpPr>
            <p:cNvPr id="57365" name="Rectangle 11"/>
            <p:cNvSpPr>
              <a:spLocks noChangeArrowheads="1"/>
            </p:cNvSpPr>
            <p:nvPr/>
          </p:nvSpPr>
          <p:spPr bwMode="auto">
            <a:xfrm rot="-5400000">
              <a:off x="2059" y="2243"/>
              <a:ext cx="334" cy="82"/>
            </a:xfrm>
            <a:prstGeom prst="rect">
              <a:avLst/>
            </a:prstGeom>
            <a:noFill/>
            <a:ln w="20638">
              <a:solidFill>
                <a:srgbClr val="000000"/>
              </a:solidFill>
              <a:miter lim="800000"/>
              <a:headEnd/>
              <a:tailEnd/>
            </a:ln>
          </p:spPr>
          <p:txBody>
            <a:bodyPr/>
            <a:lstStyle/>
            <a:p>
              <a:pPr algn="ctr"/>
              <a:endParaRPr lang="zh-CN" altLang="en-US"/>
            </a:p>
          </p:txBody>
        </p:sp>
        <p:sp>
          <p:nvSpPr>
            <p:cNvPr id="57366" name="Rectangle 12"/>
            <p:cNvSpPr>
              <a:spLocks noChangeArrowheads="1"/>
            </p:cNvSpPr>
            <p:nvPr/>
          </p:nvSpPr>
          <p:spPr bwMode="auto">
            <a:xfrm rot="-5400000">
              <a:off x="2071" y="2963"/>
              <a:ext cx="334" cy="82"/>
            </a:xfrm>
            <a:prstGeom prst="rect">
              <a:avLst/>
            </a:prstGeom>
            <a:noFill/>
            <a:ln w="20638">
              <a:solidFill>
                <a:srgbClr val="000000"/>
              </a:solidFill>
              <a:miter lim="800000"/>
              <a:headEnd/>
              <a:tailEnd/>
            </a:ln>
          </p:spPr>
          <p:txBody>
            <a:bodyPr/>
            <a:lstStyle/>
            <a:p>
              <a:pPr algn="ctr"/>
              <a:endParaRPr lang="zh-CN" altLang="en-US"/>
            </a:p>
          </p:txBody>
        </p:sp>
        <p:sp>
          <p:nvSpPr>
            <p:cNvPr id="57367" name="Line 13"/>
            <p:cNvSpPr>
              <a:spLocks noChangeShapeType="1"/>
            </p:cNvSpPr>
            <p:nvPr/>
          </p:nvSpPr>
          <p:spPr bwMode="auto">
            <a:xfrm>
              <a:off x="1345" y="2645"/>
              <a:ext cx="912" cy="0"/>
            </a:xfrm>
            <a:prstGeom prst="line">
              <a:avLst/>
            </a:prstGeom>
            <a:noFill/>
            <a:ln w="20638">
              <a:solidFill>
                <a:srgbClr val="000000"/>
              </a:solidFill>
              <a:round/>
              <a:headEnd/>
              <a:tailEnd/>
            </a:ln>
          </p:spPr>
          <p:txBody>
            <a:bodyPr/>
            <a:lstStyle/>
            <a:p>
              <a:endParaRPr lang="zh-CN" altLang="en-US"/>
            </a:p>
          </p:txBody>
        </p:sp>
        <p:sp>
          <p:nvSpPr>
            <p:cNvPr id="57368" name="Freeform 14"/>
            <p:cNvSpPr>
              <a:spLocks noChangeArrowheads="1"/>
            </p:cNvSpPr>
            <p:nvPr/>
          </p:nvSpPr>
          <p:spPr bwMode="auto">
            <a:xfrm>
              <a:off x="500" y="3826"/>
              <a:ext cx="846" cy="1"/>
            </a:xfrm>
            <a:custGeom>
              <a:avLst/>
              <a:gdLst>
                <a:gd name="T0" fmla="*/ 846 w 846"/>
                <a:gd name="T1" fmla="*/ 0 h 1"/>
                <a:gd name="T2" fmla="*/ 214 w 846"/>
                <a:gd name="T3" fmla="*/ 0 h 1"/>
                <a:gd name="T4" fmla="*/ 0 w 846"/>
                <a:gd name="T5" fmla="*/ 0 h 1"/>
                <a:gd name="T6" fmla="*/ 0 60000 65536"/>
                <a:gd name="T7" fmla="*/ 0 60000 65536"/>
                <a:gd name="T8" fmla="*/ 0 60000 65536"/>
                <a:gd name="T9" fmla="*/ 0 w 846"/>
                <a:gd name="T10" fmla="*/ 0 h 1"/>
                <a:gd name="T11" fmla="*/ 846 w 846"/>
                <a:gd name="T12" fmla="*/ 1 h 1"/>
              </a:gdLst>
              <a:ahLst/>
              <a:cxnLst>
                <a:cxn ang="T6">
                  <a:pos x="T0" y="T1"/>
                </a:cxn>
                <a:cxn ang="T7">
                  <a:pos x="T2" y="T3"/>
                </a:cxn>
                <a:cxn ang="T8">
                  <a:pos x="T4" y="T5"/>
                </a:cxn>
              </a:cxnLst>
              <a:rect l="T9" t="T10" r="T11" b="T12"/>
              <a:pathLst>
                <a:path w="846" h="1">
                  <a:moveTo>
                    <a:pt x="846" y="0"/>
                  </a:moveTo>
                  <a:lnTo>
                    <a:pt x="214" y="0"/>
                  </a:lnTo>
                  <a:lnTo>
                    <a:pt x="0" y="0"/>
                  </a:lnTo>
                </a:path>
              </a:pathLst>
            </a:custGeom>
            <a:noFill/>
            <a:ln w="20638">
              <a:solidFill>
                <a:srgbClr val="000000"/>
              </a:solidFill>
              <a:round/>
              <a:headEnd/>
              <a:tailEnd/>
            </a:ln>
          </p:spPr>
          <p:txBody>
            <a:bodyPr/>
            <a:lstStyle/>
            <a:p>
              <a:endParaRPr lang="zh-CN" altLang="en-US"/>
            </a:p>
          </p:txBody>
        </p:sp>
        <p:sp>
          <p:nvSpPr>
            <p:cNvPr id="57369" name="Freeform 15"/>
            <p:cNvSpPr>
              <a:spLocks noChangeArrowheads="1"/>
            </p:cNvSpPr>
            <p:nvPr/>
          </p:nvSpPr>
          <p:spPr bwMode="auto">
            <a:xfrm>
              <a:off x="420" y="3784"/>
              <a:ext cx="80" cy="79"/>
            </a:xfrm>
            <a:custGeom>
              <a:avLst/>
              <a:gdLst>
                <a:gd name="T0" fmla="*/ 80 w 80"/>
                <a:gd name="T1" fmla="*/ 42 h 79"/>
                <a:gd name="T2" fmla="*/ 73 w 80"/>
                <a:gd name="T3" fmla="*/ 21 h 79"/>
                <a:gd name="T4" fmla="*/ 60 w 80"/>
                <a:gd name="T5" fmla="*/ 4 h 79"/>
                <a:gd name="T6" fmla="*/ 40 w 80"/>
                <a:gd name="T7" fmla="*/ 0 h 79"/>
                <a:gd name="T8" fmla="*/ 20 w 80"/>
                <a:gd name="T9" fmla="*/ 4 h 79"/>
                <a:gd name="T10" fmla="*/ 6 w 80"/>
                <a:gd name="T11" fmla="*/ 21 h 79"/>
                <a:gd name="T12" fmla="*/ 0 w 80"/>
                <a:gd name="T13" fmla="*/ 42 h 79"/>
                <a:gd name="T14" fmla="*/ 6 w 80"/>
                <a:gd name="T15" fmla="*/ 59 h 79"/>
                <a:gd name="T16" fmla="*/ 20 w 80"/>
                <a:gd name="T17" fmla="*/ 76 h 79"/>
                <a:gd name="T18" fmla="*/ 40 w 80"/>
                <a:gd name="T19" fmla="*/ 79 h 79"/>
                <a:gd name="T20" fmla="*/ 60 w 80"/>
                <a:gd name="T21" fmla="*/ 76 h 79"/>
                <a:gd name="T22" fmla="*/ 73 w 80"/>
                <a:gd name="T23" fmla="*/ 59 h 79"/>
                <a:gd name="T24" fmla="*/ 80 w 80"/>
                <a:gd name="T25" fmla="*/ 42 h 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79"/>
                <a:gd name="T41" fmla="*/ 80 w 80"/>
                <a:gd name="T42" fmla="*/ 79 h 7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79">
                  <a:moveTo>
                    <a:pt x="80" y="42"/>
                  </a:moveTo>
                  <a:lnTo>
                    <a:pt x="73" y="21"/>
                  </a:lnTo>
                  <a:lnTo>
                    <a:pt x="60" y="4"/>
                  </a:lnTo>
                  <a:lnTo>
                    <a:pt x="40" y="0"/>
                  </a:lnTo>
                  <a:lnTo>
                    <a:pt x="20" y="4"/>
                  </a:lnTo>
                  <a:lnTo>
                    <a:pt x="6" y="21"/>
                  </a:lnTo>
                  <a:lnTo>
                    <a:pt x="0" y="42"/>
                  </a:lnTo>
                  <a:lnTo>
                    <a:pt x="6" y="59"/>
                  </a:lnTo>
                  <a:lnTo>
                    <a:pt x="20" y="76"/>
                  </a:lnTo>
                  <a:lnTo>
                    <a:pt x="40" y="79"/>
                  </a:lnTo>
                  <a:lnTo>
                    <a:pt x="60" y="76"/>
                  </a:lnTo>
                  <a:lnTo>
                    <a:pt x="73" y="59"/>
                  </a:lnTo>
                  <a:lnTo>
                    <a:pt x="80" y="42"/>
                  </a:lnTo>
                </a:path>
              </a:pathLst>
            </a:custGeom>
            <a:noFill/>
            <a:ln w="20638">
              <a:solidFill>
                <a:srgbClr val="000000"/>
              </a:solidFill>
              <a:round/>
              <a:headEnd/>
              <a:tailEnd/>
            </a:ln>
          </p:spPr>
          <p:txBody>
            <a:bodyPr/>
            <a:lstStyle/>
            <a:p>
              <a:endParaRPr lang="zh-CN" altLang="en-US"/>
            </a:p>
          </p:txBody>
        </p:sp>
        <p:sp>
          <p:nvSpPr>
            <p:cNvPr id="57370" name="Freeform 16"/>
            <p:cNvSpPr>
              <a:spLocks noChangeArrowheads="1"/>
            </p:cNvSpPr>
            <p:nvPr/>
          </p:nvSpPr>
          <p:spPr bwMode="auto">
            <a:xfrm>
              <a:off x="500" y="1483"/>
              <a:ext cx="846" cy="1"/>
            </a:xfrm>
            <a:custGeom>
              <a:avLst/>
              <a:gdLst>
                <a:gd name="T0" fmla="*/ 846 w 846"/>
                <a:gd name="T1" fmla="*/ 0 h 1"/>
                <a:gd name="T2" fmla="*/ 214 w 846"/>
                <a:gd name="T3" fmla="*/ 0 h 1"/>
                <a:gd name="T4" fmla="*/ 0 w 846"/>
                <a:gd name="T5" fmla="*/ 0 h 1"/>
                <a:gd name="T6" fmla="*/ 0 60000 65536"/>
                <a:gd name="T7" fmla="*/ 0 60000 65536"/>
                <a:gd name="T8" fmla="*/ 0 60000 65536"/>
                <a:gd name="T9" fmla="*/ 0 w 846"/>
                <a:gd name="T10" fmla="*/ 0 h 1"/>
                <a:gd name="T11" fmla="*/ 846 w 846"/>
                <a:gd name="T12" fmla="*/ 1 h 1"/>
              </a:gdLst>
              <a:ahLst/>
              <a:cxnLst>
                <a:cxn ang="T6">
                  <a:pos x="T0" y="T1"/>
                </a:cxn>
                <a:cxn ang="T7">
                  <a:pos x="T2" y="T3"/>
                </a:cxn>
                <a:cxn ang="T8">
                  <a:pos x="T4" y="T5"/>
                </a:cxn>
              </a:cxnLst>
              <a:rect l="T9" t="T10" r="T11" b="T12"/>
              <a:pathLst>
                <a:path w="846" h="1">
                  <a:moveTo>
                    <a:pt x="846" y="0"/>
                  </a:moveTo>
                  <a:lnTo>
                    <a:pt x="214" y="0"/>
                  </a:lnTo>
                  <a:lnTo>
                    <a:pt x="0" y="0"/>
                  </a:lnTo>
                </a:path>
              </a:pathLst>
            </a:custGeom>
            <a:noFill/>
            <a:ln w="20638">
              <a:solidFill>
                <a:srgbClr val="000000"/>
              </a:solidFill>
              <a:round/>
              <a:headEnd/>
              <a:tailEnd/>
            </a:ln>
          </p:spPr>
          <p:txBody>
            <a:bodyPr/>
            <a:lstStyle/>
            <a:p>
              <a:endParaRPr lang="zh-CN" altLang="en-US"/>
            </a:p>
          </p:txBody>
        </p:sp>
        <p:sp>
          <p:nvSpPr>
            <p:cNvPr id="57371" name="Freeform 17"/>
            <p:cNvSpPr>
              <a:spLocks noChangeArrowheads="1"/>
            </p:cNvSpPr>
            <p:nvPr/>
          </p:nvSpPr>
          <p:spPr bwMode="auto">
            <a:xfrm>
              <a:off x="420" y="1442"/>
              <a:ext cx="80" cy="83"/>
            </a:xfrm>
            <a:custGeom>
              <a:avLst/>
              <a:gdLst>
                <a:gd name="T0" fmla="*/ 80 w 80"/>
                <a:gd name="T1" fmla="*/ 41 h 83"/>
                <a:gd name="T2" fmla="*/ 73 w 80"/>
                <a:gd name="T3" fmla="*/ 21 h 83"/>
                <a:gd name="T4" fmla="*/ 60 w 80"/>
                <a:gd name="T5" fmla="*/ 7 h 83"/>
                <a:gd name="T6" fmla="*/ 40 w 80"/>
                <a:gd name="T7" fmla="*/ 0 h 83"/>
                <a:gd name="T8" fmla="*/ 20 w 80"/>
                <a:gd name="T9" fmla="*/ 7 h 83"/>
                <a:gd name="T10" fmla="*/ 6 w 80"/>
                <a:gd name="T11" fmla="*/ 21 h 83"/>
                <a:gd name="T12" fmla="*/ 0 w 80"/>
                <a:gd name="T13" fmla="*/ 41 h 83"/>
                <a:gd name="T14" fmla="*/ 6 w 80"/>
                <a:gd name="T15" fmla="*/ 62 h 83"/>
                <a:gd name="T16" fmla="*/ 20 w 80"/>
                <a:gd name="T17" fmla="*/ 76 h 83"/>
                <a:gd name="T18" fmla="*/ 40 w 80"/>
                <a:gd name="T19" fmla="*/ 83 h 83"/>
                <a:gd name="T20" fmla="*/ 60 w 80"/>
                <a:gd name="T21" fmla="*/ 76 h 83"/>
                <a:gd name="T22" fmla="*/ 73 w 80"/>
                <a:gd name="T23" fmla="*/ 62 h 83"/>
                <a:gd name="T24" fmla="*/ 80 w 80"/>
                <a:gd name="T25" fmla="*/ 41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83"/>
                <a:gd name="T41" fmla="*/ 80 w 80"/>
                <a:gd name="T42" fmla="*/ 83 h 8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83">
                  <a:moveTo>
                    <a:pt x="80" y="41"/>
                  </a:moveTo>
                  <a:lnTo>
                    <a:pt x="73" y="21"/>
                  </a:lnTo>
                  <a:lnTo>
                    <a:pt x="60" y="7"/>
                  </a:lnTo>
                  <a:lnTo>
                    <a:pt x="40" y="0"/>
                  </a:lnTo>
                  <a:lnTo>
                    <a:pt x="20" y="7"/>
                  </a:lnTo>
                  <a:lnTo>
                    <a:pt x="6" y="21"/>
                  </a:lnTo>
                  <a:lnTo>
                    <a:pt x="0" y="41"/>
                  </a:lnTo>
                  <a:lnTo>
                    <a:pt x="6" y="62"/>
                  </a:lnTo>
                  <a:lnTo>
                    <a:pt x="20" y="76"/>
                  </a:lnTo>
                  <a:lnTo>
                    <a:pt x="40" y="83"/>
                  </a:lnTo>
                  <a:lnTo>
                    <a:pt x="60" y="76"/>
                  </a:lnTo>
                  <a:lnTo>
                    <a:pt x="73" y="62"/>
                  </a:lnTo>
                  <a:lnTo>
                    <a:pt x="80" y="41"/>
                  </a:lnTo>
                </a:path>
              </a:pathLst>
            </a:custGeom>
            <a:noFill/>
            <a:ln w="20638">
              <a:solidFill>
                <a:srgbClr val="000000"/>
              </a:solidFill>
              <a:round/>
              <a:headEnd/>
              <a:tailEnd/>
            </a:ln>
          </p:spPr>
          <p:txBody>
            <a:bodyPr/>
            <a:lstStyle/>
            <a:p>
              <a:endParaRPr lang="zh-CN" altLang="en-US"/>
            </a:p>
          </p:txBody>
        </p:sp>
        <p:sp>
          <p:nvSpPr>
            <p:cNvPr id="57372" name="Line 18"/>
            <p:cNvSpPr>
              <a:spLocks noChangeShapeType="1"/>
            </p:cNvSpPr>
            <p:nvPr/>
          </p:nvSpPr>
          <p:spPr bwMode="auto">
            <a:xfrm>
              <a:off x="1345" y="3826"/>
              <a:ext cx="1391" cy="1"/>
            </a:xfrm>
            <a:prstGeom prst="line">
              <a:avLst/>
            </a:prstGeom>
            <a:noFill/>
            <a:ln w="20638">
              <a:solidFill>
                <a:srgbClr val="000000"/>
              </a:solidFill>
              <a:round/>
              <a:headEnd/>
              <a:tailEnd/>
            </a:ln>
          </p:spPr>
          <p:txBody>
            <a:bodyPr/>
            <a:lstStyle/>
            <a:p>
              <a:endParaRPr lang="zh-CN" altLang="en-US"/>
            </a:p>
          </p:txBody>
        </p:sp>
        <p:sp>
          <p:nvSpPr>
            <p:cNvPr id="57373" name="Line 19"/>
            <p:cNvSpPr>
              <a:spLocks noChangeShapeType="1"/>
            </p:cNvSpPr>
            <p:nvPr/>
          </p:nvSpPr>
          <p:spPr bwMode="auto">
            <a:xfrm flipH="1">
              <a:off x="1345" y="1483"/>
              <a:ext cx="1391" cy="1"/>
            </a:xfrm>
            <a:prstGeom prst="line">
              <a:avLst/>
            </a:prstGeom>
            <a:noFill/>
            <a:ln w="20638">
              <a:solidFill>
                <a:srgbClr val="000000"/>
              </a:solidFill>
              <a:round/>
              <a:headEnd/>
              <a:tailEnd/>
            </a:ln>
          </p:spPr>
          <p:txBody>
            <a:bodyPr/>
            <a:lstStyle/>
            <a:p>
              <a:endParaRPr lang="zh-CN" altLang="en-US"/>
            </a:p>
          </p:txBody>
        </p:sp>
        <p:sp>
          <p:nvSpPr>
            <p:cNvPr id="57374" name="Line 20"/>
            <p:cNvSpPr>
              <a:spLocks noChangeShapeType="1"/>
            </p:cNvSpPr>
            <p:nvPr/>
          </p:nvSpPr>
          <p:spPr bwMode="auto">
            <a:xfrm>
              <a:off x="2401" y="1661"/>
              <a:ext cx="1" cy="437"/>
            </a:xfrm>
            <a:prstGeom prst="line">
              <a:avLst/>
            </a:prstGeom>
            <a:noFill/>
            <a:ln w="12700">
              <a:solidFill>
                <a:srgbClr val="000000"/>
              </a:solidFill>
              <a:round/>
              <a:headEnd/>
              <a:tailEnd type="triangle" w="med" len="med"/>
            </a:ln>
          </p:spPr>
          <p:txBody>
            <a:bodyPr/>
            <a:lstStyle/>
            <a:p>
              <a:endParaRPr lang="zh-CN" altLang="en-US"/>
            </a:p>
          </p:txBody>
        </p:sp>
        <p:sp>
          <p:nvSpPr>
            <p:cNvPr id="57375" name="Rectangle 21"/>
            <p:cNvSpPr>
              <a:spLocks noChangeArrowheads="1"/>
            </p:cNvSpPr>
            <p:nvPr/>
          </p:nvSpPr>
          <p:spPr bwMode="auto">
            <a:xfrm>
              <a:off x="2305" y="2477"/>
              <a:ext cx="139" cy="230"/>
            </a:xfrm>
            <a:prstGeom prst="rect">
              <a:avLst/>
            </a:prstGeom>
            <a:noFill/>
            <a:ln w="9525">
              <a:noFill/>
              <a:miter lim="800000"/>
              <a:headEnd/>
              <a:tailEnd/>
            </a:ln>
          </p:spPr>
          <p:txBody>
            <a:bodyPr wrap="none" lIns="0" tIns="0" rIns="0" bIns="0">
              <a:spAutoFit/>
            </a:bodyPr>
            <a:lstStyle/>
            <a:p>
              <a:pPr>
                <a:lnSpc>
                  <a:spcPct val="100000"/>
                </a:lnSpc>
              </a:pPr>
              <a:r>
                <a:rPr lang="en-US" altLang="zh-CN" b="0" i="1">
                  <a:solidFill>
                    <a:schemeClr val="tx1"/>
                  </a:solidFill>
                  <a:latin typeface="Times New Roman" pitchFamily="18" charset="0"/>
                </a:rPr>
                <a:t>O</a:t>
              </a:r>
            </a:p>
          </p:txBody>
        </p:sp>
        <p:sp>
          <p:nvSpPr>
            <p:cNvPr id="57376" name="Rectangle 22"/>
            <p:cNvSpPr>
              <a:spLocks noChangeArrowheads="1"/>
            </p:cNvSpPr>
            <p:nvPr/>
          </p:nvSpPr>
          <p:spPr bwMode="auto">
            <a:xfrm>
              <a:off x="256" y="1315"/>
              <a:ext cx="126" cy="269"/>
            </a:xfrm>
            <a:prstGeom prst="rect">
              <a:avLst/>
            </a:prstGeom>
            <a:noFill/>
            <a:ln w="9525">
              <a:noFill/>
              <a:miter lim="800000"/>
              <a:headEnd/>
              <a:tailEnd/>
            </a:ln>
          </p:spPr>
          <p:txBody>
            <a:bodyPr wrap="none" lIns="0" tIns="0" rIns="0" bIns="0">
              <a:spAutoFit/>
            </a:bodyPr>
            <a:lstStyle/>
            <a:p>
              <a:pPr>
                <a:lnSpc>
                  <a:spcPct val="100000"/>
                </a:lnSpc>
              </a:pPr>
              <a:r>
                <a:rPr lang="en-US" altLang="zh-CN" sz="2800" b="0">
                  <a:solidFill>
                    <a:srgbClr val="000000"/>
                  </a:solidFill>
                  <a:latin typeface="Times New Roman" pitchFamily="18" charset="0"/>
                </a:rPr>
                <a:t>+</a:t>
              </a:r>
              <a:endParaRPr lang="en-US" altLang="zh-CN" b="0">
                <a:solidFill>
                  <a:schemeClr val="tx1"/>
                </a:solidFill>
                <a:latin typeface="Tahoma" pitchFamily="34" charset="0"/>
              </a:endParaRPr>
            </a:p>
          </p:txBody>
        </p:sp>
        <p:sp>
          <p:nvSpPr>
            <p:cNvPr id="57377" name="Rectangle 23"/>
            <p:cNvSpPr>
              <a:spLocks noChangeArrowheads="1"/>
            </p:cNvSpPr>
            <p:nvPr/>
          </p:nvSpPr>
          <p:spPr bwMode="auto">
            <a:xfrm>
              <a:off x="276" y="3667"/>
              <a:ext cx="112" cy="269"/>
            </a:xfrm>
            <a:prstGeom prst="rect">
              <a:avLst/>
            </a:prstGeom>
            <a:noFill/>
            <a:ln w="9525">
              <a:noFill/>
              <a:miter lim="800000"/>
              <a:headEnd/>
              <a:tailEnd/>
            </a:ln>
          </p:spPr>
          <p:txBody>
            <a:bodyPr wrap="none" lIns="0" tIns="0" rIns="0" bIns="0">
              <a:spAutoFit/>
            </a:bodyPr>
            <a:lstStyle/>
            <a:p>
              <a:pPr>
                <a:lnSpc>
                  <a:spcPct val="100000"/>
                </a:lnSpc>
              </a:pPr>
              <a:r>
                <a:rPr lang="en-US" altLang="zh-CN" sz="2800" b="0">
                  <a:solidFill>
                    <a:srgbClr val="000000"/>
                  </a:solidFill>
                  <a:latin typeface="宋体" pitchFamily="2" charset="-122"/>
                </a:rPr>
                <a:t>-</a:t>
              </a:r>
              <a:endParaRPr lang="en-US" altLang="zh-CN" b="0">
                <a:solidFill>
                  <a:schemeClr val="tx1"/>
                </a:solidFill>
                <a:latin typeface="Tahoma" pitchFamily="34" charset="0"/>
              </a:endParaRPr>
            </a:p>
          </p:txBody>
        </p:sp>
        <p:sp>
          <p:nvSpPr>
            <p:cNvPr id="57378" name="Rectangle 24"/>
            <p:cNvSpPr>
              <a:spLocks noChangeArrowheads="1"/>
            </p:cNvSpPr>
            <p:nvPr/>
          </p:nvSpPr>
          <p:spPr bwMode="auto">
            <a:xfrm>
              <a:off x="2497" y="3245"/>
              <a:ext cx="165" cy="278"/>
            </a:xfrm>
            <a:prstGeom prst="rect">
              <a:avLst/>
            </a:prstGeom>
            <a:noFill/>
            <a:ln w="9525">
              <a:noFill/>
              <a:miter lim="800000"/>
              <a:headEnd/>
              <a:tailEnd/>
            </a:ln>
          </p:spPr>
          <p:txBody>
            <a:bodyPr wrap="none" lIns="0" tIns="0" rIns="0" bIns="0">
              <a:spAutoFit/>
            </a:bodyPr>
            <a:lstStyle/>
            <a:p>
              <a:pPr>
                <a:lnSpc>
                  <a:spcPct val="100000"/>
                </a:lnSpc>
              </a:pPr>
              <a:r>
                <a:rPr lang="en-US" altLang="zh-CN" sz="2900" b="0" i="1">
                  <a:solidFill>
                    <a:srgbClr val="000000"/>
                  </a:solidFill>
                  <a:latin typeface="Times New Roman" pitchFamily="18" charset="0"/>
                </a:rPr>
                <a:t>i</a:t>
              </a:r>
              <a:r>
                <a:rPr lang="en-US" altLang="zh-CN" sz="2900" b="0" baseline="-25000">
                  <a:solidFill>
                    <a:srgbClr val="000000"/>
                  </a:solidFill>
                  <a:latin typeface="Times New Roman" pitchFamily="18" charset="0"/>
                </a:rPr>
                <a:t>C</a:t>
              </a:r>
              <a:endParaRPr lang="en-US" altLang="zh-CN" b="0">
                <a:solidFill>
                  <a:schemeClr val="tx1"/>
                </a:solidFill>
                <a:latin typeface="Tahoma" pitchFamily="34" charset="0"/>
              </a:endParaRPr>
            </a:p>
          </p:txBody>
        </p:sp>
        <p:grpSp>
          <p:nvGrpSpPr>
            <p:cNvPr id="57379" name="Group 25"/>
            <p:cNvGrpSpPr>
              <a:grpSpLocks/>
            </p:cNvGrpSpPr>
            <p:nvPr/>
          </p:nvGrpSpPr>
          <p:grpSpPr bwMode="auto">
            <a:xfrm>
              <a:off x="256" y="2469"/>
              <a:ext cx="177" cy="248"/>
              <a:chOff x="1543" y="2912"/>
              <a:chExt cx="177" cy="248"/>
            </a:xfrm>
          </p:grpSpPr>
          <p:sp>
            <p:nvSpPr>
              <p:cNvPr id="57391" name="Rectangle 26"/>
              <p:cNvSpPr>
                <a:spLocks noChangeArrowheads="1"/>
              </p:cNvSpPr>
              <p:nvPr/>
            </p:nvSpPr>
            <p:spPr bwMode="auto">
              <a:xfrm>
                <a:off x="1543" y="2912"/>
                <a:ext cx="127" cy="211"/>
              </a:xfrm>
              <a:prstGeom prst="rect">
                <a:avLst/>
              </a:prstGeom>
              <a:noFill/>
              <a:ln w="9525">
                <a:noFill/>
                <a:miter lim="800000"/>
                <a:headEnd/>
                <a:tailEnd/>
              </a:ln>
            </p:spPr>
            <p:txBody>
              <a:bodyPr wrap="none" lIns="0" tIns="0" rIns="0" bIns="0">
                <a:spAutoFit/>
              </a:bodyPr>
              <a:lstStyle/>
              <a:p>
                <a:pPr>
                  <a:lnSpc>
                    <a:spcPct val="100000"/>
                  </a:lnSpc>
                </a:pPr>
                <a:r>
                  <a:rPr lang="en-US" altLang="zh-CN" sz="2200" b="0" i="1">
                    <a:solidFill>
                      <a:srgbClr val="000000"/>
                    </a:solidFill>
                    <a:latin typeface="Times New Roman" pitchFamily="18" charset="0"/>
                  </a:rPr>
                  <a:t>U</a:t>
                </a:r>
                <a:endParaRPr lang="en-US" altLang="zh-CN" b="0">
                  <a:solidFill>
                    <a:schemeClr val="tx1"/>
                  </a:solidFill>
                  <a:latin typeface="Tahoma" pitchFamily="34" charset="0"/>
                </a:endParaRPr>
              </a:p>
            </p:txBody>
          </p:sp>
          <p:sp>
            <p:nvSpPr>
              <p:cNvPr id="57392" name="Rectangle 27"/>
              <p:cNvSpPr>
                <a:spLocks noChangeArrowheads="1"/>
              </p:cNvSpPr>
              <p:nvPr/>
            </p:nvSpPr>
            <p:spPr bwMode="auto">
              <a:xfrm>
                <a:off x="1664" y="3026"/>
                <a:ext cx="56" cy="134"/>
              </a:xfrm>
              <a:prstGeom prst="rect">
                <a:avLst/>
              </a:prstGeom>
              <a:noFill/>
              <a:ln w="9525">
                <a:noFill/>
                <a:miter lim="800000"/>
                <a:headEnd/>
                <a:tailEnd/>
              </a:ln>
            </p:spPr>
            <p:txBody>
              <a:bodyPr wrap="none" lIns="0" tIns="0" rIns="0" bIns="0">
                <a:spAutoFit/>
              </a:bodyPr>
              <a:lstStyle/>
              <a:p>
                <a:pPr>
                  <a:lnSpc>
                    <a:spcPct val="100000"/>
                  </a:lnSpc>
                </a:pPr>
                <a:r>
                  <a:rPr lang="en-US" altLang="zh-CN" sz="1400" b="0">
                    <a:solidFill>
                      <a:srgbClr val="000000"/>
                    </a:solidFill>
                    <a:latin typeface="Times New Roman" pitchFamily="18" charset="0"/>
                  </a:rPr>
                  <a:t>d</a:t>
                </a:r>
                <a:endParaRPr lang="en-US" altLang="zh-CN" b="0">
                  <a:solidFill>
                    <a:schemeClr val="tx1"/>
                  </a:solidFill>
                  <a:latin typeface="Tahoma" pitchFamily="34" charset="0"/>
                </a:endParaRPr>
              </a:p>
            </p:txBody>
          </p:sp>
        </p:grpSp>
        <p:sp>
          <p:nvSpPr>
            <p:cNvPr id="57380" name="Line 28"/>
            <p:cNvSpPr>
              <a:spLocks noChangeShapeType="1"/>
            </p:cNvSpPr>
            <p:nvPr/>
          </p:nvSpPr>
          <p:spPr bwMode="auto">
            <a:xfrm>
              <a:off x="2401" y="3197"/>
              <a:ext cx="1" cy="433"/>
            </a:xfrm>
            <a:prstGeom prst="line">
              <a:avLst/>
            </a:prstGeom>
            <a:noFill/>
            <a:ln w="12700">
              <a:solidFill>
                <a:srgbClr val="000000"/>
              </a:solidFill>
              <a:round/>
              <a:headEnd/>
              <a:tailEnd type="triangle" w="med" len="med"/>
            </a:ln>
          </p:spPr>
          <p:txBody>
            <a:bodyPr/>
            <a:lstStyle/>
            <a:p>
              <a:endParaRPr lang="zh-CN" altLang="en-US"/>
            </a:p>
          </p:txBody>
        </p:sp>
        <p:sp>
          <p:nvSpPr>
            <p:cNvPr id="57381" name="Oval 29"/>
            <p:cNvSpPr>
              <a:spLocks noChangeArrowheads="1"/>
            </p:cNvSpPr>
            <p:nvPr/>
          </p:nvSpPr>
          <p:spPr bwMode="auto">
            <a:xfrm>
              <a:off x="2197" y="2621"/>
              <a:ext cx="48" cy="48"/>
            </a:xfrm>
            <a:prstGeom prst="ellipse">
              <a:avLst/>
            </a:prstGeom>
            <a:noFill/>
            <a:ln w="9525">
              <a:solidFill>
                <a:schemeClr val="tx1"/>
              </a:solidFill>
              <a:miter lim="800000"/>
              <a:headEnd/>
              <a:tailEnd/>
            </a:ln>
          </p:spPr>
          <p:txBody>
            <a:bodyPr wrap="none" anchor="ctr"/>
            <a:lstStyle/>
            <a:p>
              <a:pPr algn="ctr"/>
              <a:endParaRPr lang="zh-CN" altLang="en-US"/>
            </a:p>
          </p:txBody>
        </p:sp>
        <p:sp>
          <p:nvSpPr>
            <p:cNvPr id="57382" name="Rectangle 30"/>
            <p:cNvSpPr>
              <a:spLocks noChangeArrowheads="1"/>
            </p:cNvSpPr>
            <p:nvPr/>
          </p:nvSpPr>
          <p:spPr bwMode="auto">
            <a:xfrm>
              <a:off x="2497" y="1887"/>
              <a:ext cx="174" cy="278"/>
            </a:xfrm>
            <a:prstGeom prst="rect">
              <a:avLst/>
            </a:prstGeom>
            <a:noFill/>
            <a:ln w="9525">
              <a:noFill/>
              <a:miter lim="800000"/>
              <a:headEnd/>
              <a:tailEnd/>
            </a:ln>
          </p:spPr>
          <p:txBody>
            <a:bodyPr wrap="none" lIns="0" tIns="0" rIns="0" bIns="0">
              <a:spAutoFit/>
            </a:bodyPr>
            <a:lstStyle/>
            <a:p>
              <a:pPr>
                <a:lnSpc>
                  <a:spcPct val="100000"/>
                </a:lnSpc>
              </a:pPr>
              <a:r>
                <a:rPr lang="en-US" altLang="zh-CN" sz="2900" b="0" i="1">
                  <a:solidFill>
                    <a:srgbClr val="000000"/>
                  </a:solidFill>
                  <a:latin typeface="Times New Roman" pitchFamily="18" charset="0"/>
                </a:rPr>
                <a:t>i</a:t>
              </a:r>
              <a:r>
                <a:rPr lang="en-US" altLang="zh-CN" sz="2900" b="0" baseline="-25000">
                  <a:solidFill>
                    <a:srgbClr val="000000"/>
                  </a:solidFill>
                  <a:latin typeface="Times New Roman" pitchFamily="18" charset="0"/>
                </a:rPr>
                <a:t>A</a:t>
              </a:r>
              <a:endParaRPr lang="en-US" altLang="zh-CN" b="0" baseline="-25000">
                <a:solidFill>
                  <a:schemeClr val="tx1"/>
                </a:solidFill>
                <a:latin typeface="Tahoma" pitchFamily="34" charset="0"/>
              </a:endParaRPr>
            </a:p>
          </p:txBody>
        </p:sp>
        <p:sp>
          <p:nvSpPr>
            <p:cNvPr id="57383" name="Line 31"/>
            <p:cNvSpPr>
              <a:spLocks noChangeShapeType="1"/>
            </p:cNvSpPr>
            <p:nvPr/>
          </p:nvSpPr>
          <p:spPr bwMode="auto">
            <a:xfrm>
              <a:off x="1344" y="3168"/>
              <a:ext cx="0" cy="672"/>
            </a:xfrm>
            <a:prstGeom prst="line">
              <a:avLst/>
            </a:prstGeom>
            <a:noFill/>
            <a:ln w="20638">
              <a:solidFill>
                <a:srgbClr val="000000"/>
              </a:solidFill>
              <a:round/>
              <a:headEnd/>
              <a:tailEnd/>
            </a:ln>
          </p:spPr>
          <p:txBody>
            <a:bodyPr/>
            <a:lstStyle/>
            <a:p>
              <a:endParaRPr lang="zh-CN" altLang="en-US"/>
            </a:p>
          </p:txBody>
        </p:sp>
        <p:sp>
          <p:nvSpPr>
            <p:cNvPr id="57384" name="Line 32"/>
            <p:cNvSpPr>
              <a:spLocks noChangeShapeType="1"/>
            </p:cNvSpPr>
            <p:nvPr/>
          </p:nvSpPr>
          <p:spPr bwMode="auto">
            <a:xfrm>
              <a:off x="1486" y="3228"/>
              <a:ext cx="1" cy="433"/>
            </a:xfrm>
            <a:prstGeom prst="line">
              <a:avLst/>
            </a:prstGeom>
            <a:noFill/>
            <a:ln w="12700">
              <a:solidFill>
                <a:srgbClr val="000000"/>
              </a:solidFill>
              <a:round/>
              <a:headEnd/>
              <a:tailEnd type="triangle" w="med" len="med"/>
            </a:ln>
          </p:spPr>
          <p:txBody>
            <a:bodyPr/>
            <a:lstStyle/>
            <a:p>
              <a:endParaRPr lang="zh-CN" altLang="en-US"/>
            </a:p>
          </p:txBody>
        </p:sp>
        <p:sp>
          <p:nvSpPr>
            <p:cNvPr id="57385" name="Rectangle 33"/>
            <p:cNvSpPr>
              <a:spLocks noChangeArrowheads="1"/>
            </p:cNvSpPr>
            <p:nvPr/>
          </p:nvSpPr>
          <p:spPr bwMode="auto">
            <a:xfrm>
              <a:off x="1582" y="3274"/>
              <a:ext cx="165" cy="278"/>
            </a:xfrm>
            <a:prstGeom prst="rect">
              <a:avLst/>
            </a:prstGeom>
            <a:noFill/>
            <a:ln w="9525">
              <a:noFill/>
              <a:miter lim="800000"/>
              <a:headEnd/>
              <a:tailEnd/>
            </a:ln>
          </p:spPr>
          <p:txBody>
            <a:bodyPr wrap="none" lIns="0" tIns="0" rIns="0" bIns="0">
              <a:spAutoFit/>
            </a:bodyPr>
            <a:lstStyle/>
            <a:p>
              <a:pPr>
                <a:lnSpc>
                  <a:spcPct val="100000"/>
                </a:lnSpc>
              </a:pPr>
              <a:r>
                <a:rPr lang="en-US" altLang="zh-CN" sz="2900" b="0" i="1">
                  <a:solidFill>
                    <a:srgbClr val="000000"/>
                  </a:solidFill>
                  <a:latin typeface="Times New Roman" pitchFamily="18" charset="0"/>
                </a:rPr>
                <a:t>i</a:t>
              </a:r>
              <a:r>
                <a:rPr lang="en-US" altLang="zh-CN" sz="2900" b="0" baseline="-25000">
                  <a:solidFill>
                    <a:srgbClr val="000000"/>
                  </a:solidFill>
                  <a:latin typeface="Times New Roman" pitchFamily="18" charset="0"/>
                </a:rPr>
                <a:t>B</a:t>
              </a:r>
              <a:endParaRPr lang="en-US" altLang="zh-CN" b="0">
                <a:solidFill>
                  <a:schemeClr val="tx1"/>
                </a:solidFill>
                <a:latin typeface="Tahoma" pitchFamily="34" charset="0"/>
              </a:endParaRPr>
            </a:p>
          </p:txBody>
        </p:sp>
        <p:sp>
          <p:nvSpPr>
            <p:cNvPr id="57386" name="Line 34"/>
            <p:cNvSpPr>
              <a:spLocks noChangeShapeType="1"/>
            </p:cNvSpPr>
            <p:nvPr/>
          </p:nvSpPr>
          <p:spPr bwMode="auto">
            <a:xfrm>
              <a:off x="768" y="1632"/>
              <a:ext cx="528" cy="0"/>
            </a:xfrm>
            <a:prstGeom prst="line">
              <a:avLst/>
            </a:prstGeom>
            <a:noFill/>
            <a:ln w="12700">
              <a:solidFill>
                <a:srgbClr val="FF1717"/>
              </a:solidFill>
              <a:miter lim="800000"/>
              <a:headEnd/>
              <a:tailEnd type="triangle" w="med" len="med"/>
            </a:ln>
          </p:spPr>
          <p:txBody>
            <a:bodyPr/>
            <a:lstStyle/>
            <a:p>
              <a:endParaRPr lang="zh-CN" altLang="en-US"/>
            </a:p>
          </p:txBody>
        </p:sp>
        <p:sp>
          <p:nvSpPr>
            <p:cNvPr id="57387" name="Text Box 35"/>
            <p:cNvSpPr txBox="1">
              <a:spLocks noChangeArrowheads="1"/>
            </p:cNvSpPr>
            <p:nvPr/>
          </p:nvSpPr>
          <p:spPr bwMode="auto">
            <a:xfrm>
              <a:off x="854" y="1667"/>
              <a:ext cx="256" cy="336"/>
            </a:xfrm>
            <a:prstGeom prst="rect">
              <a:avLst/>
            </a:prstGeom>
            <a:noFill/>
            <a:ln w="9525">
              <a:noFill/>
              <a:miter lim="800000"/>
              <a:headEnd/>
              <a:tailEnd/>
            </a:ln>
          </p:spPr>
          <p:txBody>
            <a:bodyPr wrap="none">
              <a:spAutoFit/>
            </a:bodyPr>
            <a:lstStyle/>
            <a:p>
              <a:pPr>
                <a:lnSpc>
                  <a:spcPct val="100000"/>
                </a:lnSpc>
              </a:pPr>
              <a:r>
                <a:rPr lang="en-US" altLang="zh-CN" sz="2900" b="0" i="1">
                  <a:solidFill>
                    <a:srgbClr val="FF1717"/>
                  </a:solidFill>
                  <a:latin typeface="Times New Roman" pitchFamily="18" charset="0"/>
                </a:rPr>
                <a:t>i</a:t>
              </a:r>
              <a:r>
                <a:rPr lang="en-US" altLang="zh-CN" sz="2900" b="0" baseline="-25000">
                  <a:solidFill>
                    <a:srgbClr val="FF1717"/>
                  </a:solidFill>
                  <a:latin typeface="Times New Roman" pitchFamily="18" charset="0"/>
                </a:rPr>
                <a:t>d</a:t>
              </a:r>
              <a:endParaRPr lang="en-US" altLang="zh-CN" sz="2900" b="0" baseline="-25000">
                <a:solidFill>
                  <a:srgbClr val="000000"/>
                </a:solidFill>
                <a:latin typeface="Times New Roman" pitchFamily="18" charset="0"/>
              </a:endParaRPr>
            </a:p>
          </p:txBody>
        </p:sp>
        <p:sp>
          <p:nvSpPr>
            <p:cNvPr id="57388" name="Text Box 36"/>
            <p:cNvSpPr txBox="1">
              <a:spLocks noChangeArrowheads="1"/>
            </p:cNvSpPr>
            <p:nvPr/>
          </p:nvSpPr>
          <p:spPr bwMode="auto">
            <a:xfrm>
              <a:off x="1791" y="1706"/>
              <a:ext cx="396" cy="260"/>
            </a:xfrm>
            <a:prstGeom prst="rect">
              <a:avLst/>
            </a:prstGeom>
            <a:noFill/>
            <a:ln w="9525">
              <a:noFill/>
              <a:miter lim="800000"/>
              <a:headEnd/>
              <a:tailEnd/>
            </a:ln>
          </p:spPr>
          <p:txBody>
            <a:bodyPr wrap="none">
              <a:spAutoFit/>
            </a:bodyPr>
            <a:lstStyle/>
            <a:p>
              <a:pPr>
                <a:lnSpc>
                  <a:spcPct val="100000"/>
                </a:lnSpc>
              </a:pPr>
              <a:r>
                <a:rPr lang="en-US" altLang="zh-CN" sz="2100" b="0">
                  <a:solidFill>
                    <a:srgbClr val="000000"/>
                  </a:solidFill>
                  <a:latin typeface="Times New Roman" pitchFamily="18" charset="0"/>
                </a:rPr>
                <a:t>VT</a:t>
              </a:r>
              <a:r>
                <a:rPr lang="en-US" altLang="zh-CN" sz="2100" b="0" baseline="-25000">
                  <a:solidFill>
                    <a:srgbClr val="000000"/>
                  </a:solidFill>
                  <a:latin typeface="Times New Roman" pitchFamily="18" charset="0"/>
                </a:rPr>
                <a:t>1</a:t>
              </a:r>
            </a:p>
          </p:txBody>
        </p:sp>
        <p:sp>
          <p:nvSpPr>
            <p:cNvPr id="57389" name="Rectangle 37"/>
            <p:cNvSpPr>
              <a:spLocks noChangeArrowheads="1"/>
            </p:cNvSpPr>
            <p:nvPr/>
          </p:nvSpPr>
          <p:spPr bwMode="auto">
            <a:xfrm>
              <a:off x="930" y="3339"/>
              <a:ext cx="396" cy="260"/>
            </a:xfrm>
            <a:prstGeom prst="rect">
              <a:avLst/>
            </a:prstGeom>
            <a:noFill/>
            <a:ln w="9525">
              <a:noFill/>
              <a:miter lim="800000"/>
              <a:headEnd/>
              <a:tailEnd/>
            </a:ln>
          </p:spPr>
          <p:txBody>
            <a:bodyPr wrap="none">
              <a:spAutoFit/>
            </a:bodyPr>
            <a:lstStyle/>
            <a:p>
              <a:pPr>
                <a:lnSpc>
                  <a:spcPct val="100000"/>
                </a:lnSpc>
              </a:pPr>
              <a:r>
                <a:rPr lang="en-US" altLang="zh-CN" sz="2100" b="0">
                  <a:solidFill>
                    <a:srgbClr val="000000"/>
                  </a:solidFill>
                  <a:latin typeface="Times New Roman" pitchFamily="18" charset="0"/>
                </a:rPr>
                <a:t>VT</a:t>
              </a:r>
              <a:r>
                <a:rPr lang="en-US" altLang="zh-CN" sz="2100" b="0" baseline="-25000">
                  <a:solidFill>
                    <a:srgbClr val="000000"/>
                  </a:solidFill>
                  <a:latin typeface="Times New Roman" pitchFamily="18" charset="0"/>
                </a:rPr>
                <a:t>6</a:t>
              </a:r>
            </a:p>
          </p:txBody>
        </p:sp>
        <p:sp>
          <p:nvSpPr>
            <p:cNvPr id="57390" name="Rectangle 38"/>
            <p:cNvSpPr>
              <a:spLocks noChangeArrowheads="1"/>
            </p:cNvSpPr>
            <p:nvPr/>
          </p:nvSpPr>
          <p:spPr bwMode="auto">
            <a:xfrm>
              <a:off x="1874" y="3339"/>
              <a:ext cx="396" cy="260"/>
            </a:xfrm>
            <a:prstGeom prst="rect">
              <a:avLst/>
            </a:prstGeom>
            <a:noFill/>
            <a:ln w="9525">
              <a:noFill/>
              <a:miter lim="800000"/>
              <a:headEnd/>
              <a:tailEnd/>
            </a:ln>
          </p:spPr>
          <p:txBody>
            <a:bodyPr wrap="none">
              <a:spAutoFit/>
            </a:bodyPr>
            <a:lstStyle/>
            <a:p>
              <a:pPr>
                <a:lnSpc>
                  <a:spcPct val="100000"/>
                </a:lnSpc>
              </a:pPr>
              <a:r>
                <a:rPr lang="en-US" altLang="zh-CN" sz="2100" b="0">
                  <a:solidFill>
                    <a:srgbClr val="000000"/>
                  </a:solidFill>
                  <a:latin typeface="Times New Roman" pitchFamily="18" charset="0"/>
                </a:rPr>
                <a:t>VT</a:t>
              </a:r>
              <a:r>
                <a:rPr lang="en-US" altLang="zh-CN" sz="2100" b="0" baseline="-25000">
                  <a:solidFill>
                    <a:srgbClr val="000000"/>
                  </a:solidFill>
                  <a:latin typeface="Times New Roman" pitchFamily="18" charset="0"/>
                </a:rPr>
                <a:t>2</a:t>
              </a:r>
            </a:p>
          </p:txBody>
        </p:sp>
      </p:grpSp>
      <p:sp>
        <p:nvSpPr>
          <p:cNvPr id="45" name="Rectangle 13"/>
          <p:cNvSpPr>
            <a:spLocks noChangeArrowheads="1"/>
          </p:cNvSpPr>
          <p:nvPr/>
        </p:nvSpPr>
        <p:spPr bwMode="auto">
          <a:xfrm>
            <a:off x="0" y="5075238"/>
            <a:ext cx="1687513" cy="8509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6.6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3" action="ppaction://hlinksldjump"/>
              </a:rPr>
              <a:t>转速闭环转差频率控制的变压变频调速系统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46" name="Rectangle 14"/>
          <p:cNvSpPr>
            <a:spLocks noChangeArrowheads="1"/>
          </p:cNvSpPr>
          <p:nvPr/>
        </p:nvSpPr>
        <p:spPr bwMode="auto">
          <a:xfrm>
            <a:off x="0" y="1084263"/>
            <a:ext cx="1673225" cy="835025"/>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6.1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4" action="ppaction://hlinksldjump"/>
              </a:rPr>
              <a:t>异步电动机稳态数学模型和调速方法</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47" name="Rectangle 15"/>
          <p:cNvSpPr>
            <a:spLocks noChangeArrowheads="1"/>
          </p:cNvSpPr>
          <p:nvPr/>
        </p:nvSpPr>
        <p:spPr bwMode="auto">
          <a:xfrm>
            <a:off x="0" y="2038350"/>
            <a:ext cx="1671638" cy="614363"/>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6.2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5" action="ppaction://hlinksldjump"/>
              </a:rPr>
              <a:t>异步电动机调压调速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48" name="Rectangle 16"/>
          <p:cNvSpPr>
            <a:spLocks noChangeArrowheads="1"/>
          </p:cNvSpPr>
          <p:nvPr/>
        </p:nvSpPr>
        <p:spPr bwMode="auto">
          <a:xfrm>
            <a:off x="0" y="2808288"/>
            <a:ext cx="1700213" cy="588962"/>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6.3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6" action="ppaction://hlinksldjump"/>
              </a:rPr>
              <a:t>异步电动机变压变频调速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49" name="Rectangle 17"/>
          <p:cNvSpPr>
            <a:spLocks noChangeArrowheads="1"/>
          </p:cNvSpPr>
          <p:nvPr/>
        </p:nvSpPr>
        <p:spPr bwMode="auto">
          <a:xfrm>
            <a:off x="0" y="3535363"/>
            <a:ext cx="1673225" cy="585787"/>
          </a:xfrm>
          <a:prstGeom prst="rect">
            <a:avLst/>
          </a:prstGeom>
          <a:solidFill>
            <a:schemeClr val="accent5">
              <a:lumMod val="40000"/>
              <a:lumOff val="60000"/>
            </a:schemeClr>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6.4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7" action="ppaction://hlinksldjump"/>
              </a:rPr>
              <a:t>电力电子变压变频器</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50" name="Rectangle 18"/>
          <p:cNvSpPr>
            <a:spLocks noChangeArrowheads="1"/>
          </p:cNvSpPr>
          <p:nvPr/>
        </p:nvSpPr>
        <p:spPr bwMode="auto">
          <a:xfrm>
            <a:off x="-12700" y="4275138"/>
            <a:ext cx="1673225" cy="635000"/>
          </a:xfrm>
          <a:prstGeom prst="rect">
            <a:avLst/>
          </a:prstGeom>
          <a:solidFill>
            <a:schemeClr val="bg1"/>
          </a:solidFill>
          <a:ln w="9525">
            <a:noFill/>
            <a:miter lim="800000"/>
          </a:ln>
          <a:effectLst/>
        </p:spPr>
        <p:txBody>
          <a:bodyPr/>
          <a:lstStyle/>
          <a:p>
            <a:pPr algn="just">
              <a:lnSpc>
                <a:spcPct val="100000"/>
              </a:lnSpc>
              <a:spcBef>
                <a:spcPct val="50000"/>
              </a:spcBef>
              <a:buClr>
                <a:srgbClr val="FF9933"/>
              </a:buClr>
              <a:buFont typeface="Wingdings" panose="05000000000000000000" pitchFamily="2" charset="2"/>
              <a:buNone/>
              <a:defRPr/>
            </a:pPr>
            <a:r>
              <a:rPr lang="en-US" altLang="zh-CN"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6.5 </a:t>
            </a:r>
            <a:r>
              <a:rPr lang="zh-CN" altLang="en-US" sz="1600" dirty="0">
                <a:solidFill>
                  <a:schemeClr val="tx1"/>
                </a:solidFill>
                <a:effectLst>
                  <a:outerShdw blurRad="38100" dist="38100" dir="2700000" algn="tl">
                    <a:srgbClr val="C0C0C0"/>
                  </a:outerShdw>
                </a:effectLst>
                <a:latin typeface="Arial" panose="020B0604020202020204" pitchFamily="34" charset="0"/>
                <a:sym typeface="+mn-ea"/>
                <a:hlinkClick r:id="rId8" action="ppaction://hlinksldjump"/>
              </a:rPr>
              <a:t>转速开环变压变频调速系统</a:t>
            </a: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a:p>
            <a:pPr algn="just">
              <a:lnSpc>
                <a:spcPct val="100000"/>
              </a:lnSpc>
              <a:spcBef>
                <a:spcPct val="50000"/>
              </a:spcBef>
              <a:buClr>
                <a:srgbClr val="FF9933"/>
              </a:buClr>
              <a:buFont typeface="Wingdings" panose="05000000000000000000" pitchFamily="2" charset="2"/>
              <a:buNone/>
              <a:defRPr/>
            </a:pPr>
            <a:endParaRPr lang="zh-CN" altLang="en-US" sz="1600" dirty="0">
              <a:solidFill>
                <a:schemeClr val="tx1"/>
              </a:solidFill>
              <a:effectLst>
                <a:outerShdw blurRad="38100" dist="38100" dir="2700000" algn="tl">
                  <a:srgbClr val="C0C0C0"/>
                </a:outerShdw>
              </a:effectLst>
              <a:latin typeface="Arial" panose="020B0604020202020204" pitchFamily="34" charset="0"/>
              <a:sym typeface="+mn-ea"/>
            </a:endParaRPr>
          </a:p>
        </p:txBody>
      </p:sp>
      <p:sp>
        <p:nvSpPr>
          <p:cNvPr id="57357" name="Rectangle 4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57346" name="Object 45"/>
          <p:cNvGraphicFramePr>
            <a:graphicFrameLocks/>
          </p:cNvGraphicFramePr>
          <p:nvPr/>
        </p:nvGraphicFramePr>
        <p:xfrm>
          <a:off x="1914525" y="4411663"/>
          <a:ext cx="2571750" cy="1506537"/>
        </p:xfrm>
        <a:graphic>
          <a:graphicData uri="http://schemas.openxmlformats.org/presentationml/2006/ole">
            <p:oleObj spid="_x0000_s57346" r:id="rId9" imgW="1841500" imgH="1206500" progId="">
              <p:embed/>
            </p:oleObj>
          </a:graphicData>
        </a:graphic>
      </p:graphicFrame>
      <p:graphicFrame>
        <p:nvGraphicFramePr>
          <p:cNvPr id="57347" name="Object 47"/>
          <p:cNvGraphicFramePr>
            <a:graphicFrameLocks/>
          </p:cNvGraphicFramePr>
          <p:nvPr/>
        </p:nvGraphicFramePr>
        <p:xfrm>
          <a:off x="1939925" y="5992813"/>
          <a:ext cx="1978025" cy="741362"/>
        </p:xfrm>
        <a:graphic>
          <a:graphicData uri="http://schemas.openxmlformats.org/presentationml/2006/ole">
            <p:oleObj spid="_x0000_s57347" r:id="rId10" imgW="1562100" imgH="571500" progId="">
              <p:embed/>
            </p:oleObj>
          </a:graphicData>
        </a:graphic>
      </p:graphicFrame>
      <p:sp>
        <p:nvSpPr>
          <p:cNvPr id="51" name="TextBox 50"/>
          <p:cNvSpPr txBox="1"/>
          <p:nvPr/>
        </p:nvSpPr>
        <p:spPr>
          <a:xfrm>
            <a:off x="1630363" y="4102100"/>
            <a:ext cx="1446212" cy="369888"/>
          </a:xfrm>
          <a:prstGeom prst="rect">
            <a:avLst/>
          </a:prstGeom>
          <a:noFill/>
        </p:spPr>
        <p:txBody>
          <a:bodyPr>
            <a:spAutoFit/>
          </a:bodyPr>
          <a:lstStyle/>
          <a:p>
            <a:pPr>
              <a:buFontTx/>
              <a:buNone/>
              <a:defRPr/>
            </a:pPr>
            <a:r>
              <a:rPr lang="zh-CN" altLang="en-US" sz="2000" dirty="0">
                <a:solidFill>
                  <a:srgbClr val="FF0000"/>
                </a:solidFill>
                <a:effectLst>
                  <a:outerShdw blurRad="38100" dist="38100" dir="2700000" algn="tl">
                    <a:srgbClr val="000000">
                      <a:alpha val="43137"/>
                    </a:srgbClr>
                  </a:outerShdw>
                </a:effectLst>
                <a:sym typeface="+mn-ea"/>
              </a:rPr>
              <a:t>开关函数</a:t>
            </a:r>
          </a:p>
        </p:txBody>
      </p:sp>
    </p:spTree>
  </p:cSld>
  <p:clrMapOvr>
    <a:masterClrMapping/>
  </p:clrMapOvr>
  <p:transition spd="med">
    <p:wipe dir="d"/>
  </p:transition>
</p:sld>
</file>

<file path=ppt/theme/theme1.xml><?xml version="1.0" encoding="utf-8"?>
<a:theme xmlns:a="http://schemas.openxmlformats.org/drawingml/2006/main" name="Standarddesign">
  <a:themeElements>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90000"/>
          </a:lnSpc>
          <a:spcBef>
            <a:spcPct val="0"/>
          </a:spcBef>
          <a:spcAft>
            <a:spcPct val="0"/>
          </a:spcAft>
          <a:buClrTx/>
          <a:buSzTx/>
          <a:buFontTx/>
          <a:buNone/>
          <a:defRPr kumimoji="0" lang="de-DE" sz="2400" b="1" i="0" u="none" strike="noStrike" cap="none" normalizeH="0" baseline="0" smtClean="0">
            <a:ln>
              <a:noFill/>
            </a:ln>
            <a:solidFill>
              <a:schemeClr val="accent1"/>
            </a:solidFill>
            <a:effectLst/>
            <a:latin typeface="Monotype Corsiva" panose="03010101010201010101" pitchFamily="66"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90000"/>
          </a:lnSpc>
          <a:spcBef>
            <a:spcPct val="0"/>
          </a:spcBef>
          <a:spcAft>
            <a:spcPct val="0"/>
          </a:spcAft>
          <a:buClrTx/>
          <a:buSzTx/>
          <a:buFontTx/>
          <a:buNone/>
          <a:defRPr kumimoji="0" lang="de-DE" sz="2400" b="1" i="0" u="none" strike="noStrike" cap="none" normalizeH="0" baseline="0" smtClean="0">
            <a:ln>
              <a:noFill/>
            </a:ln>
            <a:solidFill>
              <a:schemeClr val="accent1"/>
            </a:solidFill>
            <a:effectLst/>
            <a:latin typeface="Monotype Corsiva" panose="03010101010201010101" pitchFamily="66" charset="0"/>
            <a:ea typeface="宋体" panose="02010600030101010101" pitchFamily="2" charset="-122"/>
          </a:defRPr>
        </a:defPPr>
      </a:lstStyle>
    </a:lnDef>
  </a:objectDefaults>
  <a:extraClrSchemeLst>
    <a:extraClrScheme>
      <a:clrScheme name="Standarddesign 1">
        <a:dk1>
          <a:srgbClr val="000000"/>
        </a:dk1>
        <a:lt1>
          <a:srgbClr val="FFFFFF"/>
        </a:lt1>
        <a:dk2>
          <a:srgbClr val="000000"/>
        </a:dk2>
        <a:lt2>
          <a:srgbClr val="CCCCCC"/>
        </a:lt2>
        <a:accent1>
          <a:srgbClr val="FF9900"/>
        </a:accent1>
        <a:accent2>
          <a:srgbClr val="66FF33"/>
        </a:accent2>
        <a:accent3>
          <a:srgbClr val="FFFFFF"/>
        </a:accent3>
        <a:accent4>
          <a:srgbClr val="000000"/>
        </a:accent4>
        <a:accent5>
          <a:srgbClr val="FFCAAA"/>
        </a:accent5>
        <a:accent6>
          <a:srgbClr val="5CE72D"/>
        </a:accent6>
        <a:hlink>
          <a:srgbClr val="003399"/>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TotalTime>
  <Words>16331</Words>
  <Application>Microsoft Office PowerPoint</Application>
  <PresentationFormat>全屏显示(4:3)</PresentationFormat>
  <Paragraphs>1965</Paragraphs>
  <Slides>151</Slides>
  <Notes>6</Notes>
  <HiddenSlides>0</HiddenSlides>
  <MMClips>0</MMClips>
  <ScaleCrop>false</ScaleCrop>
  <HeadingPairs>
    <vt:vector size="6" baseType="variant">
      <vt:variant>
        <vt:lpstr>主题</vt:lpstr>
      </vt:variant>
      <vt:variant>
        <vt:i4>1</vt:i4>
      </vt:variant>
      <vt:variant>
        <vt:lpstr>嵌入 OLE 服务器</vt:lpstr>
      </vt:variant>
      <vt:variant>
        <vt:i4>0</vt:i4>
      </vt:variant>
      <vt:variant>
        <vt:lpstr>幻灯片标题</vt:lpstr>
      </vt:variant>
      <vt:variant>
        <vt:i4>151</vt:i4>
      </vt:variant>
    </vt:vector>
  </HeadingPairs>
  <TitlesOfParts>
    <vt:vector size="152" baseType="lpstr">
      <vt:lpstr>Standarddesign</vt:lpstr>
      <vt:lpstr>电力拖动自动控制系统 —运动控制系统</vt:lpstr>
      <vt:lpstr>第6章 基于稳态模型的异步电动机调速系统 </vt:lpstr>
      <vt:lpstr>本章知识结构：</vt:lpstr>
      <vt:lpstr>6.1 异步电动机稳态数学模型和调速方法</vt:lpstr>
      <vt:lpstr>6.1 异步电动机稳态数学模型和调速方法</vt:lpstr>
      <vt:lpstr>6.1.1异步电动机稳态数学模型</vt:lpstr>
      <vt:lpstr>异步电动机稳态等值电路</vt:lpstr>
      <vt:lpstr>异步电动机固有(自然）的机械特性</vt:lpstr>
      <vt:lpstr>异步电动机固有(自然）的机械特性曲线及分析</vt:lpstr>
      <vt:lpstr>异步电动机固有(自然）的机械特性曲线及分析</vt:lpstr>
      <vt:lpstr>异步电动机固有(自然）的机械特性曲线</vt:lpstr>
      <vt:lpstr>6.1.2异步电动机的调速方法与气隙磁通</vt:lpstr>
      <vt:lpstr>异步电动机的气隙磁通</vt:lpstr>
      <vt:lpstr>6.2  异步电动机调压调速</vt:lpstr>
      <vt:lpstr>6.2  异步电动机调压调速</vt:lpstr>
      <vt:lpstr>幻灯片 16</vt:lpstr>
      <vt:lpstr>幻灯片 17</vt:lpstr>
      <vt:lpstr>幻灯片 18</vt:lpstr>
      <vt:lpstr>6.2.1 异步电动机调压调速的主电路</vt:lpstr>
      <vt:lpstr>幻灯片 20</vt:lpstr>
      <vt:lpstr>6.2.2 异步电动机调压调速的机械特性</vt:lpstr>
      <vt:lpstr>一、Te公式说明及实现调压调速的方法</vt:lpstr>
      <vt:lpstr>幻灯片 23</vt:lpstr>
      <vt:lpstr>幻灯片 24</vt:lpstr>
      <vt:lpstr>幻灯片 25</vt:lpstr>
      <vt:lpstr>幻灯片 26</vt:lpstr>
      <vt:lpstr>幻灯片 27</vt:lpstr>
      <vt:lpstr>幻灯片 28</vt:lpstr>
      <vt:lpstr>幻灯片 29</vt:lpstr>
      <vt:lpstr>幻灯片 30</vt:lpstr>
      <vt:lpstr>幻灯片 31</vt:lpstr>
      <vt:lpstr>6.2.3 闭环控制的调压调速系统</vt:lpstr>
      <vt:lpstr>幻灯片 33</vt:lpstr>
      <vt:lpstr>幻灯片 34</vt:lpstr>
      <vt:lpstr> 三种起动过程的电流比较</vt:lpstr>
      <vt:lpstr>6.3 异步电动机变压变频调速</vt:lpstr>
      <vt:lpstr>6.3 异步电动机变压变频调速</vt:lpstr>
      <vt:lpstr>变压变频调速转差功率不变型的由来</vt:lpstr>
      <vt:lpstr>一、基频以下调速 </vt:lpstr>
      <vt:lpstr>幻灯片 40</vt:lpstr>
      <vt:lpstr>二、基频以上调速 </vt:lpstr>
      <vt:lpstr>6.3.2  变压变频调速时的机械特性</vt:lpstr>
      <vt:lpstr>幻灯片 43</vt:lpstr>
      <vt:lpstr>恒压频比控制（ Us /1 ）机械特性曲线</vt:lpstr>
      <vt:lpstr>二、基频以上调速</vt:lpstr>
      <vt:lpstr>变压变频调速时的机械特性</vt:lpstr>
      <vt:lpstr>6.3.3  基频以下电压补偿控制 </vt:lpstr>
      <vt:lpstr>三种磁通</vt:lpstr>
      <vt:lpstr>恒定子磁通控制 </vt:lpstr>
      <vt:lpstr>幻灯片 50</vt:lpstr>
      <vt:lpstr>恒气隙磁通控制 </vt:lpstr>
      <vt:lpstr>恒 Eg /1 控制机械特性曲线</vt:lpstr>
      <vt:lpstr>恒转子磁通控制 </vt:lpstr>
      <vt:lpstr>不同控制方式下的机械特性 </vt:lpstr>
      <vt:lpstr>重要：异步电动机的调速方法（再次温故）</vt:lpstr>
      <vt:lpstr>6.4 电力电子变压变频器</vt:lpstr>
      <vt:lpstr>6.4 电力电子变压变频器</vt:lpstr>
      <vt:lpstr>幻灯片 58</vt:lpstr>
      <vt:lpstr>幻灯片 59</vt:lpstr>
      <vt:lpstr>幻灯片 60</vt:lpstr>
      <vt:lpstr>幻灯片 61</vt:lpstr>
      <vt:lpstr>电压源型和电流源型逆变器（补充两个概念知识）</vt:lpstr>
      <vt:lpstr>幻灯片 63</vt:lpstr>
      <vt:lpstr>幻灯片 64</vt:lpstr>
      <vt:lpstr>幻灯片 65</vt:lpstr>
      <vt:lpstr>幻灯片 66</vt:lpstr>
      <vt:lpstr>控制各开关器件轮流导通和关断换流方式</vt:lpstr>
      <vt:lpstr>幻灯片 68</vt:lpstr>
      <vt:lpstr>幻灯片 69</vt:lpstr>
      <vt:lpstr>6.4.2正弦波脉宽调制技术</vt:lpstr>
      <vt:lpstr>PWM控制的基本思想</vt:lpstr>
      <vt:lpstr>幻灯片 72</vt:lpstr>
      <vt:lpstr>幻灯片 73</vt:lpstr>
      <vt:lpstr> 单相桥式PWM逆变电路 </vt:lpstr>
      <vt:lpstr>幻灯片 75</vt:lpstr>
      <vt:lpstr>幻灯片 76</vt:lpstr>
      <vt:lpstr>（2）双极性PWM控制方式</vt:lpstr>
      <vt:lpstr> PWM实现</vt:lpstr>
      <vt:lpstr>（1）自然采样法原理—运算复杂</vt:lpstr>
      <vt:lpstr>（2）规则采样法－－算法简化 </vt:lpstr>
      <vt:lpstr>PWM调制方法</vt:lpstr>
      <vt:lpstr>PWM调制方法</vt:lpstr>
      <vt:lpstr>幻灯片 83</vt:lpstr>
      <vt:lpstr>幻灯片 84</vt:lpstr>
      <vt:lpstr>6.4.4 电流跟踪PWM（CFPWM）控制技术</vt:lpstr>
      <vt:lpstr>幻灯片 86</vt:lpstr>
      <vt:lpstr>三相电流跟踪型PWM逆变电路 </vt:lpstr>
      <vt:lpstr>幻灯片 88</vt:lpstr>
      <vt:lpstr>6.4.5 电压空间矢量PWM（SVPWM）控制技术</vt:lpstr>
      <vt:lpstr>空间矢量的合成</vt:lpstr>
      <vt:lpstr>空间矢量的定义</vt:lpstr>
      <vt:lpstr>幻灯片 92</vt:lpstr>
      <vt:lpstr>电压与磁链空间矢量的关系 </vt:lpstr>
      <vt:lpstr>电压空间矢量的运动轨迹</vt:lpstr>
      <vt:lpstr>8个基本空间矢量</vt:lpstr>
      <vt:lpstr>开关状态表(导通)</vt:lpstr>
      <vt:lpstr>幻灯片 97</vt:lpstr>
      <vt:lpstr>幻灯片 98</vt:lpstr>
      <vt:lpstr> （a）开关模式分析 </vt:lpstr>
      <vt:lpstr>（b）工作状态100的合成电压空间矢量</vt:lpstr>
      <vt:lpstr> （c）110工作状态 </vt:lpstr>
      <vt:lpstr>（d）工作状态110的合成电压空间矢量 </vt:lpstr>
      <vt:lpstr>（f）每个周期的六边形合成电压空间矢量 </vt:lpstr>
      <vt:lpstr>幻灯片 104</vt:lpstr>
      <vt:lpstr>基本电压空间矢量图</vt:lpstr>
      <vt:lpstr>正六边形空间旋转磁场:小结 </vt:lpstr>
      <vt:lpstr>正六边形空间旋转磁场:分析 </vt:lpstr>
      <vt:lpstr>幻灯片 108</vt:lpstr>
      <vt:lpstr>期望电压空间矢量的合成：圆形的旋转磁场</vt:lpstr>
      <vt:lpstr>幻灯片 110</vt:lpstr>
      <vt:lpstr>幻灯片 111</vt:lpstr>
      <vt:lpstr>幻灯片 112</vt:lpstr>
      <vt:lpstr>SVPWM的实现：零矢量集中的实现方法 </vt:lpstr>
      <vt:lpstr>幻灯片 114</vt:lpstr>
      <vt:lpstr>SVPWM控制的定子磁链  </vt:lpstr>
      <vt:lpstr>SVPWM控制的定子磁链  </vt:lpstr>
      <vt:lpstr>电压空间矢量脉宽调制（SVPWM）控制模式的特点</vt:lpstr>
      <vt:lpstr>6.5 转速开环变压变频调速系统</vt:lpstr>
      <vt:lpstr>6.5 转速开环变压变频调速系统</vt:lpstr>
      <vt:lpstr>幻灯片 120</vt:lpstr>
      <vt:lpstr>6.5.2 系统实现</vt:lpstr>
      <vt:lpstr>幻灯片 122</vt:lpstr>
      <vt:lpstr>补充：转速开环、恒压频比控制的变频调速系统 </vt:lpstr>
      <vt:lpstr>（一）给定积分器GI</vt:lpstr>
      <vt:lpstr>（二）绝对值变换器GAB</vt:lpstr>
      <vt:lpstr>（三）电压控制环节</vt:lpstr>
      <vt:lpstr>（四）频率控制环节</vt:lpstr>
      <vt:lpstr>幻灯片 128</vt:lpstr>
      <vt:lpstr>幻灯片 129</vt:lpstr>
      <vt:lpstr>幻灯片 130</vt:lpstr>
      <vt:lpstr>6.6 转速闭环转差频率控制的变压变频调速系统</vt:lpstr>
      <vt:lpstr>6.6 转速闭环转差频率控制的变压变频调速系统</vt:lpstr>
      <vt:lpstr>6.6.1 转差频率控制的基本概念及特点</vt:lpstr>
      <vt:lpstr>转差频率控制的基本思想（概念）</vt:lpstr>
      <vt:lpstr>转差频率控制的基本规律（两个）</vt:lpstr>
      <vt:lpstr>转差频率控制的基本规律（两个）</vt:lpstr>
      <vt:lpstr>6.6.2 转差频率控制系统结构及性能分析</vt:lpstr>
      <vt:lpstr>幻灯片 138</vt:lpstr>
      <vt:lpstr>系统结构</vt:lpstr>
      <vt:lpstr>起动过程</vt:lpstr>
      <vt:lpstr>起动过程</vt:lpstr>
      <vt:lpstr>加载过程 </vt:lpstr>
      <vt:lpstr>6.6.3* 最大转差频率的计算</vt:lpstr>
      <vt:lpstr>6.6.4 转差频率控制系统的特点</vt:lpstr>
      <vt:lpstr>补充材料 转差频率控制的变频调速系统结构原理图</vt:lpstr>
      <vt:lpstr>补充材料 转差频率控制的变频调速系统结构原理图</vt:lpstr>
      <vt:lpstr>幻灯片 147</vt:lpstr>
      <vt:lpstr>幻灯片 148</vt:lpstr>
      <vt:lpstr>推导：恒压频比控制机械特性临界值矩Tem和Sm</vt:lpstr>
      <vt:lpstr>推导：恒气隙感应电动势频比控制机械特性临界值矩Tem和Sm</vt:lpstr>
      <vt:lpstr>本单元学习要求</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电力拖动自动控制系统 —运动控制系统</dc:title>
  <dc:creator>杨徦</dc:creator>
  <cp:lastModifiedBy>asus</cp:lastModifiedBy>
  <cp:revision>36</cp:revision>
  <dcterms:created xsi:type="dcterms:W3CDTF">2019-09-25T04:48:31Z</dcterms:created>
  <dcterms:modified xsi:type="dcterms:W3CDTF">2020-04-01T06:18:29Z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